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ppt/comments/comment1.xml" ContentType="application/vnd.openxmlformats-officedocument.presentationml.comments+xml"/>
  <Override PartName="/ppt/tags/tag16.xml" ContentType="application/vnd.openxmlformats-officedocument.presentationml.tags+xml"/>
  <Override PartName="/ppt/notesSlides/notesSlide19.xml" ContentType="application/vnd.openxmlformats-officedocument.presentationml.notesSlide+xml"/>
  <Override PartName="/ppt/comments/comment2.xml" ContentType="application/vnd.openxmlformats-officedocument.presentationml.comments+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4" r:id="rId1"/>
  </p:sldMasterIdLst>
  <p:notesMasterIdLst>
    <p:notesMasterId r:id="rId60"/>
  </p:notesMasterIdLst>
  <p:handoutMasterIdLst>
    <p:handoutMasterId r:id="rId61"/>
  </p:handoutMasterIdLst>
  <p:sldIdLst>
    <p:sldId id="256" r:id="rId2"/>
    <p:sldId id="308" r:id="rId3"/>
    <p:sldId id="311" r:id="rId4"/>
    <p:sldId id="301" r:id="rId5"/>
    <p:sldId id="304" r:id="rId6"/>
    <p:sldId id="302" r:id="rId7"/>
    <p:sldId id="305" r:id="rId8"/>
    <p:sldId id="306" r:id="rId9"/>
    <p:sldId id="307" r:id="rId10"/>
    <p:sldId id="315" r:id="rId11"/>
    <p:sldId id="257" r:id="rId12"/>
    <p:sldId id="318" r:id="rId13"/>
    <p:sldId id="314" r:id="rId14"/>
    <p:sldId id="319" r:id="rId15"/>
    <p:sldId id="320" r:id="rId16"/>
    <p:sldId id="321" r:id="rId17"/>
    <p:sldId id="322" r:id="rId18"/>
    <p:sldId id="323" r:id="rId19"/>
    <p:sldId id="324" r:id="rId20"/>
    <p:sldId id="325"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56" r:id="rId39"/>
    <p:sldId id="355" r:id="rId40"/>
    <p:sldId id="360" r:id="rId41"/>
    <p:sldId id="268" r:id="rId42"/>
    <p:sldId id="270" r:id="rId43"/>
    <p:sldId id="259" r:id="rId44"/>
    <p:sldId id="352" r:id="rId45"/>
    <p:sldId id="284" r:id="rId46"/>
    <p:sldId id="353" r:id="rId47"/>
    <p:sldId id="278" r:id="rId48"/>
    <p:sldId id="298" r:id="rId49"/>
    <p:sldId id="279" r:id="rId50"/>
    <p:sldId id="354" r:id="rId51"/>
    <p:sldId id="357" r:id="rId52"/>
    <p:sldId id="361" r:id="rId53"/>
    <p:sldId id="358" r:id="rId54"/>
    <p:sldId id="359" r:id="rId55"/>
    <p:sldId id="283" r:id="rId56"/>
    <p:sldId id="300" r:id="rId57"/>
    <p:sldId id="281" r:id="rId58"/>
    <p:sldId id="297" r:id="rId59"/>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dved"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86306" autoAdjust="0"/>
  </p:normalViewPr>
  <p:slideViewPr>
    <p:cSldViewPr snapToGrid="0">
      <p:cViewPr>
        <p:scale>
          <a:sx n="57" d="100"/>
          <a:sy n="57" d="100"/>
        </p:scale>
        <p:origin x="912" y="180"/>
      </p:cViewPr>
      <p:guideLst/>
    </p:cSldViewPr>
  </p:slideViewPr>
  <p:notesTextViewPr>
    <p:cViewPr>
      <p:scale>
        <a:sx n="1" d="1"/>
        <a:sy n="1" d="1"/>
      </p:scale>
      <p:origin x="0" y="0"/>
    </p:cViewPr>
  </p:notesTextViewPr>
  <p:sorterViewPr>
    <p:cViewPr>
      <p:scale>
        <a:sx n="100" d="100"/>
        <a:sy n="100" d="100"/>
      </p:scale>
      <p:origin x="0" y="-135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16T14:18:47.018" idx="6">
    <p:pos x="4090" y="832"/>
    <p:text>Another driver: feel the need to order "something"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06-16T14:17:51.915" idx="5">
    <p:pos x="4024" y="760"/>
    <p:text>I think include other measures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32C5D2A-ED1B-48AF-9A91-F6C87DA15F69}" type="datetimeFigureOut">
              <a:rPr lang="en-US" smtClean="0"/>
              <a:t>6/26/2019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0F3A2E1-2F14-4ABE-A032-FBF8369C95EF}" type="slidenum">
              <a:rPr lang="en-US" smtClean="0"/>
              <a:t>‹#›</a:t>
            </a:fld>
            <a:endParaRPr lang="en-US"/>
          </a:p>
        </p:txBody>
      </p:sp>
    </p:spTree>
    <p:extLst>
      <p:ext uri="{BB962C8B-B14F-4D97-AF65-F5344CB8AC3E}">
        <p14:creationId xmlns:p14="http://schemas.microsoft.com/office/powerpoint/2010/main" val="263361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172" tIns="46587" rIns="93172" bIns="46587"/>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2" tIns="46587" rIns="93172" bIns="46587"/>
          <a:lstStyle/>
          <a:p>
            <a:endParaRPr/>
          </a:p>
        </p:txBody>
      </p:sp>
    </p:spTree>
    <p:extLst>
      <p:ext uri="{BB962C8B-B14F-4D97-AF65-F5344CB8AC3E}">
        <p14:creationId xmlns:p14="http://schemas.microsoft.com/office/powerpoint/2010/main" val="22438670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344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Quality of Evidence was graded as a D. The recommendation strength was determined to be weak because it was based on low level evidence and reasoning from first principles</a:t>
            </a:r>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16</a:t>
            </a:fld>
            <a:endParaRPr lang="en-US" altLang="en-US"/>
          </a:p>
        </p:txBody>
      </p:sp>
    </p:spTree>
    <p:extLst>
      <p:ext uri="{BB962C8B-B14F-4D97-AF65-F5344CB8AC3E}">
        <p14:creationId xmlns:p14="http://schemas.microsoft.com/office/powerpoint/2010/main" val="331228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mn-lt"/>
                <a:ea typeface="ＭＳ Ｐゴシック" charset="0"/>
                <a:cs typeface="ＭＳ Ｐゴシック" charset="0"/>
              </a:rPr>
              <a:t>Experts judged O2 sat of 89% to be adequate to oxygenate tissues and the risk to the patient to be minimal because the </a:t>
            </a:r>
            <a:r>
              <a:rPr lang="en-US" sz="1100" kern="1200" dirty="0" err="1">
                <a:solidFill>
                  <a:schemeClr val="tx1"/>
                </a:solidFill>
                <a:latin typeface="+mn-lt"/>
                <a:ea typeface="ＭＳ Ｐゴシック" charset="0"/>
                <a:cs typeface="ＭＳ Ｐゴシック" charset="0"/>
              </a:rPr>
              <a:t>OxyHemoglobin</a:t>
            </a:r>
            <a:r>
              <a:rPr lang="en-US" sz="1100" kern="1200" dirty="0">
                <a:solidFill>
                  <a:schemeClr val="tx1"/>
                </a:solidFill>
                <a:latin typeface="+mn-lt"/>
                <a:ea typeface="ＭＳ Ｐゴシック" charset="0"/>
                <a:cs typeface="ＭＳ Ｐゴシック" charset="0"/>
              </a:rPr>
              <a:t> Dissociation curve is still relatively flat at this point but develops a steeper slope around 88%.  Experts developing the guideline felt the Benefits of decreased hospitalization, LOS and cost outweighed the risk of hypoxemia. </a:t>
            </a:r>
            <a:endParaRPr lang="en-US" dirty="0"/>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17</a:t>
            </a:fld>
            <a:endParaRPr lang="en-US" altLang="en-US"/>
          </a:p>
        </p:txBody>
      </p:sp>
    </p:spTree>
    <p:extLst>
      <p:ext uri="{BB962C8B-B14F-4D97-AF65-F5344CB8AC3E}">
        <p14:creationId xmlns:p14="http://schemas.microsoft.com/office/powerpoint/2010/main" val="329176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18</a:t>
            </a:fld>
            <a:endParaRPr lang="en-US" altLang="en-US"/>
          </a:p>
        </p:txBody>
      </p:sp>
    </p:spTree>
    <p:extLst>
      <p:ext uri="{BB962C8B-B14F-4D97-AF65-F5344CB8AC3E}">
        <p14:creationId xmlns:p14="http://schemas.microsoft.com/office/powerpoint/2010/main" val="147396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mn-lt"/>
                <a:ea typeface="ＭＳ Ｐゴシック" charset="0"/>
                <a:cs typeface="ＭＳ Ｐゴシック" charset="0"/>
              </a:rPr>
              <a:t>Another study published in JAMA Pediatrics in 2016, examined patients discharged from the ED with a diagnosis of bronchiolitis.  Patients were given a home oxygen monitor for study recording purposes but parents could not see the oxygen saturation reading themselves.  Monitoring occurred for the next 24 hours after discharge with a mean of 19 hours of monitoring recorded.  In 118 patients enrolled, 64% experienced a desaturation of 90% or less for at least 1 minute with the median desaturation event lasting approximately 3 minutes. There was no difference in unscheduled medical visits or hospitalizations between those who experienced desaturation and those who did not</a:t>
            </a:r>
            <a:endParaRPr lang="en-US" dirty="0"/>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19</a:t>
            </a:fld>
            <a:endParaRPr lang="en-US" altLang="en-US"/>
          </a:p>
        </p:txBody>
      </p:sp>
    </p:spTree>
    <p:extLst>
      <p:ext uri="{BB962C8B-B14F-4D97-AF65-F5344CB8AC3E}">
        <p14:creationId xmlns:p14="http://schemas.microsoft.com/office/powerpoint/2010/main" val="172153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11"/>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21</a:t>
            </a:fld>
            <a:endParaRPr lang="en-US" altLang="en-US"/>
          </a:p>
        </p:txBody>
      </p:sp>
    </p:spTree>
    <p:extLst>
      <p:ext uri="{BB962C8B-B14F-4D97-AF65-F5344CB8AC3E}">
        <p14:creationId xmlns:p14="http://schemas.microsoft.com/office/powerpoint/2010/main" val="394456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this bronchiolitis QI project in 2015-2016 looking at baseline data</a:t>
            </a:r>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22</a:t>
            </a:fld>
            <a:endParaRPr lang="en-US" altLang="en-US"/>
          </a:p>
        </p:txBody>
      </p:sp>
    </p:spTree>
    <p:extLst>
      <p:ext uri="{BB962C8B-B14F-4D97-AF65-F5344CB8AC3E}">
        <p14:creationId xmlns:p14="http://schemas.microsoft.com/office/powerpoint/2010/main" val="146080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guidelines do you think your organization follows really well? Which guidelines do you think your organization has opportunity for improvement?</a:t>
            </a:r>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23</a:t>
            </a:fld>
            <a:endParaRPr lang="en-US" altLang="en-US"/>
          </a:p>
        </p:txBody>
      </p:sp>
    </p:spTree>
    <p:extLst>
      <p:ext uri="{BB962C8B-B14F-4D97-AF65-F5344CB8AC3E}">
        <p14:creationId xmlns:p14="http://schemas.microsoft.com/office/powerpoint/2010/main" val="3618436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24</a:t>
            </a:fld>
            <a:endParaRPr lang="en-US" altLang="en-US"/>
          </a:p>
        </p:txBody>
      </p:sp>
    </p:spTree>
    <p:extLst>
      <p:ext uri="{BB962C8B-B14F-4D97-AF65-F5344CB8AC3E}">
        <p14:creationId xmlns:p14="http://schemas.microsoft.com/office/powerpoint/2010/main" val="522345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834714" rtl="0" eaLnBrk="0" fontAlgn="base" hangingPunct="0">
              <a:lnSpc>
                <a:spcPct val="100000"/>
              </a:lnSpc>
              <a:spcBef>
                <a:spcPct val="30000"/>
              </a:spcBef>
              <a:spcAft>
                <a:spcPct val="0"/>
              </a:spcAft>
              <a:defRPr/>
            </a:pPr>
            <a:endParaRPr lang="en-US" baseline="0" dirty="0"/>
          </a:p>
        </p:txBody>
      </p:sp>
      <p:sp>
        <p:nvSpPr>
          <p:cNvPr id="4" name="Slide Number Placeholder 3"/>
          <p:cNvSpPr>
            <a:spLocks noGrp="1"/>
          </p:cNvSpPr>
          <p:nvPr>
            <p:ph type="sldNum" sz="quarter" idx="10"/>
          </p:nvPr>
        </p:nvSpPr>
        <p:spPr>
          <a:xfrm>
            <a:off x="4059181" y="8952605"/>
            <a:ext cx="3105348" cy="471276"/>
          </a:xfrm>
          <a:prstGeom prst="rect">
            <a:avLst/>
          </a:prstGeom>
        </p:spPr>
        <p:txBody>
          <a:bodyPr lIns="93177" tIns="46589" rIns="93177" bIns="46589"/>
          <a:lstStyle/>
          <a:p>
            <a:fld id="{54520690-0894-4A34-8582-3FEBB033B6D8}" type="slidenum">
              <a:rPr lang="en-US" smtClean="0"/>
              <a:pPr/>
              <a:t>27</a:t>
            </a:fld>
            <a:endParaRPr lang="en-US"/>
          </a:p>
        </p:txBody>
      </p:sp>
    </p:spTree>
    <p:extLst>
      <p:ext uri="{BB962C8B-B14F-4D97-AF65-F5344CB8AC3E}">
        <p14:creationId xmlns:p14="http://schemas.microsoft.com/office/powerpoint/2010/main" val="181607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 that the goal should never be 100% compliance as some patients with bronchiolitis do need these medications and tests</a:t>
            </a:r>
          </a:p>
        </p:txBody>
      </p:sp>
      <p:sp>
        <p:nvSpPr>
          <p:cNvPr id="4" name="Slide Number Placeholder 3"/>
          <p:cNvSpPr>
            <a:spLocks noGrp="1"/>
          </p:cNvSpPr>
          <p:nvPr>
            <p:ph type="sldNum" sz="quarter" idx="10"/>
          </p:nvPr>
        </p:nvSpPr>
        <p:spPr>
          <a:xfrm>
            <a:off x="4059181" y="8952605"/>
            <a:ext cx="3105348" cy="471276"/>
          </a:xfrm>
          <a:prstGeom prst="rect">
            <a:avLst/>
          </a:prstGeom>
        </p:spPr>
        <p:txBody>
          <a:bodyPr lIns="93177" tIns="46589" rIns="93177" bIns="46589"/>
          <a:lstStyle/>
          <a:p>
            <a:fld id="{54520690-0894-4A34-8582-3FEBB033B6D8}" type="slidenum">
              <a:rPr lang="en-US" smtClean="0"/>
              <a:pPr/>
              <a:t>28</a:t>
            </a:fld>
            <a:endParaRPr lang="en-US"/>
          </a:p>
        </p:txBody>
      </p:sp>
    </p:spTree>
    <p:extLst>
      <p:ext uri="{BB962C8B-B14F-4D97-AF65-F5344CB8AC3E}">
        <p14:creationId xmlns:p14="http://schemas.microsoft.com/office/powerpoint/2010/main" val="421549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suction is a reasonable consideration particularly if he has difficulty with drinking or to clear secretions, Albuterol less evidence supports this as no family history or evidence of asthma, CXR: not needed based on POX and exam, Antibiotics: his ear is not infected only fluid present (was he crying?)</a:t>
            </a:r>
          </a:p>
          <a:p>
            <a:r>
              <a:rPr lang="en-US" dirty="0"/>
              <a:t>No interventions: This is an option as he is hydrated, breathing well, and clears breath sounds with cough.</a:t>
            </a:r>
          </a:p>
          <a:p>
            <a:r>
              <a:rPr lang="en-US" dirty="0"/>
              <a:t>Bronchiolitis is self limiting and will resolve is a healthy child without interventions. </a:t>
            </a:r>
          </a:p>
        </p:txBody>
      </p:sp>
    </p:spTree>
    <p:extLst>
      <p:ext uri="{BB962C8B-B14F-4D97-AF65-F5344CB8AC3E}">
        <p14:creationId xmlns:p14="http://schemas.microsoft.com/office/powerpoint/2010/main" val="181740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59181" y="8952605"/>
            <a:ext cx="3105348" cy="471276"/>
          </a:xfrm>
          <a:prstGeom prst="rect">
            <a:avLst/>
          </a:prstGeom>
        </p:spPr>
        <p:txBody>
          <a:bodyPr lIns="93177" tIns="46589" rIns="93177" bIns="46589"/>
          <a:lstStyle/>
          <a:p>
            <a:fld id="{54520690-0894-4A34-8582-3FEBB033B6D8}" type="slidenum">
              <a:rPr lang="en-US" smtClean="0"/>
              <a:pPr/>
              <a:t>29</a:t>
            </a:fld>
            <a:endParaRPr lang="en-US"/>
          </a:p>
        </p:txBody>
      </p:sp>
    </p:spTree>
    <p:extLst>
      <p:ext uri="{BB962C8B-B14F-4D97-AF65-F5344CB8AC3E}">
        <p14:creationId xmlns:p14="http://schemas.microsoft.com/office/powerpoint/2010/main" val="3941227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reasons providers don’t use the Bronchiolitis Order Set or </a:t>
            </a:r>
            <a:r>
              <a:rPr lang="en-US" dirty="0" err="1"/>
              <a:t>PowerPlan</a:t>
            </a:r>
            <a:r>
              <a:rPr lang="en-US" dirty="0"/>
              <a:t> is because it is a “do nothing” order set, so we tried to add “tangible” options:  the family education, bulb syringe, and the Respiratory Outpatient Clinic which I will discuss in more detail later in this talk</a:t>
            </a:r>
          </a:p>
          <a:p>
            <a:endParaRPr lang="en-US" dirty="0"/>
          </a:p>
          <a:p>
            <a:r>
              <a:rPr lang="en-US" dirty="0"/>
              <a:t>During multi disc education – emphasized suctioning prior to ordering test or medication</a:t>
            </a:r>
          </a:p>
        </p:txBody>
      </p:sp>
      <p:sp>
        <p:nvSpPr>
          <p:cNvPr id="4" name="Slide Number Placeholder 3"/>
          <p:cNvSpPr>
            <a:spLocks noGrp="1"/>
          </p:cNvSpPr>
          <p:nvPr>
            <p:ph type="sldNum" sz="quarter" idx="10"/>
          </p:nvPr>
        </p:nvSpPr>
        <p:spPr>
          <a:xfrm>
            <a:off x="4059181" y="8952605"/>
            <a:ext cx="3105348" cy="471276"/>
          </a:xfrm>
          <a:prstGeom prst="rect">
            <a:avLst/>
          </a:prstGeom>
        </p:spPr>
        <p:txBody>
          <a:bodyPr lIns="93177" tIns="46589" rIns="93177" bIns="46589"/>
          <a:lstStyle/>
          <a:p>
            <a:fld id="{54520690-0894-4A34-8582-3FEBB033B6D8}" type="slidenum">
              <a:rPr lang="en-US" smtClean="0"/>
              <a:pPr/>
              <a:t>30</a:t>
            </a:fld>
            <a:endParaRPr lang="en-US"/>
          </a:p>
        </p:txBody>
      </p:sp>
    </p:spTree>
    <p:extLst>
      <p:ext uri="{BB962C8B-B14F-4D97-AF65-F5344CB8AC3E}">
        <p14:creationId xmlns:p14="http://schemas.microsoft.com/office/powerpoint/2010/main" val="269154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across divisions helped form relationships and understanding…we are admitting patients and the hospitalists were discharging them…better understanding of why we were admitting and why the hospitalists were discharging.  We reached out to the Primary Clinics and Nurse line</a:t>
            </a:r>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31</a:t>
            </a:fld>
            <a:endParaRPr lang="en-US" altLang="en-US"/>
          </a:p>
        </p:txBody>
      </p:sp>
    </p:spTree>
    <p:extLst>
      <p:ext uri="{BB962C8B-B14F-4D97-AF65-F5344CB8AC3E}">
        <p14:creationId xmlns:p14="http://schemas.microsoft.com/office/powerpoint/2010/main" val="1731016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37</a:t>
            </a:fld>
            <a:endParaRPr lang="en-US" altLang="en-US"/>
          </a:p>
        </p:txBody>
      </p:sp>
    </p:spTree>
    <p:extLst>
      <p:ext uri="{BB962C8B-B14F-4D97-AF65-F5344CB8AC3E}">
        <p14:creationId xmlns:p14="http://schemas.microsoft.com/office/powerpoint/2010/main" val="287659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Data is as of 6/24/19</a:t>
            </a:r>
          </a:p>
          <a:p>
            <a:r>
              <a:rPr lang="en-US" dirty="0"/>
              <a:t>We changed</a:t>
            </a:r>
            <a:r>
              <a:rPr lang="en-US" baseline="0" dirty="0"/>
              <a:t> to a different dashboard to track bronchiolitis in 2016, so the bronchiolitis volumes might be underreported in 2014 and 2015. (When using the original dashboard for 2016 on, the bronchiolitis numbers are lower)</a:t>
            </a:r>
            <a:endParaRPr lang="en-US" dirty="0"/>
          </a:p>
        </p:txBody>
      </p:sp>
    </p:spTree>
    <p:extLst>
      <p:ext uri="{BB962C8B-B14F-4D97-AF65-F5344CB8AC3E}">
        <p14:creationId xmlns:p14="http://schemas.microsoft.com/office/powerpoint/2010/main" val="1164382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defTabSz="537463">
              <a:spcBef>
                <a:spcPts val="0"/>
              </a:spcBef>
              <a:buFont typeface="Wingdings" panose="05000000000000000000" pitchFamily="2" charset="2"/>
              <a:buChar char="§"/>
              <a:defRPr sz="2944"/>
            </a:pPr>
            <a:r>
              <a:rPr lang="en-US" dirty="0"/>
              <a:t>NOTE: Wheezing symptoms present in bronchiolitis are not usually the result of bronchospasm!</a:t>
            </a:r>
          </a:p>
        </p:txBody>
      </p:sp>
    </p:spTree>
    <p:extLst>
      <p:ext uri="{BB962C8B-B14F-4D97-AF65-F5344CB8AC3E}">
        <p14:creationId xmlns:p14="http://schemas.microsoft.com/office/powerpoint/2010/main" val="2456335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1965 Drs. Wright and </a:t>
            </a:r>
            <a:r>
              <a:rPr lang="en-US" dirty="0" err="1"/>
              <a:t>Beem</a:t>
            </a:r>
            <a:r>
              <a:rPr lang="en-US" dirty="0"/>
              <a:t> provided advice in Pediatrics on bronchiolitis and although this was 50 years ago there is little changes in how we should manage these kids. The sound advice given 50 years ago has been greatly ignored and we need to re-think how we manage this population. Recall bronchiolitis is self limiting and will improve despite our involvement. </a:t>
            </a:r>
          </a:p>
        </p:txBody>
      </p:sp>
    </p:spTree>
    <p:extLst>
      <p:ext uri="{BB962C8B-B14F-4D97-AF65-F5344CB8AC3E}">
        <p14:creationId xmlns:p14="http://schemas.microsoft.com/office/powerpoint/2010/main" val="1329069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many of these criteria are similar, there is no universal guideline nationally.</a:t>
            </a:r>
            <a:endParaRPr lang="en-US" dirty="0"/>
          </a:p>
        </p:txBody>
      </p:sp>
    </p:spTree>
    <p:extLst>
      <p:ext uri="{BB962C8B-B14F-4D97-AF65-F5344CB8AC3E}">
        <p14:creationId xmlns:p14="http://schemas.microsoft.com/office/powerpoint/2010/main" val="223144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will be important numbers to track over the next few years as we follow our bronchiolitis</a:t>
            </a:r>
            <a:r>
              <a:rPr lang="en-US" baseline="0" dirty="0"/>
              <a:t> quality data.  Our use of albuterol in clinic for bronchiolitis has </a:t>
            </a:r>
            <a:endParaRPr lang="en-US" dirty="0"/>
          </a:p>
        </p:txBody>
      </p:sp>
    </p:spTree>
    <p:extLst>
      <p:ext uri="{BB962C8B-B14F-4D97-AF65-F5344CB8AC3E}">
        <p14:creationId xmlns:p14="http://schemas.microsoft.com/office/powerpoint/2010/main" val="3240519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a:t>
            </a:r>
            <a:r>
              <a:rPr lang="en-US" baseline="0" dirty="0"/>
              <a:t> view of our quality dashboard on bronchiolitis, looking at % using NP suction, CXR, Albuterol, and Antibiotics</a:t>
            </a:r>
            <a:endParaRPr lang="en-US" dirty="0"/>
          </a:p>
        </p:txBody>
      </p:sp>
    </p:spTree>
    <p:extLst>
      <p:ext uri="{BB962C8B-B14F-4D97-AF65-F5344CB8AC3E}">
        <p14:creationId xmlns:p14="http://schemas.microsoft.com/office/powerpoint/2010/main" val="358677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all the above. </a:t>
            </a:r>
          </a:p>
        </p:txBody>
      </p:sp>
    </p:spTree>
    <p:extLst>
      <p:ext uri="{BB962C8B-B14F-4D97-AF65-F5344CB8AC3E}">
        <p14:creationId xmlns:p14="http://schemas.microsoft.com/office/powerpoint/2010/main" val="2341729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a:t>
            </a:r>
            <a:r>
              <a:rPr lang="en-US" baseline="0" dirty="0"/>
              <a:t> no ear infection dx: 32.6% increases to 50%</a:t>
            </a:r>
          </a:p>
          <a:p>
            <a:r>
              <a:rPr lang="en-US" baseline="0" dirty="0"/>
              <a:t>2017 no ear infection dx: 29.2% increases to 43%</a:t>
            </a:r>
          </a:p>
          <a:p>
            <a:r>
              <a:rPr lang="en-US" baseline="0" dirty="0"/>
              <a:t>2018 no ear infection dx: 31.6% increases to 46.5%</a:t>
            </a:r>
          </a:p>
          <a:p>
            <a:endParaRPr lang="en-US" baseline="0" dirty="0"/>
          </a:p>
          <a:p>
            <a:r>
              <a:rPr lang="en-US" baseline="0" dirty="0"/>
              <a:t>Having a way to measure use of the guideline and holding individuals accountable for their own data has made a large difference in our groups overall performance on these measures!  But there is still room for improvement!</a:t>
            </a:r>
            <a:endParaRPr lang="en-US" dirty="0"/>
          </a:p>
          <a:p>
            <a:endParaRPr lang="en-US" dirty="0"/>
          </a:p>
        </p:txBody>
      </p:sp>
    </p:spTree>
    <p:extLst>
      <p:ext uri="{BB962C8B-B14F-4D97-AF65-F5344CB8AC3E}">
        <p14:creationId xmlns:p14="http://schemas.microsoft.com/office/powerpoint/2010/main" val="2627901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adherence to guidelines. Most physicians interviewed in a 2014 study on adherence to the national guidelines cited physicians found the following barriers to adherence: co-morbid diseases, lack of familiarity with guidelines, perceived pressures that the parents wanted an intervention such as an antibiotic, fear of upsetting the parents and losing them as patients, the perceived severity of the disease state, and readability of the guidelines itself. </a:t>
            </a:r>
          </a:p>
          <a:p>
            <a:endParaRPr lang="en-US" dirty="0"/>
          </a:p>
          <a:p>
            <a:r>
              <a:rPr lang="en-US" dirty="0"/>
              <a:t>The number one concern in the CHW urgent care was familiarity and location of the guidelines.</a:t>
            </a:r>
          </a:p>
        </p:txBody>
      </p:sp>
    </p:spTree>
    <p:extLst>
      <p:ext uri="{BB962C8B-B14F-4D97-AF65-F5344CB8AC3E}">
        <p14:creationId xmlns:p14="http://schemas.microsoft.com/office/powerpoint/2010/main" val="121906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61">
              <a:defRPr/>
            </a:pPr>
            <a:r>
              <a:rPr lang="en-US" dirty="0"/>
              <a:t>Answer A). Antibiotic use with bronchiolitis: Based on the 2014 AAP guidelines on </a:t>
            </a:r>
            <a:r>
              <a:rPr lang="en-US" b="1" dirty="0">
                <a:latin typeface="Times New Roman" panose="02020603050405020304" pitchFamily="18" charset="0"/>
                <a:cs typeface="Times New Roman" panose="02020603050405020304" pitchFamily="18" charset="0"/>
              </a:rPr>
              <a:t>Antibiotic use C</a:t>
            </a:r>
            <a:r>
              <a:rPr lang="en-US" dirty="0">
                <a:latin typeface="Times New Roman" panose="02020603050405020304" pitchFamily="18" charset="0"/>
                <a:cs typeface="Times New Roman" panose="02020603050405020304" pitchFamily="18" charset="0"/>
              </a:rPr>
              <a:t>linicians  should </a:t>
            </a:r>
            <a:r>
              <a:rPr lang="en-US" b="1" dirty="0">
                <a:latin typeface="Times New Roman" panose="02020603050405020304" pitchFamily="18" charset="0"/>
                <a:cs typeface="Times New Roman" panose="02020603050405020304" pitchFamily="18" charset="0"/>
              </a:rPr>
              <a:t>not a</a:t>
            </a:r>
            <a:r>
              <a:rPr lang="en-US" dirty="0">
                <a:latin typeface="Times New Roman" panose="02020603050405020304" pitchFamily="18" charset="0"/>
                <a:cs typeface="Times New Roman" panose="02020603050405020304" pitchFamily="18" charset="0"/>
              </a:rPr>
              <a:t>dminister antibacterial medications to infants and children with a diagnosis of bronchiolitis unless there is a concomitant bacterial infection. (Strong Recommendation)</a:t>
            </a:r>
          </a:p>
          <a:p>
            <a:endParaRPr lang="en-US" dirty="0"/>
          </a:p>
        </p:txBody>
      </p:sp>
    </p:spTree>
    <p:extLst>
      <p:ext uri="{BB962C8B-B14F-4D97-AF65-F5344CB8AC3E}">
        <p14:creationId xmlns:p14="http://schemas.microsoft.com/office/powerpoint/2010/main" val="388367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767" indent="-348767" defTabSz="458380">
              <a:spcBef>
                <a:spcPts val="3261"/>
              </a:spcBef>
              <a:defRPr sz="2464"/>
            </a:pPr>
            <a:r>
              <a:rPr lang="en-US" sz="2000" dirty="0">
                <a:latin typeface="Times New Roman" panose="02020603050405020304" pitchFamily="18" charset="0"/>
                <a:cs typeface="Times New Roman" panose="02020603050405020304" pitchFamily="18" charset="0"/>
              </a:rPr>
              <a:t>Approximately 1 in 3 infants will develop clinical bronchiolitis in the first year of life and 2–3% of all infants require hospitalization. </a:t>
            </a:r>
          </a:p>
          <a:p>
            <a:pPr marL="348767" indent="-348767" defTabSz="458380">
              <a:spcBef>
                <a:spcPts val="3261"/>
              </a:spcBef>
              <a:defRPr sz="2464"/>
            </a:pPr>
            <a:r>
              <a:rPr lang="en-US" sz="2000" dirty="0">
                <a:latin typeface="Times New Roman" panose="02020603050405020304" pitchFamily="18" charset="0"/>
                <a:cs typeface="Times New Roman" panose="02020603050405020304" pitchFamily="18" charset="0"/>
              </a:rPr>
              <a:t>Certain patients are at high risk of respiratory failure or apnea, so recognizing risk factors and signs or symptoms of severe disease is critical</a:t>
            </a:r>
          </a:p>
          <a:p>
            <a:pPr marL="348767" indent="-348767" defTabSz="458380">
              <a:spcBef>
                <a:spcPts val="3261"/>
              </a:spcBef>
              <a:defRPr sz="2464"/>
            </a:pPr>
            <a:r>
              <a:rPr lang="en-US" sz="2000" dirty="0">
                <a:latin typeface="Times New Roman" panose="02020603050405020304" pitchFamily="18" charset="0"/>
                <a:cs typeface="Times New Roman" panose="02020603050405020304" pitchFamily="18" charset="0"/>
              </a:rPr>
              <a:t>Bronchiolitis is a viral illness of the lower airways, most commonly seen in children less than two years old without a history of previous wheezing. Typically the peak season is December to March/April</a:t>
            </a:r>
          </a:p>
          <a:p>
            <a:pPr marL="348767" indent="-348767" defTabSz="458380">
              <a:spcBef>
                <a:spcPts val="3261"/>
              </a:spcBef>
              <a:defRPr sz="2464"/>
            </a:pPr>
            <a:r>
              <a:rPr lang="en-US" sz="2000" dirty="0">
                <a:latin typeface="Times New Roman" panose="02020603050405020304" pitchFamily="18" charset="0"/>
                <a:cs typeface="Times New Roman" panose="02020603050405020304" pitchFamily="18" charset="0"/>
              </a:rPr>
              <a:t>It usually begins with 2-3 days of a typical upper respiratory infection symptoms such as nasal congestion or discharge and mild cough, followed by symptoms of fever, increased cough, increased respiratory effort, mild wheezing or crackles, and mild hypoxemia.</a:t>
            </a:r>
          </a:p>
          <a:p>
            <a:pPr marL="348767" indent="-348767" defTabSz="458380">
              <a:spcBef>
                <a:spcPts val="3261"/>
              </a:spcBef>
              <a:defRPr sz="2464"/>
            </a:pPr>
            <a:r>
              <a:rPr lang="en-US" sz="2000" dirty="0">
                <a:latin typeface="Times New Roman" panose="02020603050405020304" pitchFamily="18" charset="0"/>
                <a:cs typeface="Times New Roman" panose="02020603050405020304" pitchFamily="18" charset="0"/>
              </a:rPr>
              <a:t>Symptoms peak at 5-7 days and may last up to 3 weeks, especially the cough. Treatment is mainly supportive. </a:t>
            </a:r>
          </a:p>
          <a:p>
            <a:pPr marL="348767" indent="-348767" defTabSz="458380">
              <a:spcBef>
                <a:spcPts val="3261"/>
              </a:spcBef>
              <a:defRPr sz="2464"/>
            </a:pPr>
            <a:endParaRPr lang="en-US" dirty="0"/>
          </a:p>
          <a:p>
            <a:endParaRPr lang="en-US" dirty="0"/>
          </a:p>
          <a:p>
            <a:endParaRPr lang="en-US" dirty="0"/>
          </a:p>
        </p:txBody>
      </p:sp>
    </p:spTree>
    <p:extLst>
      <p:ext uri="{BB962C8B-B14F-4D97-AF65-F5344CB8AC3E}">
        <p14:creationId xmlns:p14="http://schemas.microsoft.com/office/powerpoint/2010/main" val="294428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748" indent="-348748" defTabSz="458354">
              <a:spcBef>
                <a:spcPts val="3261"/>
              </a:spcBef>
              <a:defRPr sz="2464"/>
            </a:pPr>
            <a:r>
              <a:rPr lang="en-US" sz="2000" dirty="0">
                <a:latin typeface="Times New Roman" panose="02020603050405020304" pitchFamily="18" charset="0"/>
                <a:cs typeface="Times New Roman" panose="02020603050405020304" pitchFamily="18" charset="0"/>
              </a:rPr>
              <a:t>Approximately 1 in 3 infants will develop clinical bronchiolitis in the first year of life and 2–3% of all infants require hospitalization. </a:t>
            </a:r>
          </a:p>
          <a:p>
            <a:pPr marL="348748" indent="-348748" defTabSz="458354">
              <a:spcBef>
                <a:spcPts val="3261"/>
              </a:spcBef>
              <a:defRPr sz="2464"/>
            </a:pPr>
            <a:r>
              <a:rPr lang="en-US" sz="2000" dirty="0">
                <a:latin typeface="Times New Roman" panose="02020603050405020304" pitchFamily="18" charset="0"/>
                <a:cs typeface="Times New Roman" panose="02020603050405020304" pitchFamily="18" charset="0"/>
              </a:rPr>
              <a:t>Certain patients are at high risk of respiratory failure or apnea, so recognizing risk factors and signs or symptoms of severe disease is critical</a:t>
            </a:r>
            <a:endParaRPr lang="en-US" dirty="0"/>
          </a:p>
          <a:p>
            <a:endParaRPr lang="en-US" dirty="0"/>
          </a:p>
          <a:p>
            <a:endParaRPr lang="en-US" dirty="0"/>
          </a:p>
        </p:txBody>
      </p:sp>
    </p:spTree>
    <p:extLst>
      <p:ext uri="{BB962C8B-B14F-4D97-AF65-F5344CB8AC3E}">
        <p14:creationId xmlns:p14="http://schemas.microsoft.com/office/powerpoint/2010/main" val="308930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studies on the effect of short-term brief periods of hypoxemia such as may be seen in bronchiolitis. The Recommendations are WEAK for continuous POX with bronchiolitis based on lower evidence.</a:t>
            </a:r>
          </a:p>
        </p:txBody>
      </p:sp>
    </p:spTree>
    <p:extLst>
      <p:ext uri="{BB962C8B-B14F-4D97-AF65-F5344CB8AC3E}">
        <p14:creationId xmlns:p14="http://schemas.microsoft.com/office/powerpoint/2010/main" val="254743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100" kern="1200" dirty="0">
                <a:solidFill>
                  <a:schemeClr val="tx1"/>
                </a:solidFill>
                <a:latin typeface="+mn-lt"/>
                <a:ea typeface="ＭＳ Ｐゴシック" charset="0"/>
                <a:cs typeface="ＭＳ Ｐゴシック" charset="0"/>
              </a:rPr>
              <a:t>A study from Intermountain in 2013-2014 showed 6.45% of admissions from ED to inpatient received no major medical interventions and discharge within 12 hours​</a:t>
            </a:r>
          </a:p>
          <a:p>
            <a:pPr rtl="0" fontAlgn="base"/>
            <a:r>
              <a:rPr lang="en-US" sz="1100" kern="1200" dirty="0">
                <a:solidFill>
                  <a:schemeClr val="tx1"/>
                </a:solidFill>
                <a:latin typeface="+mn-lt"/>
                <a:ea typeface="ＭＳ Ｐゴシック" charset="0"/>
                <a:cs typeface="ＭＳ Ｐゴシック" charset="0"/>
              </a:rPr>
              <a:t>Luo G, Johnson MD, </a:t>
            </a:r>
            <a:r>
              <a:rPr lang="en-US" sz="1100" kern="1200" dirty="0" err="1">
                <a:solidFill>
                  <a:schemeClr val="tx1"/>
                </a:solidFill>
                <a:latin typeface="+mn-lt"/>
                <a:ea typeface="ＭＳ Ｐゴシック" charset="0"/>
                <a:cs typeface="ＭＳ Ｐゴシック" charset="0"/>
              </a:rPr>
              <a:t>Nkoy</a:t>
            </a:r>
            <a:r>
              <a:rPr lang="en-US" sz="1100" kern="1200" dirty="0">
                <a:solidFill>
                  <a:schemeClr val="tx1"/>
                </a:solidFill>
                <a:latin typeface="+mn-lt"/>
                <a:ea typeface="ＭＳ Ｐゴシック" charset="0"/>
                <a:cs typeface="ＭＳ Ｐゴシック" charset="0"/>
              </a:rPr>
              <a:t> FL, He S, Stone BL. Appropriateness of Hospital Admission for Emergency Department Patients with Bronchiolitis: Secondary Analysis. </a:t>
            </a:r>
            <a:r>
              <a:rPr lang="en-US" sz="1100" i="1" kern="1200" dirty="0">
                <a:solidFill>
                  <a:schemeClr val="tx1"/>
                </a:solidFill>
                <a:latin typeface="+mn-lt"/>
                <a:ea typeface="ＭＳ Ｐゴシック" charset="0"/>
                <a:cs typeface="ＭＳ Ｐゴシック" charset="0"/>
              </a:rPr>
              <a:t>JMIR Med Inform</a:t>
            </a:r>
            <a:r>
              <a:rPr lang="en-US" sz="1100" kern="1200" dirty="0">
                <a:solidFill>
                  <a:schemeClr val="tx1"/>
                </a:solidFill>
                <a:latin typeface="+mn-lt"/>
                <a:ea typeface="ＭＳ Ｐゴシック" charset="0"/>
                <a:cs typeface="ＭＳ Ｐゴシック" charset="0"/>
              </a:rPr>
              <a:t>. 2018;6(4):e10498. Published 2018 Nov 5. doi:10.2196/10498</a:t>
            </a:r>
          </a:p>
          <a:p>
            <a:endParaRPr lang="en-US" dirty="0"/>
          </a:p>
        </p:txBody>
      </p:sp>
      <p:sp>
        <p:nvSpPr>
          <p:cNvPr id="4" name="Footer Placeholder 3"/>
          <p:cNvSpPr>
            <a:spLocks noGrp="1"/>
          </p:cNvSpPr>
          <p:nvPr>
            <p:ph type="ftr" sz="quarter" idx="4"/>
          </p:nvPr>
        </p:nvSpPr>
        <p:spPr>
          <a:xfrm>
            <a:off x="0" y="8952605"/>
            <a:ext cx="3105348" cy="471276"/>
          </a:xfrm>
          <a:prstGeom prst="rect">
            <a:avLst/>
          </a:prstGeom>
        </p:spPr>
        <p:txBody>
          <a:bodyPr lIns="93177" tIns="46589" rIns="93177" bIns="46589"/>
          <a:lstStyle/>
          <a:p>
            <a:pPr>
              <a:defRPr/>
            </a:pPr>
            <a:endParaRPr lang="en-US"/>
          </a:p>
        </p:txBody>
      </p:sp>
      <p:sp>
        <p:nvSpPr>
          <p:cNvPr id="5" name="Slide Number Placeholder 4"/>
          <p:cNvSpPr>
            <a:spLocks noGrp="1"/>
          </p:cNvSpPr>
          <p:nvPr>
            <p:ph type="sldNum" sz="quarter" idx="5"/>
          </p:nvPr>
        </p:nvSpPr>
        <p:spPr>
          <a:xfrm>
            <a:off x="4059181" y="8952605"/>
            <a:ext cx="3105348" cy="471276"/>
          </a:xfrm>
          <a:prstGeom prst="rect">
            <a:avLst/>
          </a:prstGeom>
        </p:spPr>
        <p:txBody>
          <a:bodyPr lIns="93177" tIns="46589" rIns="93177" bIns="46589"/>
          <a:lstStyle/>
          <a:p>
            <a:fld id="{F176DE38-C49B-4207-89B5-E20ACC5325A1}" type="slidenum">
              <a:rPr lang="en-US" altLang="en-US" smtClean="0"/>
              <a:pPr/>
              <a:t>13</a:t>
            </a:fld>
            <a:endParaRPr lang="en-US" altLang="en-US"/>
          </a:p>
        </p:txBody>
      </p:sp>
    </p:spTree>
    <p:extLst>
      <p:ext uri="{BB962C8B-B14F-4D97-AF65-F5344CB8AC3E}">
        <p14:creationId xmlns:p14="http://schemas.microsoft.com/office/powerpoint/2010/main" val="52588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slide Nate prepared and shared with me…</a:t>
            </a:r>
            <a:endParaRPr lang="en-US" dirty="0"/>
          </a:p>
        </p:txBody>
      </p:sp>
    </p:spTree>
    <p:extLst>
      <p:ext uri="{BB962C8B-B14F-4D97-AF65-F5344CB8AC3E}">
        <p14:creationId xmlns:p14="http://schemas.microsoft.com/office/powerpoint/2010/main" val="71856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388" y="9103360"/>
            <a:ext cx="13001414"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008805"/>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70432" y="1079398"/>
            <a:ext cx="10728960" cy="5071872"/>
          </a:xfrm>
        </p:spPr>
        <p:txBody>
          <a:bodyPr anchor="b">
            <a:normAutofit/>
          </a:bodyPr>
          <a:lstStyle>
            <a:lvl1pPr algn="l">
              <a:lnSpc>
                <a:spcPct val="85000"/>
              </a:lnSpc>
              <a:defRPr sz="11378" spc="-7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73387" y="6336883"/>
            <a:ext cx="10728960" cy="1625600"/>
          </a:xfrm>
        </p:spPr>
        <p:txBody>
          <a:bodyPr lIns="91440" rIns="91440">
            <a:normAutofit/>
          </a:bodyPr>
          <a:lstStyle>
            <a:lvl1pPr marL="0" indent="0" algn="l">
              <a:buNone/>
              <a:defRPr sz="3413" cap="all" spc="284" baseline="0">
                <a:solidFill>
                  <a:schemeClr val="tx2"/>
                </a:solidFill>
                <a:latin typeface="+mj-lt"/>
              </a:defRPr>
            </a:lvl1pPr>
            <a:lvl2pPr marL="650230" indent="0" algn="ctr">
              <a:buNone/>
              <a:defRPr sz="3413"/>
            </a:lvl2pPr>
            <a:lvl3pPr marL="1300460" indent="0" algn="ctr">
              <a:buNone/>
              <a:defRPr sz="3413"/>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A96126-7F00-4BC5-94B6-5D17AB19E1AF}"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9" name="Straight Connector 8"/>
          <p:cNvCxnSpPr/>
          <p:nvPr/>
        </p:nvCxnSpPr>
        <p:spPr>
          <a:xfrm>
            <a:off x="1288169" y="6177280"/>
            <a:ext cx="105338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11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96126-7F00-4BC5-94B6-5D17AB19E1AF}"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8678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388" y="9103360"/>
            <a:ext cx="13001414"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008805"/>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306561" y="586385"/>
            <a:ext cx="2804160" cy="819185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1" y="586385"/>
            <a:ext cx="8249920" cy="8191855"/>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96126-7F00-4BC5-94B6-5D17AB19E1AF}"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1902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337130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759948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52393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144"/>
            <a:ext cx="11704320" cy="1625600"/>
          </a:xfrm>
          <a:prstGeom prst="rect">
            <a:avLst/>
          </a:prstGeom>
        </p:spPr>
        <p:txBody>
          <a:bodyPr lIns="82058" tIns="41029" rIns="82058" bIns="41029" anchor="ctr"/>
          <a:lstStyle>
            <a:lvl1pPr>
              <a:defRPr sz="6258">
                <a:solidFill>
                  <a:srgbClr val="F3C003"/>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3" name="Content Placeholder 2"/>
          <p:cNvSpPr>
            <a:spLocks noGrp="1"/>
          </p:cNvSpPr>
          <p:nvPr>
            <p:ph sz="half" idx="1"/>
          </p:nvPr>
        </p:nvSpPr>
        <p:spPr>
          <a:xfrm>
            <a:off x="650240" y="3820160"/>
            <a:ext cx="5748122" cy="4671975"/>
          </a:xfrm>
          <a:prstGeom prst="rect">
            <a:avLst/>
          </a:prstGeom>
        </p:spPr>
        <p:txBody>
          <a:bodyPr lIns="82058" tIns="41029" rIns="82058" bIns="41029"/>
          <a:lstStyle>
            <a:lvl1pPr>
              <a:lnSpc>
                <a:spcPct val="114000"/>
              </a:lnSpc>
              <a:spcBef>
                <a:spcPts val="1707"/>
              </a:spcBef>
              <a:buFont typeface="Arial" pitchFamily="34" charset="0"/>
              <a:buChar char="•"/>
              <a:defRPr sz="3413" b="0">
                <a:solidFill>
                  <a:srgbClr val="005CB9"/>
                </a:solidFill>
                <a:effectLst/>
              </a:defRPr>
            </a:lvl1pPr>
            <a:lvl2pPr>
              <a:lnSpc>
                <a:spcPct val="114000"/>
              </a:lnSpc>
              <a:spcBef>
                <a:spcPts val="1707"/>
              </a:spcBef>
              <a:buFont typeface="Arial" pitchFamily="34" charset="0"/>
              <a:buChar char="–"/>
              <a:defRPr sz="2844" b="0">
                <a:solidFill>
                  <a:srgbClr val="005CB9"/>
                </a:solidFill>
                <a:effectLst/>
              </a:defRPr>
            </a:lvl2pPr>
            <a:lvl3pPr>
              <a:lnSpc>
                <a:spcPct val="114000"/>
              </a:lnSpc>
              <a:spcBef>
                <a:spcPts val="1707"/>
              </a:spcBef>
              <a:buFont typeface="Arial" pitchFamily="34" charset="0"/>
              <a:buChar char="•"/>
              <a:defRPr sz="2560" b="0">
                <a:solidFill>
                  <a:srgbClr val="005CB9"/>
                </a:solidFill>
                <a:effectLst/>
              </a:defRPr>
            </a:lvl3pPr>
            <a:lvl4pPr>
              <a:lnSpc>
                <a:spcPct val="114000"/>
              </a:lnSpc>
              <a:spcBef>
                <a:spcPts val="1707"/>
              </a:spcBef>
              <a:buFont typeface="Arial" pitchFamily="34" charset="0"/>
              <a:buChar char="–"/>
              <a:defRPr sz="2276" b="0">
                <a:solidFill>
                  <a:srgbClr val="005CB9"/>
                </a:solidFill>
                <a:effectLst/>
              </a:defRPr>
            </a:lvl4pPr>
            <a:lvl5pPr>
              <a:lnSpc>
                <a:spcPct val="114000"/>
              </a:lnSpc>
              <a:spcBef>
                <a:spcPts val="1707"/>
              </a:spcBef>
              <a:buFont typeface="Arial" pitchFamily="34" charset="0"/>
              <a:buChar char="»"/>
              <a:defRPr sz="1991" b="0">
                <a:solidFill>
                  <a:srgbClr val="005CB9"/>
                </a:solidFill>
                <a:effectLst/>
              </a:defRPr>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6438" y="3806614"/>
            <a:ext cx="5748122" cy="4685521"/>
          </a:xfrm>
          <a:prstGeom prst="rect">
            <a:avLst/>
          </a:prstGeom>
        </p:spPr>
        <p:txBody>
          <a:bodyPr lIns="82058" tIns="41029" rIns="82058" bIns="41029"/>
          <a:lstStyle>
            <a:lvl1pPr>
              <a:lnSpc>
                <a:spcPct val="114000"/>
              </a:lnSpc>
              <a:spcBef>
                <a:spcPts val="1707"/>
              </a:spcBef>
              <a:defRPr sz="3413" b="0">
                <a:solidFill>
                  <a:srgbClr val="005CB9"/>
                </a:solidFill>
                <a:effectLst/>
              </a:defRPr>
            </a:lvl1pPr>
            <a:lvl2pPr>
              <a:lnSpc>
                <a:spcPct val="114000"/>
              </a:lnSpc>
              <a:spcBef>
                <a:spcPts val="1707"/>
              </a:spcBef>
              <a:defRPr lang="en-US" sz="2844" b="0" dirty="0" smtClean="0">
                <a:solidFill>
                  <a:srgbClr val="005CB9"/>
                </a:solidFill>
                <a:effectLst/>
                <a:latin typeface="+mn-lt"/>
              </a:defRPr>
            </a:lvl2pPr>
            <a:lvl3pPr>
              <a:lnSpc>
                <a:spcPct val="114000"/>
              </a:lnSpc>
              <a:spcBef>
                <a:spcPts val="1707"/>
              </a:spcBef>
              <a:defRPr sz="2560" b="0">
                <a:solidFill>
                  <a:srgbClr val="005CB9"/>
                </a:solidFill>
                <a:effectLst/>
              </a:defRPr>
            </a:lvl3pPr>
            <a:lvl4pPr>
              <a:lnSpc>
                <a:spcPct val="114000"/>
              </a:lnSpc>
              <a:spcBef>
                <a:spcPts val="1707"/>
              </a:spcBef>
              <a:defRPr lang="en-US" sz="2276" b="0" dirty="0" smtClean="0">
                <a:solidFill>
                  <a:srgbClr val="005CB9"/>
                </a:solidFill>
                <a:effectLst/>
                <a:latin typeface="+mn-lt"/>
              </a:defRPr>
            </a:lvl4pPr>
            <a:lvl5pPr>
              <a:lnSpc>
                <a:spcPct val="114000"/>
              </a:lnSpc>
              <a:spcBef>
                <a:spcPts val="1707"/>
              </a:spcBef>
              <a:defRPr lang="en-US" sz="1991" b="0" dirty="0">
                <a:solidFill>
                  <a:srgbClr val="005CB9"/>
                </a:solidFill>
                <a:effectLst/>
                <a:latin typeface="+mn-lt"/>
              </a:defRPr>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0"/>
          </p:nvPr>
        </p:nvSpPr>
        <p:spPr>
          <a:xfrm>
            <a:off x="650240" y="2780860"/>
            <a:ext cx="5748122" cy="910336"/>
          </a:xfrm>
          <a:prstGeom prst="rect">
            <a:avLst/>
          </a:prstGeom>
        </p:spPr>
        <p:txBody>
          <a:bodyPr anchor="b"/>
          <a:lstStyle>
            <a:lvl1pPr marL="0" indent="0">
              <a:buNone/>
              <a:defRPr sz="3413" b="0" i="1">
                <a:solidFill>
                  <a:srgbClr val="F3C003"/>
                </a:solidFill>
                <a:effectLst/>
              </a:defRPr>
            </a:lvl1pPr>
          </a:lstStyle>
          <a:p>
            <a:pPr lvl="0"/>
            <a:r>
              <a:rPr lang="en-US"/>
              <a:t>Click to edit Master text styles</a:t>
            </a:r>
          </a:p>
        </p:txBody>
      </p:sp>
      <p:sp>
        <p:nvSpPr>
          <p:cNvPr id="13" name="Text Placeholder 12"/>
          <p:cNvSpPr>
            <a:spLocks noGrp="1"/>
          </p:cNvSpPr>
          <p:nvPr>
            <p:ph type="body" sz="quarter" idx="11"/>
          </p:nvPr>
        </p:nvSpPr>
        <p:spPr>
          <a:xfrm>
            <a:off x="6606438" y="2767313"/>
            <a:ext cx="5748122" cy="910336"/>
          </a:xfrm>
          <a:prstGeom prst="rect">
            <a:avLst/>
          </a:prstGeom>
        </p:spPr>
        <p:txBody>
          <a:bodyPr anchor="b"/>
          <a:lstStyle>
            <a:lvl1pPr marL="0" indent="0">
              <a:buNone/>
              <a:defRPr sz="3413" b="0" i="1">
                <a:solidFill>
                  <a:srgbClr val="F3C003"/>
                </a:solidFill>
                <a:effectLst/>
              </a:defRPr>
            </a:lvl1pPr>
          </a:lstStyle>
          <a:p>
            <a:pPr lvl="0"/>
            <a:r>
              <a:rPr lang="en-US"/>
              <a:t>Click to edit Master text styles</a:t>
            </a:r>
          </a:p>
        </p:txBody>
      </p:sp>
      <p:sp>
        <p:nvSpPr>
          <p:cNvPr id="7" name="Slide Number Placeholder 6"/>
          <p:cNvSpPr>
            <a:spLocks noGrp="1"/>
          </p:cNvSpPr>
          <p:nvPr>
            <p:ph type="sldNum" sz="quarter" idx="12"/>
          </p:nvPr>
        </p:nvSpPr>
        <p:spPr>
          <a:xfrm>
            <a:off x="6321882" y="9296400"/>
            <a:ext cx="354264" cy="348813"/>
          </a:xfrm>
        </p:spPr>
        <p:txBody>
          <a:bodyPr/>
          <a:lstStyle/>
          <a:p>
            <a:fld id="{95925D07-DF03-40F8-9D52-3F4BF7EADA90}" type="slidenum">
              <a:rPr lang="en-US" smtClean="0"/>
              <a:pPr/>
              <a:t>‹#›</a:t>
            </a:fld>
            <a:endParaRPr lang="en-US"/>
          </a:p>
        </p:txBody>
      </p:sp>
    </p:spTree>
    <p:extLst>
      <p:ext uri="{BB962C8B-B14F-4D97-AF65-F5344CB8AC3E}">
        <p14:creationId xmlns:p14="http://schemas.microsoft.com/office/powerpoint/2010/main" val="81200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96126-7F00-4BC5-94B6-5D17AB19E1AF}"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25D07-DF03-40F8-9D52-3F4BF7EADA90}" type="slidenum">
              <a:rPr lang="en-US" smtClean="0"/>
              <a:pPr/>
              <a:t>‹#›</a:t>
            </a:fld>
            <a:endParaRPr lang="en-US"/>
          </a:p>
        </p:txBody>
      </p:sp>
    </p:spTree>
    <p:extLst>
      <p:ext uri="{BB962C8B-B14F-4D97-AF65-F5344CB8AC3E}">
        <p14:creationId xmlns:p14="http://schemas.microsoft.com/office/powerpoint/2010/main" val="31230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388" y="9103360"/>
            <a:ext cx="13001414"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008805"/>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70432" y="1079398"/>
            <a:ext cx="10728960" cy="5071872"/>
          </a:xfrm>
        </p:spPr>
        <p:txBody>
          <a:bodyPr anchor="b" anchorCtr="0">
            <a:normAutofit/>
          </a:bodyPr>
          <a:lstStyle>
            <a:lvl1pPr>
              <a:lnSpc>
                <a:spcPct val="85000"/>
              </a:lnSpc>
              <a:defRPr sz="1137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70432" y="6333338"/>
            <a:ext cx="10728960" cy="1625600"/>
          </a:xfrm>
        </p:spPr>
        <p:txBody>
          <a:bodyPr lIns="91440" rIns="91440" anchor="t" anchorCtr="0">
            <a:normAutofit/>
          </a:bodyPr>
          <a:lstStyle>
            <a:lvl1pPr marL="0" indent="0">
              <a:buNone/>
              <a:defRPr sz="3413" cap="all" spc="284" baseline="0">
                <a:solidFill>
                  <a:schemeClr val="tx2"/>
                </a:solidFill>
                <a:latin typeface="+mj-lt"/>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96126-7F00-4BC5-94B6-5D17AB19E1AF}"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9" name="Straight Connector 8"/>
          <p:cNvCxnSpPr/>
          <p:nvPr/>
        </p:nvCxnSpPr>
        <p:spPr>
          <a:xfrm>
            <a:off x="1288169" y="6177280"/>
            <a:ext cx="105338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70432" y="407615"/>
            <a:ext cx="10728960" cy="20632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0432" y="2625046"/>
            <a:ext cx="5266944" cy="5722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32448" y="2625045"/>
            <a:ext cx="5266944" cy="572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96126-7F00-4BC5-94B6-5D17AB19E1AF}"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25D07-DF03-40F8-9D52-3F4BF7EADA90}" type="slidenum">
              <a:rPr lang="en-US" smtClean="0"/>
              <a:pPr/>
              <a:t>‹#›</a:t>
            </a:fld>
            <a:endParaRPr lang="en-US"/>
          </a:p>
        </p:txBody>
      </p:sp>
    </p:spTree>
    <p:extLst>
      <p:ext uri="{BB962C8B-B14F-4D97-AF65-F5344CB8AC3E}">
        <p14:creationId xmlns:p14="http://schemas.microsoft.com/office/powerpoint/2010/main" val="148543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70432" y="407615"/>
            <a:ext cx="10728960" cy="206329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70432" y="2625496"/>
            <a:ext cx="5266944" cy="1047157"/>
          </a:xfrm>
        </p:spPr>
        <p:txBody>
          <a:bodyPr lIns="91440" rIns="91440" anchor="ctr">
            <a:normAutofit/>
          </a:bodyP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1170432" y="3672654"/>
            <a:ext cx="5266944" cy="4674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2448" y="2625496"/>
            <a:ext cx="5266944" cy="1047157"/>
          </a:xfrm>
        </p:spPr>
        <p:txBody>
          <a:bodyPr lIns="91440" rIns="91440" anchor="ctr">
            <a:normAutofit/>
          </a:bodyP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32448" y="3672653"/>
            <a:ext cx="5266944" cy="4674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96126-7F00-4BC5-94B6-5D17AB19E1AF}" type="datetimeFigureOut">
              <a:rPr lang="en-US" smtClean="0"/>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9766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A96126-7F00-4BC5-94B6-5D17AB19E1AF}"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6807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388" y="9103360"/>
            <a:ext cx="13001414"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9008805"/>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A96126-7F00-4BC5-94B6-5D17AB19E1AF}" type="datetimeFigureOut">
              <a:rPr lang="en-US" smtClean="0"/>
              <a:t>6/26/2019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7162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320843"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309409" y="0"/>
            <a:ext cx="68275"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7680" y="845311"/>
            <a:ext cx="3413760" cy="3251200"/>
          </a:xfrm>
        </p:spPr>
        <p:txBody>
          <a:bodyPr anchor="b">
            <a:normAutofit/>
          </a:bodyPr>
          <a:lstStyle>
            <a:lvl1pPr>
              <a:defRPr sz="512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120640" y="1040384"/>
            <a:ext cx="6925056" cy="747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7680" y="4161536"/>
            <a:ext cx="3413760" cy="4805865"/>
          </a:xfrm>
        </p:spPr>
        <p:txBody>
          <a:bodyPr lIns="91440" rIns="91440">
            <a:normAutofit/>
          </a:bodyPr>
          <a:lstStyle>
            <a:lvl1pPr marL="0" indent="0">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a:xfrm>
            <a:off x="496547" y="9187252"/>
            <a:ext cx="2793078" cy="519289"/>
          </a:xfrm>
        </p:spPr>
        <p:txBody>
          <a:bodyPr/>
          <a:lstStyle>
            <a:lvl1pPr algn="l">
              <a:defRPr/>
            </a:lvl1pPr>
          </a:lstStyle>
          <a:p>
            <a:fld id="{38A96126-7F00-4BC5-94B6-5D17AB19E1AF}" type="datetimeFigureOut">
              <a:rPr lang="en-US" smtClean="0"/>
              <a:t>6/26/2019</a:t>
            </a:fld>
            <a:endParaRPr lang="en-US"/>
          </a:p>
        </p:txBody>
      </p:sp>
      <p:sp>
        <p:nvSpPr>
          <p:cNvPr id="6" name="Footer Placeholder 5"/>
          <p:cNvSpPr>
            <a:spLocks noGrp="1"/>
          </p:cNvSpPr>
          <p:nvPr>
            <p:ph type="ftr" sz="quarter" idx="11"/>
          </p:nvPr>
        </p:nvSpPr>
        <p:spPr>
          <a:xfrm>
            <a:off x="5120640" y="9187252"/>
            <a:ext cx="4958080" cy="519289"/>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89426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044267"/>
            <a:ext cx="13001414" cy="2709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6990330"/>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70432" y="7217664"/>
            <a:ext cx="10793984" cy="1170432"/>
          </a:xfrm>
        </p:spPr>
        <p:txBody>
          <a:bodyPr tIns="0" bIns="0" anchor="b">
            <a:noAutofit/>
          </a:bodyPr>
          <a:lstStyle>
            <a:lvl1pPr>
              <a:defRPr sz="512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13004784" cy="6990330"/>
          </a:xfrm>
          <a:solidFill>
            <a:schemeClr val="bg2">
              <a:lumMod val="90000"/>
            </a:schemeClr>
          </a:solidFill>
        </p:spPr>
        <p:txBody>
          <a:bodyPr lIns="457200" tIns="457200"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1170432" y="8401101"/>
            <a:ext cx="10793984" cy="845312"/>
          </a:xfrm>
        </p:spPr>
        <p:txBody>
          <a:bodyPr lIns="91440" tIns="0" rIns="91440" bIns="0">
            <a:normAutofit/>
          </a:bodyPr>
          <a:lstStyle>
            <a:lvl1pPr marL="0" indent="0">
              <a:spcBef>
                <a:spcPts val="0"/>
              </a:spcBef>
              <a:spcAft>
                <a:spcPts val="853"/>
              </a:spcAft>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38A96126-7F00-4BC5-94B6-5D17AB19E1AF}"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9930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9103360"/>
            <a:ext cx="13004801"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008805"/>
            <a:ext cx="13004801" cy="9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70432" y="407615"/>
            <a:ext cx="10728960" cy="206329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70431" y="2625044"/>
            <a:ext cx="10728961" cy="572211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70434" y="9187252"/>
            <a:ext cx="2637089" cy="519289"/>
          </a:xfrm>
          <a:prstGeom prst="rect">
            <a:avLst/>
          </a:prstGeom>
        </p:spPr>
        <p:txBody>
          <a:bodyPr vert="horz" lIns="91440" tIns="45720" rIns="91440" bIns="45720" rtlCol="0" anchor="ctr"/>
          <a:lstStyle>
            <a:lvl1pPr algn="l">
              <a:defRPr sz="1280">
                <a:solidFill>
                  <a:srgbClr val="FFFFFF"/>
                </a:solidFill>
              </a:defRPr>
            </a:lvl1pPr>
          </a:lstStyle>
          <a:p>
            <a:fld id="{38A96126-7F00-4BC5-94B6-5D17AB19E1AF}" type="datetimeFigureOut">
              <a:rPr lang="en-US" smtClean="0"/>
              <a:t>6/26/2019</a:t>
            </a:fld>
            <a:endParaRPr lang="en-US"/>
          </a:p>
        </p:txBody>
      </p:sp>
      <p:sp>
        <p:nvSpPr>
          <p:cNvPr id="5" name="Footer Placeholder 4"/>
          <p:cNvSpPr>
            <a:spLocks noGrp="1"/>
          </p:cNvSpPr>
          <p:nvPr>
            <p:ph type="ftr" sz="quarter" idx="3"/>
          </p:nvPr>
        </p:nvSpPr>
        <p:spPr>
          <a:xfrm>
            <a:off x="3931932" y="9187252"/>
            <a:ext cx="5144324" cy="519289"/>
          </a:xfrm>
          <a:prstGeom prst="rect">
            <a:avLst/>
          </a:prstGeom>
        </p:spPr>
        <p:txBody>
          <a:bodyPr vert="horz" lIns="91440" tIns="45720" rIns="91440" bIns="45720" rtlCol="0" anchor="ctr"/>
          <a:lstStyle>
            <a:lvl1pPr algn="ctr">
              <a:defRPr sz="128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560490" y="9187252"/>
            <a:ext cx="1399494" cy="519289"/>
          </a:xfrm>
          <a:prstGeom prst="rect">
            <a:avLst/>
          </a:prstGeom>
        </p:spPr>
        <p:txBody>
          <a:bodyPr vert="horz" lIns="91440" tIns="45720" rIns="91440" bIns="45720" rtlCol="0" anchor="ctr"/>
          <a:lstStyle>
            <a:lvl1pPr algn="r">
              <a:defRPr sz="1493">
                <a:solidFill>
                  <a:srgbClr val="FFFFFF"/>
                </a:solidFill>
              </a:defRPr>
            </a:lvl1pPr>
          </a:lstStyle>
          <a:p>
            <a:fld id="{86CB4B4D-7CA3-9044-876B-883B54F8677D}" type="slidenum">
              <a:rPr lang="en-US" smtClean="0"/>
              <a:t>‹#›</a:t>
            </a:fld>
            <a:endParaRPr lang="en-US"/>
          </a:p>
        </p:txBody>
      </p:sp>
      <p:cxnSp>
        <p:nvCxnSpPr>
          <p:cNvPr id="10" name="Straight Connector 9"/>
          <p:cNvCxnSpPr/>
          <p:nvPr/>
        </p:nvCxnSpPr>
        <p:spPr>
          <a:xfrm>
            <a:off x="1273101" y="2471602"/>
            <a:ext cx="106314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88037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Lst>
  <p:txStyles>
    <p:title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p:titleStyle>
    <p:bodyStyle>
      <a:lvl1pPr marL="130046" indent="-130046" algn="l" defTabSz="1300460" rtl="0" eaLnBrk="1" latinLnBrk="0" hangingPunct="1">
        <a:lnSpc>
          <a:spcPct val="90000"/>
        </a:lnSpc>
        <a:spcBef>
          <a:spcPts val="1707"/>
        </a:spcBef>
        <a:spcAft>
          <a:spcPts val="284"/>
        </a:spcAft>
        <a:buClr>
          <a:schemeClr val="accent1"/>
        </a:buClr>
        <a:buSzPct val="100000"/>
        <a:buFont typeface="Calibri" panose="020F0502020204030204" pitchFamily="34" charset="0"/>
        <a:buChar char=" "/>
        <a:defRPr sz="2844" kern="1200">
          <a:solidFill>
            <a:schemeClr val="tx1">
              <a:lumMod val="75000"/>
              <a:lumOff val="25000"/>
            </a:schemeClr>
          </a:solidFill>
          <a:latin typeface="+mn-lt"/>
          <a:ea typeface="+mn-ea"/>
          <a:cs typeface="+mn-cs"/>
        </a:defRPr>
      </a:lvl1pPr>
      <a:lvl2pPr marL="546193" indent="-260092" algn="l" defTabSz="1300460" rtl="0" eaLnBrk="1" latinLnBrk="0" hangingPunct="1">
        <a:lnSpc>
          <a:spcPct val="90000"/>
        </a:lnSpc>
        <a:spcBef>
          <a:spcPts val="284"/>
        </a:spcBef>
        <a:spcAft>
          <a:spcPts val="569"/>
        </a:spcAft>
        <a:buClr>
          <a:schemeClr val="accent1"/>
        </a:buClr>
        <a:buFont typeface="Calibri" pitchFamily="34" charset="0"/>
        <a:buChar char="◦"/>
        <a:defRPr sz="2560" kern="1200">
          <a:solidFill>
            <a:schemeClr val="tx1">
              <a:lumMod val="75000"/>
              <a:lumOff val="25000"/>
            </a:schemeClr>
          </a:solidFill>
          <a:latin typeface="+mn-lt"/>
          <a:ea typeface="+mn-ea"/>
          <a:cs typeface="+mn-cs"/>
        </a:defRPr>
      </a:lvl2pPr>
      <a:lvl3pPr marL="806285"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3pPr>
      <a:lvl4pPr marL="1066377"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4pPr>
      <a:lvl5pPr marL="1326469"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5pPr>
      <a:lvl6pPr marL="156442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6pPr>
      <a:lvl7pPr marL="184886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7pPr>
      <a:lvl8pPr marL="213330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8pPr>
      <a:lvl9pPr marL="241774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picserver.org/d/disclosure.html" TargetMode="External"/><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hyperlink" Target="http://likelihoodratio.blogspot.com/2014/11/the-aaps-donts-and-donts-of.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comments" Target="../comments/commen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comments" Target="../comments/commen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PowerPoint_Slide.sldx"/><Relationship Id="rId4"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hyperlink" Target="http://www.seattlechildrens.org/research/child-health-behavior-and-development/mangione-smith-lab/dart-learning-modules/" TargetMode="Externa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hyperlink" Target="https://www.med.unc.edu/pediatrics/files/2019/01/PED-Bronchiolitis-pathway_Jan2019-.pdf" TargetMode="External"/><Relationship Id="rId13" Type="http://schemas.openxmlformats.org/officeDocument/2006/relationships/image" Target="../media/image4.png"/><Relationship Id="rId3" Type="http://schemas.openxmlformats.org/officeDocument/2006/relationships/hyperlink" Target="https://www.childrenscolorado.org/globalassets/healthcare-professionals/clinical-pathways/bronchiolitis.pdf" TargetMode="External"/><Relationship Id="rId7" Type="http://schemas.openxmlformats.org/officeDocument/2006/relationships/hyperlink" Target="https://www.seattlechildrens.org/pdf/bronchiolitis-pathway.pdf" TargetMode="External"/><Relationship Id="rId12" Type="http://schemas.openxmlformats.org/officeDocument/2006/relationships/hyperlink" Target="https://www.nice.org.uk/guidance/ng9/chapter/1-Recommendations#when-to-admit"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s://www.chop.edu/clinical-pathway/bronchiolitis-emergent-evaluation-clinical-pathway" TargetMode="External"/><Relationship Id="rId11" Type="http://schemas.openxmlformats.org/officeDocument/2006/relationships/hyperlink" Target="https://www.childrensdayton.org/sites/default/files/Bronchiolitis%20CPG%202018.pdf" TargetMode="External"/><Relationship Id="rId5" Type="http://schemas.openxmlformats.org/officeDocument/2006/relationships/hyperlink" Target="https://www.cham.org/File%20Library/Global%20Navigation/For%20Health%20Professionals/Clinical%20Pathways/ED-Bronchiolitis-Pathway.pdf" TargetMode="External"/><Relationship Id="rId10" Type="http://schemas.openxmlformats.org/officeDocument/2006/relationships/hyperlink" Target="https://resources.ssmhealth.com/CGClinicalGuidelines/ED-Bronchiolitis-Pathway.pdf" TargetMode="External"/><Relationship Id="rId4" Type="http://schemas.openxmlformats.org/officeDocument/2006/relationships/hyperlink" Target="https://www.texaschildrens.org/sites/default/files/uploads/documents/outcomes/standards/Bronchiolitis.pdf" TargetMode="External"/><Relationship Id="rId9" Type="http://schemas.openxmlformats.org/officeDocument/2006/relationships/hyperlink" Target="http://www.sickkids.ca/clinical-practice-guidelines/clinical-practice-guidelines/Export/CLINH18/Main%20Document.pdf"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Bronchiolitis Management in Urgent Care"/>
          <p:cNvSpPr txBox="1">
            <a:spLocks noGrp="1"/>
          </p:cNvSpPr>
          <p:nvPr>
            <p:ph type="ctrTitle"/>
          </p:nvPr>
        </p:nvSpPr>
        <p:spPr>
          <a:xfrm>
            <a:off x="1170432" y="1079398"/>
            <a:ext cx="10728960" cy="3151950"/>
          </a:xfrm>
          <a:prstGeom prst="rect">
            <a:avLst/>
          </a:prstGeom>
        </p:spPr>
        <p:txBody>
          <a:bodyPr>
            <a:normAutofit/>
          </a:bodyPr>
          <a:lstStyle>
            <a:lvl1pPr defTabSz="502412">
              <a:defRPr sz="6880"/>
            </a:lvl1pPr>
          </a:lstStyle>
          <a:p>
            <a:r>
              <a:rPr lang="en-US" sz="7200" b="1" dirty="0"/>
              <a:t>Evidence Based Guideline Review: Bronchiolitis</a:t>
            </a:r>
            <a:br>
              <a:rPr lang="en-US" dirty="0"/>
            </a:br>
            <a:endParaRPr dirty="0"/>
          </a:p>
        </p:txBody>
      </p:sp>
      <p:sp>
        <p:nvSpPr>
          <p:cNvPr id="120" name="Children’s Urgent Care CME Webinar - Sept 28, 2018…"/>
          <p:cNvSpPr txBox="1">
            <a:spLocks noGrp="1"/>
          </p:cNvSpPr>
          <p:nvPr>
            <p:ph type="subTitle" idx="1"/>
          </p:nvPr>
        </p:nvSpPr>
        <p:spPr>
          <a:xfrm>
            <a:off x="1270000" y="4231348"/>
            <a:ext cx="10464800" cy="1702605"/>
          </a:xfrm>
          <a:prstGeom prst="rect">
            <a:avLst/>
          </a:prstGeom>
        </p:spPr>
        <p:txBody>
          <a:bodyPr>
            <a:normAutofit fontScale="85000" lnSpcReduction="20000"/>
          </a:bodyPr>
          <a:lstStyle/>
          <a:p>
            <a:pPr defTabSz="356362">
              <a:defRPr sz="2257"/>
            </a:pPr>
            <a:r>
              <a:rPr sz="4000" dirty="0"/>
              <a:t>CME Webinar </a:t>
            </a:r>
            <a:r>
              <a:rPr lang="en-US" sz="4000" dirty="0"/>
              <a:t>–</a:t>
            </a:r>
            <a:r>
              <a:rPr sz="4000" dirty="0"/>
              <a:t> </a:t>
            </a:r>
            <a:r>
              <a:rPr lang="en-US" sz="4000" dirty="0"/>
              <a:t>June 26, 2019</a:t>
            </a:r>
          </a:p>
          <a:p>
            <a:pPr defTabSz="356362">
              <a:defRPr sz="2257"/>
            </a:pPr>
            <a:endParaRPr lang="en-US" sz="4000" dirty="0"/>
          </a:p>
          <a:p>
            <a:pPr defTabSz="356362">
              <a:defRPr sz="2257"/>
            </a:pPr>
            <a:r>
              <a:rPr lang="en-US" sz="4000" dirty="0"/>
              <a:t>Jointly presented by: </a:t>
            </a:r>
            <a:endParaRPr sz="4000" dirty="0"/>
          </a:p>
        </p:txBody>
      </p:sp>
      <p:pic>
        <p:nvPicPr>
          <p:cNvPr id="2" name="Picture 1"/>
          <p:cNvPicPr>
            <a:picLocks noChangeAspect="1"/>
          </p:cNvPicPr>
          <p:nvPr/>
        </p:nvPicPr>
        <p:blipFill>
          <a:blip r:embed="rId3"/>
          <a:stretch>
            <a:fillRect/>
          </a:stretch>
        </p:blipFill>
        <p:spPr>
          <a:xfrm>
            <a:off x="1658192" y="7748852"/>
            <a:ext cx="3898587" cy="1190095"/>
          </a:xfrm>
          <a:prstGeom prst="rect">
            <a:avLst/>
          </a:prstGeom>
        </p:spPr>
      </p:pic>
      <p:sp>
        <p:nvSpPr>
          <p:cNvPr id="3" name="Rectangle 2"/>
          <p:cNvSpPr/>
          <p:nvPr/>
        </p:nvSpPr>
        <p:spPr>
          <a:xfrm>
            <a:off x="1253751" y="6179192"/>
            <a:ext cx="5248649" cy="1569660"/>
          </a:xfrm>
          <a:prstGeom prst="rect">
            <a:avLst/>
          </a:prstGeom>
        </p:spPr>
        <p:txBody>
          <a:bodyPr wrap="square">
            <a:spAutoFit/>
          </a:bodyPr>
          <a:lstStyle/>
          <a:p>
            <a:pPr eaLnBrk="1" hangingPunct="1">
              <a:defRPr/>
            </a:pPr>
            <a:r>
              <a:rPr lang="en-US" dirty="0">
                <a:cs typeface="Arial"/>
              </a:rPr>
              <a:t>Amanda </a:t>
            </a:r>
            <a:r>
              <a:rPr lang="en-US" dirty="0" err="1">
                <a:cs typeface="Arial"/>
              </a:rPr>
              <a:t>Nedved</a:t>
            </a:r>
            <a:r>
              <a:rPr lang="en-US" dirty="0">
                <a:cs typeface="Arial"/>
              </a:rPr>
              <a:t>, MD, FAAP</a:t>
            </a:r>
          </a:p>
          <a:p>
            <a:pPr eaLnBrk="1" hangingPunct="1">
              <a:defRPr/>
            </a:pPr>
            <a:r>
              <a:rPr lang="en-US" dirty="0">
                <a:cs typeface="Arial"/>
              </a:rPr>
              <a:t>Director of Quality Improvement, Division of Urgent Care</a:t>
            </a:r>
          </a:p>
          <a:p>
            <a:pPr eaLnBrk="1" hangingPunct="1">
              <a:defRPr/>
            </a:pPr>
            <a:r>
              <a:rPr lang="en-US" dirty="0">
                <a:cs typeface="Arial"/>
              </a:rPr>
              <a:t>Children's Mercy Hospital</a:t>
            </a:r>
          </a:p>
        </p:txBody>
      </p:sp>
      <p:sp>
        <p:nvSpPr>
          <p:cNvPr id="5" name="TextBox 4"/>
          <p:cNvSpPr txBox="1"/>
          <p:nvPr/>
        </p:nvSpPr>
        <p:spPr>
          <a:xfrm>
            <a:off x="7704087" y="6539695"/>
            <a:ext cx="4607030" cy="1144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356362">
              <a:defRPr sz="2257"/>
            </a:pPr>
            <a:r>
              <a:rPr lang="en-US" dirty="0"/>
              <a:t>Margaret Thew MSN, FNP-C</a:t>
            </a:r>
          </a:p>
          <a:p>
            <a:pPr defTabSz="356362">
              <a:defRPr sz="2257"/>
            </a:pPr>
            <a:r>
              <a:rPr lang="en-US" dirty="0"/>
              <a:t>Urgent Care Provider</a:t>
            </a:r>
          </a:p>
          <a:p>
            <a:pPr defTabSz="356362">
              <a:defRPr sz="2257"/>
            </a:pPr>
            <a:r>
              <a:rPr lang="en-US" dirty="0"/>
              <a:t>Children’s Hospital of Wisconsin</a:t>
            </a:r>
          </a:p>
        </p:txBody>
      </p:sp>
      <p:pic>
        <p:nvPicPr>
          <p:cNvPr id="7" name="Picture 6"/>
          <p:cNvPicPr>
            <a:picLocks noChangeAspect="1"/>
          </p:cNvPicPr>
          <p:nvPr/>
        </p:nvPicPr>
        <p:blipFill>
          <a:blip r:embed="rId4"/>
          <a:stretch>
            <a:fillRect/>
          </a:stretch>
        </p:blipFill>
        <p:spPr>
          <a:xfrm>
            <a:off x="8281987" y="7794746"/>
            <a:ext cx="3171825" cy="99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Bronchiolitis…"/>
          <p:cNvSpPr txBox="1">
            <a:spLocks noGrp="1"/>
          </p:cNvSpPr>
          <p:nvPr>
            <p:ph type="title"/>
          </p:nvPr>
        </p:nvSpPr>
        <p:spPr>
          <a:xfrm>
            <a:off x="952500" y="228600"/>
            <a:ext cx="11099800" cy="901700"/>
          </a:xfrm>
          <a:prstGeom prst="rect">
            <a:avLst/>
          </a:prstGeom>
        </p:spPr>
        <p:txBody>
          <a:bodyPr>
            <a:normAutofit/>
          </a:bodyPr>
          <a:lstStyle/>
          <a:p>
            <a:pPr defTabSz="484886">
              <a:defRPr sz="6640"/>
            </a:pPr>
            <a:r>
              <a:rPr sz="4400" dirty="0"/>
              <a:t>Bronchiolitis</a:t>
            </a:r>
            <a:r>
              <a:rPr lang="en-US" sz="4400" dirty="0"/>
              <a:t> </a:t>
            </a:r>
            <a:r>
              <a:rPr sz="4400" dirty="0"/>
              <a:t>What is it?</a:t>
            </a:r>
          </a:p>
        </p:txBody>
      </p:sp>
      <p:sp>
        <p:nvSpPr>
          <p:cNvPr id="123" name="Bronchiolitis is a viral illness of the lower airways, most commonly seen in children less than two years old without a history of previous wheezing.…"/>
          <p:cNvSpPr txBox="1">
            <a:spLocks noGrp="1"/>
          </p:cNvSpPr>
          <p:nvPr>
            <p:ph type="body" idx="1"/>
          </p:nvPr>
        </p:nvSpPr>
        <p:spPr>
          <a:xfrm>
            <a:off x="952500" y="1265439"/>
            <a:ext cx="11010900" cy="1400880"/>
          </a:xfrm>
          <a:prstGeom prst="rect">
            <a:avLst/>
          </a:prstGeom>
        </p:spPr>
        <p:txBody>
          <a:bodyPr>
            <a:normAutofit/>
          </a:bodyPr>
          <a:lstStyle/>
          <a:p>
            <a:r>
              <a:rPr lang="en-US" sz="2400" dirty="0">
                <a:latin typeface="Times New Roman" panose="02020603050405020304" pitchFamily="18" charset="0"/>
                <a:cs typeface="Times New Roman" panose="02020603050405020304" pitchFamily="18" charset="0"/>
              </a:rPr>
              <a:t>Bronchiolitis is the most common disease of the lower respiratory tract 0- 24 months. It usually presents with cough with increased work of breathing, and it often affects a child's ability to feed.</a:t>
            </a:r>
          </a:p>
        </p:txBody>
      </p:sp>
      <p:pic>
        <p:nvPicPr>
          <p:cNvPr id="2" name="Picture 1"/>
          <p:cNvPicPr>
            <a:picLocks noChangeAspect="1"/>
          </p:cNvPicPr>
          <p:nvPr/>
        </p:nvPicPr>
        <p:blipFill>
          <a:blip r:embed="rId3"/>
          <a:stretch>
            <a:fillRect/>
          </a:stretch>
        </p:blipFill>
        <p:spPr>
          <a:xfrm>
            <a:off x="1922099" y="2801458"/>
            <a:ext cx="8707802" cy="5923368"/>
          </a:xfrm>
          <a:prstGeom prst="rect">
            <a:avLst/>
          </a:prstGeom>
        </p:spPr>
      </p:pic>
    </p:spTree>
    <p:extLst>
      <p:ext uri="{BB962C8B-B14F-4D97-AF65-F5344CB8AC3E}">
        <p14:creationId xmlns:p14="http://schemas.microsoft.com/office/powerpoint/2010/main" val="34924585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Bronchiolitis…"/>
          <p:cNvSpPr txBox="1">
            <a:spLocks noGrp="1"/>
          </p:cNvSpPr>
          <p:nvPr>
            <p:ph type="title"/>
          </p:nvPr>
        </p:nvSpPr>
        <p:spPr>
          <a:xfrm>
            <a:off x="838200" y="244422"/>
            <a:ext cx="11099800" cy="1143000"/>
          </a:xfrm>
          <a:prstGeom prst="rect">
            <a:avLst/>
          </a:prstGeom>
        </p:spPr>
        <p:txBody>
          <a:bodyPr>
            <a:normAutofit/>
          </a:bodyPr>
          <a:lstStyle/>
          <a:p>
            <a:pPr defTabSz="484886">
              <a:defRPr sz="6640"/>
            </a:pPr>
            <a:r>
              <a:rPr sz="4400" dirty="0"/>
              <a:t>Bronchiolitis</a:t>
            </a:r>
            <a:r>
              <a:rPr lang="en-US" sz="4400" dirty="0"/>
              <a:t>: </a:t>
            </a:r>
            <a:r>
              <a:rPr sz="4400" dirty="0"/>
              <a:t>What is it?</a:t>
            </a:r>
          </a:p>
        </p:txBody>
      </p:sp>
      <p:sp>
        <p:nvSpPr>
          <p:cNvPr id="123" name="Bronchiolitis is a viral illness of the lower airways, most commonly seen in children less than two years old without a history of previous wheezing.…"/>
          <p:cNvSpPr txBox="1">
            <a:spLocks noGrp="1"/>
          </p:cNvSpPr>
          <p:nvPr>
            <p:ph type="body" idx="1"/>
          </p:nvPr>
        </p:nvSpPr>
        <p:spPr>
          <a:xfrm>
            <a:off x="584201" y="2641600"/>
            <a:ext cx="11683999" cy="5130800"/>
          </a:xfrm>
          <a:prstGeom prst="rect">
            <a:avLst/>
          </a:prstGeom>
        </p:spPr>
        <p:txBody>
          <a:bodyPr>
            <a:normAutofit fontScale="92500"/>
          </a:bodyPr>
          <a:lstStyle/>
          <a:p>
            <a:pPr defTabSz="449833">
              <a:spcBef>
                <a:spcPts val="3200"/>
              </a:spcBef>
              <a:defRPr sz="2464"/>
            </a:pPr>
            <a:r>
              <a:rPr sz="2800" dirty="0">
                <a:latin typeface="Times New Roman" panose="02020603050405020304" pitchFamily="18" charset="0"/>
                <a:cs typeface="Times New Roman" panose="02020603050405020304" pitchFamily="18" charset="0"/>
              </a:rPr>
              <a:t>Bronchiolitis is most commonly seen in children less than two years old without a history of previous wheezing. </a:t>
            </a:r>
            <a:r>
              <a:rPr lang="en-US" sz="2800" dirty="0">
                <a:latin typeface="Times New Roman" panose="02020603050405020304" pitchFamily="18" charset="0"/>
                <a:cs typeface="Times New Roman" panose="02020603050405020304" pitchFamily="18" charset="0"/>
              </a:rPr>
              <a:t>Typically the peak season is December to March/April.</a:t>
            </a:r>
          </a:p>
          <a:p>
            <a:pPr defTabSz="449833">
              <a:spcBef>
                <a:spcPts val="3200"/>
              </a:spcBef>
              <a:defRPr sz="2464"/>
            </a:pPr>
            <a:r>
              <a:rPr sz="2800" dirty="0">
                <a:latin typeface="Times New Roman" panose="02020603050405020304" pitchFamily="18" charset="0"/>
                <a:cs typeface="Times New Roman" panose="02020603050405020304" pitchFamily="18" charset="0"/>
              </a:rPr>
              <a:t>It us</a:t>
            </a:r>
            <a:r>
              <a:rPr lang="en-US" sz="2800" dirty="0">
                <a:latin typeface="Times New Roman" panose="02020603050405020304" pitchFamily="18" charset="0"/>
                <a:cs typeface="Times New Roman" panose="02020603050405020304" pitchFamily="18" charset="0"/>
              </a:rPr>
              <a:t>ua</a:t>
            </a:r>
            <a:r>
              <a:rPr sz="2800" dirty="0">
                <a:latin typeface="Times New Roman" panose="02020603050405020304" pitchFamily="18" charset="0"/>
                <a:cs typeface="Times New Roman" panose="02020603050405020304" pitchFamily="18" charset="0"/>
              </a:rPr>
              <a:t>lly begins with 2-3 days of </a:t>
            </a:r>
            <a:r>
              <a:rPr lang="en-US" sz="2800" dirty="0">
                <a:latin typeface="Times New Roman" panose="02020603050405020304" pitchFamily="18" charset="0"/>
                <a:cs typeface="Times New Roman" panose="02020603050405020304" pitchFamily="18" charset="0"/>
              </a:rPr>
              <a:t>a </a:t>
            </a:r>
            <a:r>
              <a:rPr sz="2800" dirty="0">
                <a:latin typeface="Times New Roman" panose="02020603050405020304" pitchFamily="18" charset="0"/>
                <a:cs typeface="Times New Roman" panose="02020603050405020304" pitchFamily="18" charset="0"/>
              </a:rPr>
              <a:t>typical upper respiratory infection symptoms such as nasal congestion or discharge and mild cough, followed by symptoms of fever, increased cough, increased respiratory effort, mild wheezing or crackles</a:t>
            </a:r>
            <a:r>
              <a:rPr lang="en-US" sz="2800" dirty="0">
                <a:latin typeface="Times New Roman" panose="02020603050405020304" pitchFamily="18" charset="0"/>
                <a:cs typeface="Times New Roman" panose="02020603050405020304" pitchFamily="18" charset="0"/>
              </a:rPr>
              <a:t>,</a:t>
            </a:r>
            <a:r>
              <a:rPr sz="2800" dirty="0">
                <a:latin typeface="Times New Roman" panose="02020603050405020304" pitchFamily="18" charset="0"/>
                <a:cs typeface="Times New Roman" panose="02020603050405020304" pitchFamily="18" charset="0"/>
              </a:rPr>
              <a:t> and mild hypoxemia.</a:t>
            </a:r>
            <a:endParaRPr lang="en-US" sz="2800" dirty="0">
              <a:latin typeface="Times New Roman" panose="02020603050405020304" pitchFamily="18" charset="0"/>
              <a:cs typeface="Times New Roman" panose="02020603050405020304" pitchFamily="18" charset="0"/>
            </a:endParaRPr>
          </a:p>
          <a:p>
            <a:pPr defTabSz="449833">
              <a:spcBef>
                <a:spcPts val="3200"/>
              </a:spcBef>
              <a:defRPr sz="2464"/>
            </a:pPr>
            <a:r>
              <a:rPr sz="2800" dirty="0">
                <a:latin typeface="Times New Roman" panose="02020603050405020304" pitchFamily="18" charset="0"/>
                <a:cs typeface="Times New Roman" panose="02020603050405020304" pitchFamily="18" charset="0"/>
              </a:rPr>
              <a:t>Symptoms peak at 5-7 days and may last up to 3 weeks, especially the cough. Treatment is mainly supportive. </a:t>
            </a:r>
            <a:endParaRPr lang="en-US" sz="2800" dirty="0">
              <a:latin typeface="Times New Roman" panose="02020603050405020304" pitchFamily="18" charset="0"/>
              <a:cs typeface="Times New Roman" panose="02020603050405020304" pitchFamily="18" charset="0"/>
            </a:endParaRPr>
          </a:p>
          <a:p>
            <a:pPr defTabSz="449833">
              <a:spcBef>
                <a:spcPts val="3200"/>
              </a:spcBef>
              <a:defRPr sz="2464"/>
            </a:pPr>
            <a:r>
              <a:rPr sz="2800" dirty="0">
                <a:latin typeface="Times New Roman" panose="02020603050405020304" pitchFamily="18" charset="0"/>
                <a:cs typeface="Times New Roman" panose="02020603050405020304" pitchFamily="18" charset="0"/>
              </a:rPr>
              <a:t>Possible complications and co morbidities of bronchiolitis include: otitis media (up to 50%), bacteremia (&lt;1-2%), pneumonia (1%) and UTI (1-5%).</a:t>
            </a:r>
          </a:p>
        </p:txBody>
      </p:sp>
      <p:pic>
        <p:nvPicPr>
          <p:cNvPr id="3" name="Picture 2"/>
          <p:cNvPicPr>
            <a:picLocks noChangeAspect="1"/>
          </p:cNvPicPr>
          <p:nvPr/>
        </p:nvPicPr>
        <p:blipFill>
          <a:blip r:embed="rId3"/>
          <a:stretch>
            <a:fillRect/>
          </a:stretch>
        </p:blipFill>
        <p:spPr>
          <a:xfrm>
            <a:off x="9676754" y="7961333"/>
            <a:ext cx="3176291" cy="993734"/>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History of Bronchiolitis"/>
          <p:cNvSpPr txBox="1">
            <a:spLocks noGrp="1"/>
          </p:cNvSpPr>
          <p:nvPr>
            <p:ph type="title"/>
          </p:nvPr>
        </p:nvSpPr>
        <p:spPr>
          <a:prstGeom prst="rect">
            <a:avLst/>
          </a:prstGeom>
        </p:spPr>
        <p:txBody>
          <a:bodyPr>
            <a:normAutofit/>
          </a:bodyPr>
          <a:lstStyle/>
          <a:p>
            <a:r>
              <a:rPr lang="en-US" dirty="0"/>
              <a:t>The Burden of </a:t>
            </a:r>
            <a:r>
              <a:rPr dirty="0"/>
              <a:t>Bronchiolitis</a:t>
            </a:r>
          </a:p>
        </p:txBody>
      </p:sp>
      <p:sp>
        <p:nvSpPr>
          <p:cNvPr id="138" name="Hospital admission rates - by year…"/>
          <p:cNvSpPr txBox="1">
            <a:spLocks noGrp="1"/>
          </p:cNvSpPr>
          <p:nvPr>
            <p:ph type="body" idx="1"/>
          </p:nvPr>
        </p:nvSpPr>
        <p:spPr>
          <a:prstGeom prst="rect">
            <a:avLst/>
          </a:prstGeom>
        </p:spPr>
        <p:txBody>
          <a:bodyPr>
            <a:normAutofit/>
          </a:bodyPr>
          <a:lstStyle/>
          <a:p>
            <a:r>
              <a:rPr sz="4400" b="1" dirty="0"/>
              <a:t>Hospital admission</a:t>
            </a:r>
            <a:r>
              <a:rPr lang="en-US" sz="4400" b="1" dirty="0"/>
              <a:t>s:</a:t>
            </a:r>
            <a:r>
              <a:rPr sz="4400" b="1" dirty="0"/>
              <a:t> </a:t>
            </a:r>
            <a:endParaRPr lang="en-US" sz="4400" b="1" dirty="0"/>
          </a:p>
          <a:p>
            <a:pPr lvl="1">
              <a:buFont typeface="Courier New" panose="02070309020205020404" pitchFamily="49" charset="0"/>
              <a:buChar char="o"/>
            </a:pPr>
            <a:r>
              <a:rPr lang="en-US" dirty="0"/>
              <a:t>Bronchiolitis is the most common cause of hospitalization among infants in the first 12 months of life. </a:t>
            </a:r>
          </a:p>
          <a:p>
            <a:pPr lvl="1">
              <a:buFont typeface="Courier New" panose="02070309020205020404" pitchFamily="49" charset="0"/>
              <a:buChar char="o"/>
            </a:pPr>
            <a:r>
              <a:rPr lang="en-US" dirty="0"/>
              <a:t>There are approximately 100,000 bronchiolitis admissions annually in the USA at an estimated cost of $ 1.73 billion.</a:t>
            </a:r>
          </a:p>
        </p:txBody>
      </p:sp>
      <p:pic>
        <p:nvPicPr>
          <p:cNvPr id="5" name="Picture 4"/>
          <p:cNvPicPr>
            <a:picLocks noChangeAspect="1"/>
          </p:cNvPicPr>
          <p:nvPr/>
        </p:nvPicPr>
        <p:blipFill>
          <a:blip r:embed="rId3"/>
          <a:stretch>
            <a:fillRect/>
          </a:stretch>
        </p:blipFill>
        <p:spPr>
          <a:xfrm>
            <a:off x="9676754" y="7961333"/>
            <a:ext cx="3176291" cy="993734"/>
          </a:xfrm>
          <a:prstGeom prst="rect">
            <a:avLst/>
          </a:prstGeom>
        </p:spPr>
      </p:pic>
    </p:spTree>
    <p:extLst>
      <p:ext uri="{BB962C8B-B14F-4D97-AF65-F5344CB8AC3E}">
        <p14:creationId xmlns:p14="http://schemas.microsoft.com/office/powerpoint/2010/main" val="32489461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430D31-AC13-4548-ABE0-40F31F14C010}"/>
              </a:ext>
            </a:extLst>
          </p:cNvPr>
          <p:cNvSpPr>
            <a:spLocks noGrp="1"/>
          </p:cNvSpPr>
          <p:nvPr>
            <p:ph type="title"/>
          </p:nvPr>
        </p:nvSpPr>
        <p:spPr/>
        <p:txBody>
          <a:bodyPr/>
          <a:lstStyle/>
          <a:p>
            <a:r>
              <a:rPr lang="en-US" dirty="0"/>
              <a:t>The Burden of Bronchiolitis</a:t>
            </a:r>
          </a:p>
        </p:txBody>
      </p:sp>
      <p:sp>
        <p:nvSpPr>
          <p:cNvPr id="10" name="Content Placeholder 9">
            <a:extLst>
              <a:ext uri="{FF2B5EF4-FFF2-40B4-BE49-F238E27FC236}">
                <a16:creationId xmlns:a16="http://schemas.microsoft.com/office/drawing/2014/main" id="{97816359-86A7-4B4A-9501-EA66B0081889}"/>
              </a:ext>
            </a:extLst>
          </p:cNvPr>
          <p:cNvSpPr>
            <a:spLocks noGrp="1"/>
          </p:cNvSpPr>
          <p:nvPr>
            <p:ph idx="1"/>
          </p:nvPr>
        </p:nvSpPr>
        <p:spPr>
          <a:xfrm>
            <a:off x="797076" y="2828544"/>
            <a:ext cx="11704320" cy="6177280"/>
          </a:xfrm>
        </p:spPr>
        <p:txBody>
          <a:bodyPr>
            <a:normAutofit/>
          </a:bodyPr>
          <a:lstStyle/>
          <a:p>
            <a:r>
              <a:rPr lang="en-US" dirty="0"/>
              <a:t>287,000 emergency department visits each year ​</a:t>
            </a:r>
          </a:p>
          <a:p>
            <a:r>
              <a:rPr lang="en-US" dirty="0"/>
              <a:t>32%-40% of which end in hospitalization​</a:t>
            </a:r>
          </a:p>
          <a:p>
            <a:r>
              <a:rPr lang="en-US" dirty="0"/>
              <a:t>6.45% of admissions from ED to inpatient received no major medical interventions and discharge within 12 hours​</a:t>
            </a:r>
          </a:p>
          <a:p>
            <a:r>
              <a:rPr lang="en-US" dirty="0"/>
              <a:t>Emergency department disposition decisions are subjective due to lack of evidence and objective criteria for bronchiolitis management</a:t>
            </a:r>
          </a:p>
        </p:txBody>
      </p:sp>
      <p:sp>
        <p:nvSpPr>
          <p:cNvPr id="7" name="Slide Number Placeholder 6">
            <a:extLst>
              <a:ext uri="{FF2B5EF4-FFF2-40B4-BE49-F238E27FC236}">
                <a16:creationId xmlns:a16="http://schemas.microsoft.com/office/drawing/2014/main" id="{9B00C6CD-89DC-4CE0-9AB2-EF8FE8406319}"/>
              </a:ext>
            </a:extLst>
          </p:cNvPr>
          <p:cNvSpPr>
            <a:spLocks noGrp="1"/>
          </p:cNvSpPr>
          <p:nvPr>
            <p:ph type="sldNum" sz="quarter" idx="12"/>
          </p:nvPr>
        </p:nvSpPr>
        <p:spPr/>
        <p:txBody>
          <a:bodyPr/>
          <a:lstStyle/>
          <a:p>
            <a:fld id="{95925D07-DF03-40F8-9D52-3F4BF7EADA90}" type="slidenum">
              <a:rPr lang="en-US" smtClean="0"/>
              <a:pPr/>
              <a:t>13</a:t>
            </a:fld>
            <a:endParaRPr lang="en-US"/>
          </a:p>
        </p:txBody>
      </p:sp>
      <p:sp>
        <p:nvSpPr>
          <p:cNvPr id="8" name="Rectangle 7">
            <a:extLst>
              <a:ext uri="{FF2B5EF4-FFF2-40B4-BE49-F238E27FC236}">
                <a16:creationId xmlns:a16="http://schemas.microsoft.com/office/drawing/2014/main" id="{C431AFF4-98F9-40CB-9CC3-ECDA4DBE2E78}"/>
              </a:ext>
            </a:extLst>
          </p:cNvPr>
          <p:cNvSpPr/>
          <p:nvPr/>
        </p:nvSpPr>
        <p:spPr>
          <a:xfrm>
            <a:off x="6355566" y="4614164"/>
            <a:ext cx="293670" cy="617541"/>
          </a:xfrm>
          <a:prstGeom prst="rect">
            <a:avLst/>
          </a:prstGeom>
        </p:spPr>
        <p:txBody>
          <a:bodyPr wrap="none">
            <a:spAutoFit/>
          </a:bodyPr>
          <a:lstStyle/>
          <a:p>
            <a:r>
              <a:rPr lang="en-US" sz="3413" dirty="0">
                <a:latin typeface="Times New Roman" panose="02020603050405020304" pitchFamily="18" charset="0"/>
              </a:rPr>
              <a:t> </a:t>
            </a:r>
            <a:endParaRPr lang="en-US" sz="3413" dirty="0"/>
          </a:p>
        </p:txBody>
      </p:sp>
      <p:pic>
        <p:nvPicPr>
          <p:cNvPr id="6" name="Picture 5"/>
          <p:cNvPicPr>
            <a:picLocks noChangeAspect="1"/>
          </p:cNvPicPr>
          <p:nvPr/>
        </p:nvPicPr>
        <p:blipFill>
          <a:blip r:embed="rId4"/>
          <a:stretch>
            <a:fillRect/>
          </a:stretch>
        </p:blipFill>
        <p:spPr>
          <a:xfrm>
            <a:off x="8774426" y="7674505"/>
            <a:ext cx="3898587" cy="1190095"/>
          </a:xfrm>
          <a:prstGeom prst="rect">
            <a:avLst/>
          </a:prstGeom>
        </p:spPr>
      </p:pic>
    </p:spTree>
    <p:custDataLst>
      <p:tags r:id="rId1"/>
    </p:custDataLst>
    <p:extLst>
      <p:ext uri="{BB962C8B-B14F-4D97-AF65-F5344CB8AC3E}">
        <p14:creationId xmlns:p14="http://schemas.microsoft.com/office/powerpoint/2010/main" val="210125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95926" y="1264192"/>
            <a:ext cx="8116301" cy="5823508"/>
          </a:xfrm>
          <a:prstGeom prst="rect">
            <a:avLst/>
          </a:prstGeom>
        </p:spPr>
      </p:pic>
      <p:sp>
        <p:nvSpPr>
          <p:cNvPr id="2" name="Title 1"/>
          <p:cNvSpPr>
            <a:spLocks noGrp="1"/>
          </p:cNvSpPr>
          <p:nvPr>
            <p:ph type="title"/>
          </p:nvPr>
        </p:nvSpPr>
        <p:spPr>
          <a:xfrm>
            <a:off x="952500" y="254000"/>
            <a:ext cx="10956215" cy="886311"/>
          </a:xfrm>
        </p:spPr>
        <p:txBody>
          <a:bodyPr>
            <a:noAutofit/>
          </a:bodyPr>
          <a:lstStyle/>
          <a:p>
            <a:r>
              <a:rPr lang="en-US" sz="5400" dirty="0"/>
              <a:t>Impact of Pulse Oximetry</a:t>
            </a:r>
          </a:p>
        </p:txBody>
      </p:sp>
      <p:cxnSp>
        <p:nvCxnSpPr>
          <p:cNvPr id="8" name="Straight Connector 7"/>
          <p:cNvCxnSpPr/>
          <p:nvPr/>
        </p:nvCxnSpPr>
        <p:spPr>
          <a:xfrm flipH="1">
            <a:off x="5572462" y="2571077"/>
            <a:ext cx="32273" cy="4292301"/>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9" name="TextBox 8"/>
          <p:cNvSpPr txBox="1"/>
          <p:nvPr/>
        </p:nvSpPr>
        <p:spPr>
          <a:xfrm>
            <a:off x="3833309" y="1599966"/>
            <a:ext cx="415245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Introduction of Oximetry</a:t>
            </a:r>
          </a:p>
        </p:txBody>
      </p:sp>
      <p:pic>
        <p:nvPicPr>
          <p:cNvPr id="10" name="Picture 9"/>
          <p:cNvPicPr>
            <a:picLocks noChangeAspect="1"/>
          </p:cNvPicPr>
          <p:nvPr/>
        </p:nvPicPr>
        <p:blipFill>
          <a:blip r:embed="rId4"/>
          <a:stretch>
            <a:fillRect/>
          </a:stretch>
        </p:blipFill>
        <p:spPr>
          <a:xfrm>
            <a:off x="1195671" y="9255789"/>
            <a:ext cx="11529730" cy="365384"/>
          </a:xfrm>
          <a:prstGeom prst="rect">
            <a:avLst/>
          </a:prstGeom>
        </p:spPr>
      </p:pic>
      <p:sp>
        <p:nvSpPr>
          <p:cNvPr id="4" name="TextBox 3"/>
          <p:cNvSpPr txBox="1"/>
          <p:nvPr/>
        </p:nvSpPr>
        <p:spPr>
          <a:xfrm>
            <a:off x="1087967" y="7312022"/>
            <a:ext cx="834813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b="0" dirty="0"/>
              <a:t>Since 1980, the rate of hospitalization for children with bronchiolitis has increased by nearly 250%, while mortality rates for the disease have remained constant.</a:t>
            </a:r>
            <a:endParaRPr kumimoji="0" lang="en-US" sz="2400" b="0" i="0" u="none" strike="noStrike" cap="none" spc="0" normalizeH="0" baseline="0" dirty="0">
              <a:ln>
                <a:noFill/>
              </a:ln>
              <a:solidFill>
                <a:srgbClr val="000000"/>
              </a:solidFill>
              <a:effectLst/>
              <a:uFillTx/>
              <a:sym typeface="Helvetica Neue"/>
            </a:endParaRPr>
          </a:p>
        </p:txBody>
      </p:sp>
      <p:pic>
        <p:nvPicPr>
          <p:cNvPr id="7" name="Picture 6"/>
          <p:cNvPicPr>
            <a:picLocks noChangeAspect="1"/>
          </p:cNvPicPr>
          <p:nvPr/>
        </p:nvPicPr>
        <p:blipFill>
          <a:blip r:embed="rId5"/>
          <a:stretch>
            <a:fillRect/>
          </a:stretch>
        </p:blipFill>
        <p:spPr>
          <a:xfrm>
            <a:off x="9689454" y="7917316"/>
            <a:ext cx="3176291" cy="993734"/>
          </a:xfrm>
          <a:prstGeom prst="rect">
            <a:avLst/>
          </a:prstGeom>
        </p:spPr>
      </p:pic>
      <p:sp>
        <p:nvSpPr>
          <p:cNvPr id="12" name="Down Arrow 11"/>
          <p:cNvSpPr/>
          <p:nvPr/>
        </p:nvSpPr>
        <p:spPr>
          <a:xfrm>
            <a:off x="5362419" y="201993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7538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2B8008-4697-432E-A5F5-8DCD664E6808}"/>
              </a:ext>
            </a:extLst>
          </p:cNvPr>
          <p:cNvSpPr>
            <a:spLocks noGrp="1"/>
          </p:cNvSpPr>
          <p:nvPr>
            <p:ph type="title"/>
          </p:nvPr>
        </p:nvSpPr>
        <p:spPr/>
        <p:txBody>
          <a:bodyPr/>
          <a:lstStyle/>
          <a:p>
            <a:r>
              <a:rPr lang="en-US" dirty="0"/>
              <a:t>Pulse Ox and Bronchiolitis</a:t>
            </a:r>
          </a:p>
        </p:txBody>
      </p:sp>
      <p:sp>
        <p:nvSpPr>
          <p:cNvPr id="7" name="Content Placeholder 6">
            <a:extLst>
              <a:ext uri="{FF2B5EF4-FFF2-40B4-BE49-F238E27FC236}">
                <a16:creationId xmlns:a16="http://schemas.microsoft.com/office/drawing/2014/main" id="{35253629-D7C4-4A30-9C96-4FB909E279D4}"/>
              </a:ext>
            </a:extLst>
          </p:cNvPr>
          <p:cNvSpPr>
            <a:spLocks noGrp="1"/>
          </p:cNvSpPr>
          <p:nvPr>
            <p:ph idx="1"/>
          </p:nvPr>
        </p:nvSpPr>
        <p:spPr>
          <a:xfrm>
            <a:off x="866140" y="2866644"/>
            <a:ext cx="11704320" cy="1641856"/>
          </a:xfrm>
        </p:spPr>
        <p:txBody>
          <a:bodyPr>
            <a:normAutofit/>
          </a:bodyPr>
          <a:lstStyle/>
          <a:p>
            <a:pPr marL="0" indent="0">
              <a:buNone/>
            </a:pPr>
            <a:r>
              <a:rPr lang="en-US" sz="4000" dirty="0"/>
              <a:t>At what % O2 saturation (pulse ox) despite suctioning should a patient with bronchiolitis be hospitalized?</a:t>
            </a:r>
          </a:p>
        </p:txBody>
      </p:sp>
      <p:sp>
        <p:nvSpPr>
          <p:cNvPr id="4" name="Slide Number Placeholder 3">
            <a:extLst>
              <a:ext uri="{FF2B5EF4-FFF2-40B4-BE49-F238E27FC236}">
                <a16:creationId xmlns:a16="http://schemas.microsoft.com/office/drawing/2014/main" id="{6C8E3B86-90A4-4A54-AD5B-3F121D1F9670}"/>
              </a:ext>
            </a:extLst>
          </p:cNvPr>
          <p:cNvSpPr>
            <a:spLocks noGrp="1"/>
          </p:cNvSpPr>
          <p:nvPr>
            <p:ph type="sldNum" sz="quarter" idx="12"/>
          </p:nvPr>
        </p:nvSpPr>
        <p:spPr/>
        <p:txBody>
          <a:bodyPr/>
          <a:lstStyle/>
          <a:p>
            <a:fld id="{95925D07-DF03-40F8-9D52-3F4BF7EADA90}" type="slidenum">
              <a:rPr lang="en-US" smtClean="0"/>
              <a:pPr/>
              <a:t>15</a:t>
            </a:fld>
            <a:endParaRPr lang="en-US"/>
          </a:p>
        </p:txBody>
      </p:sp>
      <p:pic>
        <p:nvPicPr>
          <p:cNvPr id="5" name="Picture 4"/>
          <p:cNvPicPr>
            <a:picLocks noChangeAspect="1"/>
          </p:cNvPicPr>
          <p:nvPr/>
        </p:nvPicPr>
        <p:blipFill>
          <a:blip r:embed="rId3"/>
          <a:stretch>
            <a:fillRect/>
          </a:stretch>
        </p:blipFill>
        <p:spPr>
          <a:xfrm>
            <a:off x="8271368" y="7543801"/>
            <a:ext cx="4160345" cy="1270000"/>
          </a:xfrm>
          <a:prstGeom prst="rect">
            <a:avLst/>
          </a:prstGeom>
        </p:spPr>
      </p:pic>
    </p:spTree>
    <p:custDataLst>
      <p:tags r:id="rId1"/>
    </p:custDataLst>
    <p:extLst>
      <p:ext uri="{BB962C8B-B14F-4D97-AF65-F5344CB8AC3E}">
        <p14:creationId xmlns:p14="http://schemas.microsoft.com/office/powerpoint/2010/main" val="22968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FFDA-99BF-40BD-94D8-7CB22D6E6FEC}"/>
              </a:ext>
            </a:extLst>
          </p:cNvPr>
          <p:cNvSpPr>
            <a:spLocks noGrp="1"/>
          </p:cNvSpPr>
          <p:nvPr>
            <p:ph type="title"/>
          </p:nvPr>
        </p:nvSpPr>
        <p:spPr/>
        <p:txBody>
          <a:bodyPr/>
          <a:lstStyle/>
          <a:p>
            <a:r>
              <a:rPr lang="en-US" dirty="0"/>
              <a:t>2014 AAP Guideline</a:t>
            </a:r>
          </a:p>
        </p:txBody>
      </p:sp>
      <p:sp>
        <p:nvSpPr>
          <p:cNvPr id="4" name="Slide Number Placeholder 3">
            <a:extLst>
              <a:ext uri="{FF2B5EF4-FFF2-40B4-BE49-F238E27FC236}">
                <a16:creationId xmlns:a16="http://schemas.microsoft.com/office/drawing/2014/main" id="{08988125-0B72-4EA9-B503-9B5F849999DE}"/>
              </a:ext>
            </a:extLst>
          </p:cNvPr>
          <p:cNvSpPr>
            <a:spLocks noGrp="1"/>
          </p:cNvSpPr>
          <p:nvPr>
            <p:ph type="sldNum" sz="quarter" idx="12"/>
          </p:nvPr>
        </p:nvSpPr>
        <p:spPr/>
        <p:txBody>
          <a:bodyPr/>
          <a:lstStyle/>
          <a:p>
            <a:fld id="{95925D07-DF03-40F8-9D52-3F4BF7EADA90}" type="slidenum">
              <a:rPr lang="en-US" smtClean="0"/>
              <a:pPr/>
              <a:t>16</a:t>
            </a:fld>
            <a:endParaRPr lang="en-US"/>
          </a:p>
        </p:txBody>
      </p:sp>
      <p:pic>
        <p:nvPicPr>
          <p:cNvPr id="2050" name="Picture 2">
            <a:extLst>
              <a:ext uri="{FF2B5EF4-FFF2-40B4-BE49-F238E27FC236}">
                <a16:creationId xmlns:a16="http://schemas.microsoft.com/office/drawing/2014/main" id="{0FC68775-43BB-404F-94E6-8787B467F9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115" y="2747959"/>
            <a:ext cx="6612752" cy="57533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8862373" y="7509934"/>
            <a:ext cx="3898587" cy="1190095"/>
          </a:xfrm>
          <a:prstGeom prst="rect">
            <a:avLst/>
          </a:prstGeom>
        </p:spPr>
      </p:pic>
    </p:spTree>
    <p:custDataLst>
      <p:tags r:id="rId1"/>
    </p:custDataLst>
    <p:extLst>
      <p:ext uri="{BB962C8B-B14F-4D97-AF65-F5344CB8AC3E}">
        <p14:creationId xmlns:p14="http://schemas.microsoft.com/office/powerpoint/2010/main" val="84482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FA3F-D8A0-4451-A143-1A73884B3D90}"/>
              </a:ext>
            </a:extLst>
          </p:cNvPr>
          <p:cNvSpPr>
            <a:spLocks noGrp="1"/>
          </p:cNvSpPr>
          <p:nvPr>
            <p:ph type="title"/>
          </p:nvPr>
        </p:nvSpPr>
        <p:spPr/>
        <p:txBody>
          <a:bodyPr/>
          <a:lstStyle/>
          <a:p>
            <a:r>
              <a:rPr lang="en-US" dirty="0"/>
              <a:t>Flashback</a:t>
            </a:r>
          </a:p>
        </p:txBody>
      </p:sp>
      <p:pic>
        <p:nvPicPr>
          <p:cNvPr id="3074" name="Picture 2">
            <a:extLst>
              <a:ext uri="{FF2B5EF4-FFF2-40B4-BE49-F238E27FC236}">
                <a16:creationId xmlns:a16="http://schemas.microsoft.com/office/drawing/2014/main" id="{508F83C0-9401-4DBC-8FE9-B5956EA77129}"/>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70432" y="2691196"/>
            <a:ext cx="7135368" cy="56151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D1403B4-7B91-4BDE-BA68-238F2AC8CA02}"/>
              </a:ext>
            </a:extLst>
          </p:cNvPr>
          <p:cNvSpPr>
            <a:spLocks noGrp="1"/>
          </p:cNvSpPr>
          <p:nvPr>
            <p:ph type="sldNum" sz="quarter" idx="12"/>
          </p:nvPr>
        </p:nvSpPr>
        <p:spPr/>
        <p:txBody>
          <a:bodyPr/>
          <a:lstStyle/>
          <a:p>
            <a:fld id="{95925D07-DF03-40F8-9D52-3F4BF7EADA90}" type="slidenum">
              <a:rPr lang="en-US" smtClean="0"/>
              <a:pPr/>
              <a:t>17</a:t>
            </a:fld>
            <a:endParaRPr lang="en-US"/>
          </a:p>
        </p:txBody>
      </p:sp>
      <p:pic>
        <p:nvPicPr>
          <p:cNvPr id="5" name="Picture 4"/>
          <p:cNvPicPr>
            <a:picLocks noChangeAspect="1"/>
          </p:cNvPicPr>
          <p:nvPr/>
        </p:nvPicPr>
        <p:blipFill>
          <a:blip r:embed="rId5"/>
          <a:stretch>
            <a:fillRect/>
          </a:stretch>
        </p:blipFill>
        <p:spPr>
          <a:xfrm>
            <a:off x="9003026" y="7661805"/>
            <a:ext cx="3898587" cy="1190095"/>
          </a:xfrm>
          <a:prstGeom prst="rect">
            <a:avLst/>
          </a:prstGeom>
        </p:spPr>
      </p:pic>
    </p:spTree>
    <p:custDataLst>
      <p:tags r:id="rId1"/>
    </p:custDataLst>
    <p:extLst>
      <p:ext uri="{BB962C8B-B14F-4D97-AF65-F5344CB8AC3E}">
        <p14:creationId xmlns:p14="http://schemas.microsoft.com/office/powerpoint/2010/main" val="306830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FE18-F44B-4630-9B28-472EFF6CE8B7}"/>
              </a:ext>
            </a:extLst>
          </p:cNvPr>
          <p:cNvSpPr>
            <a:spLocks noGrp="1"/>
          </p:cNvSpPr>
          <p:nvPr>
            <p:ph type="title"/>
          </p:nvPr>
        </p:nvSpPr>
        <p:spPr>
          <a:xfrm>
            <a:off x="650240" y="390144"/>
            <a:ext cx="11704320" cy="1083056"/>
          </a:xfrm>
        </p:spPr>
        <p:txBody>
          <a:bodyPr/>
          <a:lstStyle/>
          <a:p>
            <a:endParaRPr lang="en-US" dirty="0"/>
          </a:p>
        </p:txBody>
      </p:sp>
      <p:pic>
        <p:nvPicPr>
          <p:cNvPr id="4098" name="Picture 2">
            <a:extLst>
              <a:ext uri="{FF2B5EF4-FFF2-40B4-BE49-F238E27FC236}">
                <a16:creationId xmlns:a16="http://schemas.microsoft.com/office/drawing/2014/main" id="{8B5CB91A-BA81-4B4C-B1E9-DFEA988BF73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0240" y="1728367"/>
            <a:ext cx="9121856" cy="63916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B894675-B099-43C2-966F-F80EEB57BB24}"/>
              </a:ext>
            </a:extLst>
          </p:cNvPr>
          <p:cNvSpPr>
            <a:spLocks noGrp="1"/>
          </p:cNvSpPr>
          <p:nvPr>
            <p:ph type="sldNum" sz="quarter" idx="12"/>
          </p:nvPr>
        </p:nvSpPr>
        <p:spPr/>
        <p:txBody>
          <a:bodyPr/>
          <a:lstStyle/>
          <a:p>
            <a:fld id="{95925D07-DF03-40F8-9D52-3F4BF7EADA90}" type="slidenum">
              <a:rPr lang="en-US" smtClean="0"/>
              <a:pPr/>
              <a:t>18</a:t>
            </a:fld>
            <a:endParaRPr lang="en-US"/>
          </a:p>
        </p:txBody>
      </p:sp>
      <p:sp>
        <p:nvSpPr>
          <p:cNvPr id="9" name="TextBox 8">
            <a:extLst>
              <a:ext uri="{FF2B5EF4-FFF2-40B4-BE49-F238E27FC236}">
                <a16:creationId xmlns:a16="http://schemas.microsoft.com/office/drawing/2014/main" id="{47022CE1-38D6-4899-AE1C-5E27BFA6FB43}"/>
              </a:ext>
            </a:extLst>
          </p:cNvPr>
          <p:cNvSpPr txBox="1"/>
          <p:nvPr/>
        </p:nvSpPr>
        <p:spPr>
          <a:xfrm>
            <a:off x="9929708" y="3645691"/>
            <a:ext cx="2703282" cy="1471172"/>
          </a:xfrm>
          <a:prstGeom prst="rect">
            <a:avLst/>
          </a:prstGeom>
          <a:noFill/>
        </p:spPr>
        <p:txBody>
          <a:bodyPr wrap="square" rtlCol="0">
            <a:spAutoFit/>
          </a:bodyPr>
          <a:lstStyle/>
          <a:p>
            <a:r>
              <a:rPr lang="en-US" sz="1280" dirty="0"/>
              <a:t>Schuh S, Freedman S, Coates A, et al. Effect of Oximetry on Hospitalization in Bronchiolitis: A Randomized Clinical Trial. </a:t>
            </a:r>
            <a:r>
              <a:rPr lang="en-US" sz="1280" i="1" dirty="0"/>
              <a:t>JAMA.</a:t>
            </a:r>
            <a:r>
              <a:rPr lang="en-US" sz="1280" dirty="0"/>
              <a:t> 2014;312(7):712–718. doi:10.1001/jama.2014.8637​</a:t>
            </a:r>
          </a:p>
        </p:txBody>
      </p:sp>
      <p:pic>
        <p:nvPicPr>
          <p:cNvPr id="6" name="Picture 5"/>
          <p:cNvPicPr>
            <a:picLocks noChangeAspect="1"/>
          </p:cNvPicPr>
          <p:nvPr/>
        </p:nvPicPr>
        <p:blipFill>
          <a:blip r:embed="rId5"/>
          <a:stretch>
            <a:fillRect/>
          </a:stretch>
        </p:blipFill>
        <p:spPr>
          <a:xfrm>
            <a:off x="8692055" y="8255392"/>
            <a:ext cx="4160345" cy="1270000"/>
          </a:xfrm>
          <a:prstGeom prst="rect">
            <a:avLst/>
          </a:prstGeom>
        </p:spPr>
      </p:pic>
    </p:spTree>
    <p:custDataLst>
      <p:tags r:id="rId1"/>
    </p:custDataLst>
    <p:extLst>
      <p:ext uri="{BB962C8B-B14F-4D97-AF65-F5344CB8AC3E}">
        <p14:creationId xmlns:p14="http://schemas.microsoft.com/office/powerpoint/2010/main" val="177931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448D-452B-403B-8A7F-48A277CD1CFC}"/>
              </a:ext>
            </a:extLst>
          </p:cNvPr>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a:stretch>
            <a:fillRect/>
          </a:stretch>
        </p:blipFill>
        <p:spPr>
          <a:xfrm>
            <a:off x="5177631" y="5072062"/>
            <a:ext cx="2714625" cy="828675"/>
          </a:xfrm>
          <a:prstGeom prst="rect">
            <a:avLst/>
          </a:prstGeom>
        </p:spPr>
      </p:pic>
      <p:sp>
        <p:nvSpPr>
          <p:cNvPr id="4" name="Slide Number Placeholder 3">
            <a:extLst>
              <a:ext uri="{FF2B5EF4-FFF2-40B4-BE49-F238E27FC236}">
                <a16:creationId xmlns:a16="http://schemas.microsoft.com/office/drawing/2014/main" id="{33AFCCAB-CD30-41BF-BA05-3DA9D6BED099}"/>
              </a:ext>
            </a:extLst>
          </p:cNvPr>
          <p:cNvSpPr>
            <a:spLocks noGrp="1"/>
          </p:cNvSpPr>
          <p:nvPr>
            <p:ph type="sldNum" sz="quarter" idx="12"/>
          </p:nvPr>
        </p:nvSpPr>
        <p:spPr/>
        <p:txBody>
          <a:bodyPr/>
          <a:lstStyle/>
          <a:p>
            <a:fld id="{95925D07-DF03-40F8-9D52-3F4BF7EADA90}" type="slidenum">
              <a:rPr lang="en-US" smtClean="0"/>
              <a:pPr/>
              <a:t>19</a:t>
            </a:fld>
            <a:endParaRPr lang="en-US"/>
          </a:p>
        </p:txBody>
      </p:sp>
      <p:pic>
        <p:nvPicPr>
          <p:cNvPr id="5122" name="Picture 2">
            <a:extLst>
              <a:ext uri="{FF2B5EF4-FFF2-40B4-BE49-F238E27FC236}">
                <a16:creationId xmlns:a16="http://schemas.microsoft.com/office/drawing/2014/main" id="{1A20D1C4-F1F2-4716-9A01-6301FEA4E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59745"/>
            <a:ext cx="12238135" cy="6180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3599B5-CE38-41C2-94CD-A64BC3AF99F9}"/>
              </a:ext>
            </a:extLst>
          </p:cNvPr>
          <p:cNvSpPr txBox="1"/>
          <p:nvPr/>
        </p:nvSpPr>
        <p:spPr>
          <a:xfrm>
            <a:off x="842231" y="7840427"/>
            <a:ext cx="8410210" cy="683264"/>
          </a:xfrm>
          <a:prstGeom prst="rect">
            <a:avLst/>
          </a:prstGeom>
          <a:noFill/>
        </p:spPr>
        <p:txBody>
          <a:bodyPr wrap="square" rtlCol="0">
            <a:spAutoFit/>
          </a:bodyPr>
          <a:lstStyle/>
          <a:p>
            <a:r>
              <a:rPr lang="en-US" sz="1280" dirty="0" err="1"/>
              <a:t>Principi</a:t>
            </a:r>
            <a:r>
              <a:rPr lang="en-US" sz="1280" dirty="0"/>
              <a:t> T, Coates AL, Parkin PC, Stephens D, DaSilva Z, Schuh S. Effect of Oxygen Desaturations on Subsequent Medical Visits in Infants Discharged From the Emergency Department With Bronchiolitis. </a:t>
            </a:r>
            <a:r>
              <a:rPr lang="en-US" sz="1280" i="1" dirty="0"/>
              <a:t>JAMA </a:t>
            </a:r>
            <a:r>
              <a:rPr lang="en-US" sz="1280" i="1" dirty="0" err="1"/>
              <a:t>Pediatr</a:t>
            </a:r>
            <a:r>
              <a:rPr lang="en-US" sz="1280" i="1" dirty="0"/>
              <a:t>.</a:t>
            </a:r>
            <a:r>
              <a:rPr lang="en-US" sz="1280" dirty="0"/>
              <a:t> 2016;170(6):602–608. doi:10.1001/jamapediatrics.2016.0114</a:t>
            </a:r>
          </a:p>
        </p:txBody>
      </p:sp>
    </p:spTree>
    <p:custDataLst>
      <p:tags r:id="rId1"/>
    </p:custDataLst>
    <p:extLst>
      <p:ext uri="{BB962C8B-B14F-4D97-AF65-F5344CB8AC3E}">
        <p14:creationId xmlns:p14="http://schemas.microsoft.com/office/powerpoint/2010/main" val="217246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street sign on a pole&#10;&#10;Description automatically generated">
            <a:extLst>
              <a:ext uri="{FF2B5EF4-FFF2-40B4-BE49-F238E27FC236}">
                <a16:creationId xmlns:a16="http://schemas.microsoft.com/office/drawing/2014/main" id="{E28FD41A-225F-43D2-A458-4F2E439C7660}"/>
              </a:ext>
            </a:extLst>
          </p:cNvPr>
          <p:cNvPicPr>
            <a:picLocks noGrp="1" noChangeAspect="1"/>
          </p:cNvPicPr>
          <p:nvPr>
            <p:ph type="pic"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46" r="2746"/>
          <a:stretch>
            <a:fillRect/>
          </a:stretch>
        </p:blipFill>
        <p:spPr>
          <a:xfrm>
            <a:off x="8698439" y="428976"/>
            <a:ext cx="3761030" cy="2277186"/>
          </a:xfrm>
        </p:spPr>
      </p:pic>
      <p:sp>
        <p:nvSpPr>
          <p:cNvPr id="10" name="Rectangle 9">
            <a:extLst>
              <a:ext uri="{FF2B5EF4-FFF2-40B4-BE49-F238E27FC236}">
                <a16:creationId xmlns:a16="http://schemas.microsoft.com/office/drawing/2014/main" id="{01A8B4BB-CFF7-4509-94F2-DCC6C5EC0106}"/>
              </a:ext>
            </a:extLst>
          </p:cNvPr>
          <p:cNvSpPr/>
          <p:nvPr/>
        </p:nvSpPr>
        <p:spPr>
          <a:xfrm>
            <a:off x="1007532" y="5565928"/>
            <a:ext cx="10439400" cy="2062103"/>
          </a:xfrm>
          <a:prstGeom prst="rect">
            <a:avLst/>
          </a:prstGeom>
        </p:spPr>
        <p:txBody>
          <a:bodyPr wrap="square">
            <a:spAutoFit/>
          </a:bodyPr>
          <a:lstStyle/>
          <a:p>
            <a:pPr algn="l" fontAlgn="base"/>
            <a:r>
              <a:rPr lang="en-US" sz="3200" dirty="0"/>
              <a:t>Margaret Thew MSN, FNP-C: </a:t>
            </a:r>
          </a:p>
          <a:p>
            <a:pPr algn="l" fontAlgn="base"/>
            <a:endParaRPr lang="en-US" sz="3200" b="0" dirty="0">
              <a:solidFill>
                <a:srgbClr val="0070C0"/>
              </a:solidFill>
              <a:latin typeface="Arial" panose="020B0604020202020204" pitchFamily="34" charset="0"/>
            </a:endParaRPr>
          </a:p>
          <a:p>
            <a:pPr algn="l" fontAlgn="base"/>
            <a:r>
              <a:rPr lang="en-US" sz="3200" b="0" dirty="0">
                <a:solidFill>
                  <a:srgbClr val="0070C0"/>
                </a:solidFill>
                <a:latin typeface="Arial" panose="020B0604020202020204" pitchFamily="34" charset="0"/>
              </a:rPr>
              <a:t>I have no financial relationships to disclose except that I am employed at Children’s Hospital of Wisconsin​.</a:t>
            </a:r>
          </a:p>
        </p:txBody>
      </p:sp>
      <p:sp>
        <p:nvSpPr>
          <p:cNvPr id="2" name="Rectangle 1"/>
          <p:cNvSpPr/>
          <p:nvPr/>
        </p:nvSpPr>
        <p:spPr>
          <a:xfrm>
            <a:off x="1007532" y="2464994"/>
            <a:ext cx="10676467" cy="2062103"/>
          </a:xfrm>
          <a:prstGeom prst="rect">
            <a:avLst/>
          </a:prstGeom>
        </p:spPr>
        <p:txBody>
          <a:bodyPr wrap="square">
            <a:spAutoFit/>
          </a:bodyPr>
          <a:lstStyle/>
          <a:p>
            <a:pPr algn="l">
              <a:buClr>
                <a:srgbClr val="005CB9"/>
              </a:buClr>
            </a:pPr>
            <a:r>
              <a:rPr lang="en-US" sz="3200" dirty="0"/>
              <a:t>Amanda </a:t>
            </a:r>
            <a:r>
              <a:rPr lang="en-US" sz="3200" dirty="0" err="1"/>
              <a:t>Nedved</a:t>
            </a:r>
            <a:r>
              <a:rPr lang="en-US" sz="3200" dirty="0"/>
              <a:t>, MD, FAAP: </a:t>
            </a:r>
          </a:p>
          <a:p>
            <a:pPr algn="l">
              <a:buClr>
                <a:srgbClr val="005CB9"/>
              </a:buClr>
            </a:pPr>
            <a:endParaRPr lang="en-US" sz="3200" dirty="0">
              <a:solidFill>
                <a:srgbClr val="0070C0"/>
              </a:solidFill>
            </a:endParaRPr>
          </a:p>
          <a:p>
            <a:pPr algn="l">
              <a:buClr>
                <a:srgbClr val="005CB9"/>
              </a:buClr>
            </a:pPr>
            <a:r>
              <a:rPr lang="en-US" sz="3200" b="0" dirty="0">
                <a:solidFill>
                  <a:srgbClr val="0070C0"/>
                </a:solidFill>
              </a:rPr>
              <a:t>I have no financial relationships to disclose except that I am employed at Children’s Mercy.</a:t>
            </a:r>
          </a:p>
        </p:txBody>
      </p:sp>
      <p:pic>
        <p:nvPicPr>
          <p:cNvPr id="7" name="Picture 6"/>
          <p:cNvPicPr>
            <a:picLocks noChangeAspect="1"/>
          </p:cNvPicPr>
          <p:nvPr/>
        </p:nvPicPr>
        <p:blipFill>
          <a:blip r:embed="rId4"/>
          <a:stretch>
            <a:fillRect/>
          </a:stretch>
        </p:blipFill>
        <p:spPr>
          <a:xfrm>
            <a:off x="7991259" y="4364170"/>
            <a:ext cx="3898587" cy="1190095"/>
          </a:xfrm>
          <a:prstGeom prst="rect">
            <a:avLst/>
          </a:prstGeom>
        </p:spPr>
      </p:pic>
      <p:pic>
        <p:nvPicPr>
          <p:cNvPr id="3" name="Picture 2"/>
          <p:cNvPicPr>
            <a:picLocks noChangeAspect="1"/>
          </p:cNvPicPr>
          <p:nvPr/>
        </p:nvPicPr>
        <p:blipFill>
          <a:blip r:embed="rId5"/>
          <a:stretch>
            <a:fillRect/>
          </a:stretch>
        </p:blipFill>
        <p:spPr>
          <a:xfrm>
            <a:off x="8275107" y="7676262"/>
            <a:ext cx="3171825" cy="990600"/>
          </a:xfrm>
          <a:prstGeom prst="rect">
            <a:avLst/>
          </a:prstGeom>
        </p:spPr>
      </p:pic>
    </p:spTree>
    <p:extLst>
      <p:ext uri="{BB962C8B-B14F-4D97-AF65-F5344CB8AC3E}">
        <p14:creationId xmlns:p14="http://schemas.microsoft.com/office/powerpoint/2010/main" val="305625182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4E20-142B-43B9-A594-8FC1F6494241}"/>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A70800E8-CF6D-447A-A171-C6D73BA18CF1}"/>
              </a:ext>
            </a:extLst>
          </p:cNvPr>
          <p:cNvSpPr>
            <a:spLocks noGrp="1"/>
          </p:cNvSpPr>
          <p:nvPr>
            <p:ph idx="1"/>
          </p:nvPr>
        </p:nvSpPr>
        <p:spPr>
          <a:xfrm>
            <a:off x="1248664" y="2516749"/>
            <a:ext cx="11180742" cy="6177280"/>
          </a:xfrm>
        </p:spPr>
        <p:txBody>
          <a:bodyPr>
            <a:normAutofit/>
          </a:bodyPr>
          <a:lstStyle/>
          <a:p>
            <a:r>
              <a:rPr lang="en-US" sz="3600" dirty="0"/>
              <a:t>Disposition decisions are highly subjective due to lack of high-quality evidence and objective criteria​</a:t>
            </a:r>
          </a:p>
          <a:p>
            <a:r>
              <a:rPr lang="en-US" sz="3600" dirty="0"/>
              <a:t>Pulse ox is often used as a proxy because it is objective; however, </a:t>
            </a:r>
            <a:r>
              <a:rPr lang="en-US" sz="3600" b="1" i="1" u="sng" dirty="0"/>
              <a:t>transient</a:t>
            </a:r>
            <a:r>
              <a:rPr lang="en-US" sz="3600" dirty="0"/>
              <a:t> hypoxia is common in bronchiolitis as well as healthy children and is well tolerated</a:t>
            </a:r>
          </a:p>
          <a:p>
            <a:endParaRPr lang="en-US" dirty="0"/>
          </a:p>
        </p:txBody>
      </p:sp>
      <p:sp>
        <p:nvSpPr>
          <p:cNvPr id="4" name="Slide Number Placeholder 3">
            <a:extLst>
              <a:ext uri="{FF2B5EF4-FFF2-40B4-BE49-F238E27FC236}">
                <a16:creationId xmlns:a16="http://schemas.microsoft.com/office/drawing/2014/main" id="{FC064270-BD63-4507-8537-23FC45D140A3}"/>
              </a:ext>
            </a:extLst>
          </p:cNvPr>
          <p:cNvSpPr>
            <a:spLocks noGrp="1"/>
          </p:cNvSpPr>
          <p:nvPr>
            <p:ph type="sldNum" sz="quarter" idx="12"/>
          </p:nvPr>
        </p:nvSpPr>
        <p:spPr/>
        <p:txBody>
          <a:bodyPr/>
          <a:lstStyle/>
          <a:p>
            <a:fld id="{95925D07-DF03-40F8-9D52-3F4BF7EADA90}" type="slidenum">
              <a:rPr lang="en-US" smtClean="0"/>
              <a:pPr/>
              <a:t>20</a:t>
            </a:fld>
            <a:endParaRPr lang="en-US"/>
          </a:p>
        </p:txBody>
      </p:sp>
      <p:pic>
        <p:nvPicPr>
          <p:cNvPr id="5" name="Picture 4"/>
          <p:cNvPicPr>
            <a:picLocks noChangeAspect="1"/>
          </p:cNvPicPr>
          <p:nvPr/>
        </p:nvPicPr>
        <p:blipFill>
          <a:blip r:embed="rId3"/>
          <a:stretch>
            <a:fillRect/>
          </a:stretch>
        </p:blipFill>
        <p:spPr>
          <a:xfrm>
            <a:off x="8610035" y="7424029"/>
            <a:ext cx="4160345" cy="1270000"/>
          </a:xfrm>
          <a:prstGeom prst="rect">
            <a:avLst/>
          </a:prstGeom>
        </p:spPr>
      </p:pic>
    </p:spTree>
    <p:custDataLst>
      <p:tags r:id="rId1"/>
    </p:custDataLst>
    <p:extLst>
      <p:ext uri="{BB962C8B-B14F-4D97-AF65-F5344CB8AC3E}">
        <p14:creationId xmlns:p14="http://schemas.microsoft.com/office/powerpoint/2010/main" val="228069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407615"/>
            <a:ext cx="10728960" cy="1078285"/>
          </a:xfrm>
        </p:spPr>
        <p:txBody>
          <a:bodyPr/>
          <a:lstStyle/>
          <a:p>
            <a:r>
              <a:rPr lang="en-US" dirty="0"/>
              <a:t>Children’s Mercy Urgent Care</a:t>
            </a:r>
          </a:p>
        </p:txBody>
      </p:sp>
      <p:sp>
        <p:nvSpPr>
          <p:cNvPr id="3" name="Content Placeholder 2"/>
          <p:cNvSpPr>
            <a:spLocks noGrp="1"/>
          </p:cNvSpPr>
          <p:nvPr>
            <p:ph idx="1"/>
          </p:nvPr>
        </p:nvSpPr>
        <p:spPr>
          <a:xfrm>
            <a:off x="286408" y="4370348"/>
            <a:ext cx="8699199" cy="4319957"/>
          </a:xfrm>
        </p:spPr>
        <p:txBody>
          <a:bodyPr>
            <a:normAutofit fontScale="92500" lnSpcReduction="10000"/>
          </a:bodyPr>
          <a:lstStyle/>
          <a:p>
            <a:pPr>
              <a:buClr>
                <a:srgbClr val="005CB9"/>
              </a:buClr>
            </a:pPr>
            <a:r>
              <a:rPr lang="en-US" sz="3982" dirty="0"/>
              <a:t>3 Locations</a:t>
            </a:r>
          </a:p>
          <a:p>
            <a:pPr>
              <a:buClr>
                <a:srgbClr val="005CB9"/>
              </a:buClr>
            </a:pPr>
            <a:r>
              <a:rPr lang="en-US" sz="3982" dirty="0"/>
              <a:t>365 days a year</a:t>
            </a:r>
          </a:p>
          <a:p>
            <a:pPr lvl="1">
              <a:buClr>
                <a:srgbClr val="005CB9"/>
              </a:buClr>
            </a:pPr>
            <a:r>
              <a:rPr lang="en-US" sz="3413" dirty="0"/>
              <a:t>12:00-22:00 weekday</a:t>
            </a:r>
          </a:p>
          <a:p>
            <a:pPr lvl="1">
              <a:buClr>
                <a:srgbClr val="005CB9"/>
              </a:buClr>
            </a:pPr>
            <a:r>
              <a:rPr lang="en-US" sz="3413" dirty="0"/>
              <a:t>10:00-20:00 weekend</a:t>
            </a:r>
          </a:p>
          <a:p>
            <a:pPr>
              <a:buClr>
                <a:srgbClr val="005CB9"/>
              </a:buClr>
            </a:pPr>
            <a:r>
              <a:rPr lang="en-US" sz="3982" dirty="0"/>
              <a:t>Staffed by Board Certified Pediatricians and APRNs</a:t>
            </a:r>
          </a:p>
          <a:p>
            <a:pPr>
              <a:buClr>
                <a:srgbClr val="005CB9"/>
              </a:buClr>
            </a:pPr>
            <a:r>
              <a:rPr lang="en-US" sz="3982" dirty="0"/>
              <a:t>RT available</a:t>
            </a:r>
          </a:p>
        </p:txBody>
      </p:sp>
      <p:sp>
        <p:nvSpPr>
          <p:cNvPr id="4" name="Slide Number Placeholder 3"/>
          <p:cNvSpPr>
            <a:spLocks noGrp="1"/>
          </p:cNvSpPr>
          <p:nvPr>
            <p:ph type="sldNum" sz="quarter" idx="12"/>
          </p:nvPr>
        </p:nvSpPr>
        <p:spPr/>
        <p:txBody>
          <a:bodyPr/>
          <a:lstStyle/>
          <a:p>
            <a:fld id="{95925D07-DF03-40F8-9D52-3F4BF7EADA90}" type="slidenum">
              <a:rPr lang="en-US" smtClean="0"/>
              <a:pPr/>
              <a:t>21</a:t>
            </a:fld>
            <a:endParaRPr lang="en-US"/>
          </a:p>
        </p:txBody>
      </p:sp>
      <p:pic>
        <p:nvPicPr>
          <p:cNvPr id="5" name="Picture 4">
            <a:extLst>
              <a:ext uri="{FF2B5EF4-FFF2-40B4-BE49-F238E27FC236}">
                <a16:creationId xmlns:a16="http://schemas.microsoft.com/office/drawing/2014/main" id="{686AC372-F3A1-4719-B22B-734A2AC0A52F}"/>
              </a:ext>
            </a:extLst>
          </p:cNvPr>
          <p:cNvPicPr>
            <a:picLocks noChangeAspect="1"/>
          </p:cNvPicPr>
          <p:nvPr/>
        </p:nvPicPr>
        <p:blipFill>
          <a:blip r:embed="rId4"/>
          <a:stretch>
            <a:fillRect/>
          </a:stretch>
        </p:blipFill>
        <p:spPr>
          <a:xfrm>
            <a:off x="4636008" y="1853625"/>
            <a:ext cx="8035072" cy="4134491"/>
          </a:xfrm>
          <a:prstGeom prst="rect">
            <a:avLst/>
          </a:prstGeom>
        </p:spPr>
      </p:pic>
      <p:sp>
        <p:nvSpPr>
          <p:cNvPr id="6" name="Oval 5">
            <a:extLst>
              <a:ext uri="{FF2B5EF4-FFF2-40B4-BE49-F238E27FC236}">
                <a16:creationId xmlns:a16="http://schemas.microsoft.com/office/drawing/2014/main" id="{94592D56-D67C-4FF9-9A98-2073A9E96814}"/>
              </a:ext>
            </a:extLst>
          </p:cNvPr>
          <p:cNvSpPr/>
          <p:nvPr/>
        </p:nvSpPr>
        <p:spPr bwMode="auto">
          <a:xfrm>
            <a:off x="8280031" y="2233064"/>
            <a:ext cx="528114" cy="468700"/>
          </a:xfrm>
          <a:prstGeom prst="ellipse">
            <a:avLst/>
          </a:prstGeom>
          <a:noFill/>
          <a:ln w="34925" cap="flat" cmpd="sng" algn="ctr">
            <a:solidFill>
              <a:srgbClr val="FF0000"/>
            </a:solid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l" defTabSz="1449471" eaLnBrk="0" fontAlgn="base">
              <a:spcBef>
                <a:spcPct val="0"/>
              </a:spcBef>
              <a:spcAft>
                <a:spcPct val="0"/>
              </a:spcAft>
            </a:pPr>
            <a:endParaRPr lang="en-US" sz="2844" b="0">
              <a:solidFill>
                <a:schemeClr val="tx1"/>
              </a:solidFill>
              <a:latin typeface="Arial" charset="0"/>
            </a:endParaRPr>
          </a:p>
        </p:txBody>
      </p:sp>
      <p:sp>
        <p:nvSpPr>
          <p:cNvPr id="7" name="Oval 6">
            <a:extLst>
              <a:ext uri="{FF2B5EF4-FFF2-40B4-BE49-F238E27FC236}">
                <a16:creationId xmlns:a16="http://schemas.microsoft.com/office/drawing/2014/main" id="{CBC0A453-C9CE-475F-AA6F-4D36A35036F4}"/>
              </a:ext>
            </a:extLst>
          </p:cNvPr>
          <p:cNvSpPr/>
          <p:nvPr/>
        </p:nvSpPr>
        <p:spPr bwMode="auto">
          <a:xfrm>
            <a:off x="9793724" y="3784234"/>
            <a:ext cx="569475" cy="586114"/>
          </a:xfrm>
          <a:prstGeom prst="ellipse">
            <a:avLst/>
          </a:prstGeom>
          <a:noFill/>
          <a:ln w="34925" cap="flat" cmpd="sng" algn="ctr">
            <a:solidFill>
              <a:srgbClr val="FF0000"/>
            </a:solid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l" defTabSz="1449471" eaLnBrk="0" fontAlgn="base">
              <a:spcBef>
                <a:spcPct val="0"/>
              </a:spcBef>
              <a:spcAft>
                <a:spcPct val="0"/>
              </a:spcAft>
            </a:pPr>
            <a:endParaRPr lang="en-US" sz="2844" b="0">
              <a:solidFill>
                <a:schemeClr val="tx1"/>
              </a:solidFill>
              <a:latin typeface="Arial" charset="0"/>
            </a:endParaRPr>
          </a:p>
        </p:txBody>
      </p:sp>
      <p:sp>
        <p:nvSpPr>
          <p:cNvPr id="9" name="Oval 8">
            <a:extLst>
              <a:ext uri="{FF2B5EF4-FFF2-40B4-BE49-F238E27FC236}">
                <a16:creationId xmlns:a16="http://schemas.microsoft.com/office/drawing/2014/main" id="{5306FB6D-AE8B-4480-86CC-44485F29ED79}"/>
              </a:ext>
            </a:extLst>
          </p:cNvPr>
          <p:cNvSpPr/>
          <p:nvPr/>
        </p:nvSpPr>
        <p:spPr bwMode="auto">
          <a:xfrm>
            <a:off x="7891617" y="5074916"/>
            <a:ext cx="528114" cy="468700"/>
          </a:xfrm>
          <a:prstGeom prst="ellipse">
            <a:avLst/>
          </a:prstGeom>
          <a:noFill/>
          <a:ln w="34925" cap="flat" cmpd="sng" algn="ctr">
            <a:solidFill>
              <a:srgbClr val="FF0000"/>
            </a:solid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l" defTabSz="1449471" eaLnBrk="0" fontAlgn="base">
              <a:spcBef>
                <a:spcPct val="0"/>
              </a:spcBef>
              <a:spcAft>
                <a:spcPct val="0"/>
              </a:spcAft>
            </a:pPr>
            <a:endParaRPr lang="en-US" sz="2844" b="0">
              <a:solidFill>
                <a:schemeClr val="tx1"/>
              </a:solidFill>
              <a:latin typeface="Arial" charset="0"/>
            </a:endParaRPr>
          </a:p>
        </p:txBody>
      </p:sp>
      <p:pic>
        <p:nvPicPr>
          <p:cNvPr id="10" name="Picture 9"/>
          <p:cNvPicPr>
            <a:picLocks noChangeAspect="1"/>
          </p:cNvPicPr>
          <p:nvPr/>
        </p:nvPicPr>
        <p:blipFill>
          <a:blip r:embed="rId5"/>
          <a:stretch>
            <a:fillRect/>
          </a:stretch>
        </p:blipFill>
        <p:spPr>
          <a:xfrm>
            <a:off x="8711134" y="7569484"/>
            <a:ext cx="4160345" cy="1270000"/>
          </a:xfrm>
          <a:prstGeom prst="rect">
            <a:avLst/>
          </a:prstGeom>
        </p:spPr>
      </p:pic>
    </p:spTree>
    <p:custDataLst>
      <p:tags r:id="rId1"/>
    </p:custDataLst>
    <p:extLst>
      <p:ext uri="{BB962C8B-B14F-4D97-AF65-F5344CB8AC3E}">
        <p14:creationId xmlns:p14="http://schemas.microsoft.com/office/powerpoint/2010/main" val="365366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806C-24EE-4324-B9C9-644CB51E1733}"/>
              </a:ext>
            </a:extLst>
          </p:cNvPr>
          <p:cNvSpPr>
            <a:spLocks noGrp="1"/>
          </p:cNvSpPr>
          <p:nvPr>
            <p:ph type="title"/>
          </p:nvPr>
        </p:nvSpPr>
        <p:spPr/>
        <p:txBody>
          <a:bodyPr/>
          <a:lstStyle/>
          <a:p>
            <a:r>
              <a:rPr lang="en-US" dirty="0"/>
              <a:t>Children’s Mercy Urgent Care</a:t>
            </a:r>
          </a:p>
        </p:txBody>
      </p:sp>
      <p:sp>
        <p:nvSpPr>
          <p:cNvPr id="3" name="Content Placeholder 2">
            <a:extLst>
              <a:ext uri="{FF2B5EF4-FFF2-40B4-BE49-F238E27FC236}">
                <a16:creationId xmlns:a16="http://schemas.microsoft.com/office/drawing/2014/main" id="{8CBDCC51-4E1A-4143-950E-10D0895C887D}"/>
              </a:ext>
            </a:extLst>
          </p:cNvPr>
          <p:cNvSpPr>
            <a:spLocks noGrp="1"/>
          </p:cNvSpPr>
          <p:nvPr>
            <p:ph idx="1"/>
          </p:nvPr>
        </p:nvSpPr>
        <p:spPr/>
        <p:txBody>
          <a:bodyPr>
            <a:normAutofit/>
          </a:bodyPr>
          <a:lstStyle/>
          <a:p>
            <a:r>
              <a:rPr lang="en-US" sz="4400" dirty="0"/>
              <a:t>2015-2016: 82,000 patient encounters</a:t>
            </a:r>
          </a:p>
          <a:p>
            <a:pPr lvl="1"/>
            <a:r>
              <a:rPr lang="en-US" sz="4400" dirty="0"/>
              <a:t>902 bronchiolitis encounters </a:t>
            </a:r>
          </a:p>
          <a:p>
            <a:r>
              <a:rPr lang="en-US" sz="4400" dirty="0"/>
              <a:t>2017-2018: 91,000 patient encounters</a:t>
            </a:r>
          </a:p>
          <a:p>
            <a:pPr lvl="1"/>
            <a:r>
              <a:rPr lang="en-US" sz="4400" dirty="0"/>
              <a:t> 1,363 bronchiolitis encounters </a:t>
            </a:r>
          </a:p>
        </p:txBody>
      </p:sp>
      <p:sp>
        <p:nvSpPr>
          <p:cNvPr id="4" name="Slide Number Placeholder 3">
            <a:extLst>
              <a:ext uri="{FF2B5EF4-FFF2-40B4-BE49-F238E27FC236}">
                <a16:creationId xmlns:a16="http://schemas.microsoft.com/office/drawing/2014/main" id="{6AA0961E-154E-4DF6-B9C0-ECF2FEC2C988}"/>
              </a:ext>
            </a:extLst>
          </p:cNvPr>
          <p:cNvSpPr>
            <a:spLocks noGrp="1"/>
          </p:cNvSpPr>
          <p:nvPr>
            <p:ph type="sldNum" sz="quarter" idx="12"/>
          </p:nvPr>
        </p:nvSpPr>
        <p:spPr/>
        <p:txBody>
          <a:bodyPr/>
          <a:lstStyle/>
          <a:p>
            <a:fld id="{95925D07-DF03-40F8-9D52-3F4BF7EADA90}" type="slidenum">
              <a:rPr lang="en-US" smtClean="0"/>
              <a:pPr/>
              <a:t>22</a:t>
            </a:fld>
            <a:endParaRPr lang="en-US"/>
          </a:p>
        </p:txBody>
      </p:sp>
      <p:pic>
        <p:nvPicPr>
          <p:cNvPr id="5" name="Picture 4"/>
          <p:cNvPicPr>
            <a:picLocks noChangeAspect="1"/>
          </p:cNvPicPr>
          <p:nvPr/>
        </p:nvPicPr>
        <p:blipFill>
          <a:blip r:embed="rId4"/>
          <a:stretch>
            <a:fillRect/>
          </a:stretch>
        </p:blipFill>
        <p:spPr>
          <a:xfrm>
            <a:off x="8597335" y="7712156"/>
            <a:ext cx="4160345" cy="1270000"/>
          </a:xfrm>
          <a:prstGeom prst="rect">
            <a:avLst/>
          </a:prstGeom>
        </p:spPr>
      </p:pic>
    </p:spTree>
    <p:custDataLst>
      <p:tags r:id="rId1"/>
    </p:custDataLst>
    <p:extLst>
      <p:ext uri="{BB962C8B-B14F-4D97-AF65-F5344CB8AC3E}">
        <p14:creationId xmlns:p14="http://schemas.microsoft.com/office/powerpoint/2010/main" val="155619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5C4E-EE54-4444-A538-8BC18AD96605}"/>
              </a:ext>
            </a:extLst>
          </p:cNvPr>
          <p:cNvSpPr>
            <a:spLocks noGrp="1"/>
          </p:cNvSpPr>
          <p:nvPr>
            <p:ph type="title"/>
          </p:nvPr>
        </p:nvSpPr>
        <p:spPr/>
        <p:txBody>
          <a:bodyPr/>
          <a:lstStyle/>
          <a:p>
            <a:r>
              <a:rPr lang="en-US" dirty="0"/>
              <a:t>2014 AAP Guidelines</a:t>
            </a:r>
          </a:p>
        </p:txBody>
      </p:sp>
      <p:sp>
        <p:nvSpPr>
          <p:cNvPr id="5" name="Content Placeholder 4">
            <a:extLst>
              <a:ext uri="{FF2B5EF4-FFF2-40B4-BE49-F238E27FC236}">
                <a16:creationId xmlns:a16="http://schemas.microsoft.com/office/drawing/2014/main" id="{3749AD84-A1E5-44A4-9878-04BF0A3AAA7A}"/>
              </a:ext>
            </a:extLst>
          </p:cNvPr>
          <p:cNvSpPr>
            <a:spLocks noGrp="1"/>
          </p:cNvSpPr>
          <p:nvPr>
            <p:ph sz="half" idx="1"/>
          </p:nvPr>
        </p:nvSpPr>
        <p:spPr>
          <a:xfrm>
            <a:off x="650240" y="2816684"/>
            <a:ext cx="5748122" cy="4671975"/>
          </a:xfrm>
        </p:spPr>
        <p:txBody>
          <a:bodyPr>
            <a:normAutofit fontScale="77500" lnSpcReduction="20000"/>
          </a:bodyPr>
          <a:lstStyle/>
          <a:p>
            <a:r>
              <a:rPr lang="en-US" dirty="0"/>
              <a:t>Diagnose bronchiolitis based on H&amp;P</a:t>
            </a:r>
          </a:p>
          <a:p>
            <a:r>
              <a:rPr lang="en-US" dirty="0"/>
              <a:t>Assist with hydration if necessary</a:t>
            </a:r>
          </a:p>
          <a:p>
            <a:r>
              <a:rPr lang="en-US" dirty="0"/>
              <a:t>Wash your hands and encourage everyone else to wash their hands too</a:t>
            </a:r>
          </a:p>
          <a:p>
            <a:r>
              <a:rPr lang="en-US" dirty="0"/>
              <a:t>Discuss smoking cessation</a:t>
            </a:r>
          </a:p>
          <a:p>
            <a:r>
              <a:rPr lang="en-US" dirty="0"/>
              <a:t>Encourage exclusive breastfeeding for first 6 months</a:t>
            </a:r>
          </a:p>
          <a:p>
            <a:r>
              <a:rPr lang="en-US" dirty="0"/>
              <a:t>Educate everyone about bronchiolitis</a:t>
            </a:r>
          </a:p>
          <a:p>
            <a:pPr marL="0" indent="0">
              <a:buNone/>
            </a:pPr>
            <a:endParaRPr lang="en-US" dirty="0"/>
          </a:p>
        </p:txBody>
      </p:sp>
      <p:sp>
        <p:nvSpPr>
          <p:cNvPr id="10" name="Content Placeholder 4">
            <a:extLst>
              <a:ext uri="{FF2B5EF4-FFF2-40B4-BE49-F238E27FC236}">
                <a16:creationId xmlns:a16="http://schemas.microsoft.com/office/drawing/2014/main" id="{3749AD84-A1E5-44A4-9878-04BF0A3AAA7A}"/>
              </a:ext>
            </a:extLst>
          </p:cNvPr>
          <p:cNvSpPr>
            <a:spLocks noGrp="1"/>
          </p:cNvSpPr>
          <p:nvPr>
            <p:ph sz="half" idx="2"/>
          </p:nvPr>
        </p:nvSpPr>
        <p:spPr>
          <a:xfrm>
            <a:off x="6835140" y="2729281"/>
            <a:ext cx="5748122" cy="4671975"/>
          </a:xfrm>
        </p:spPr>
        <p:txBody>
          <a:bodyPr>
            <a:normAutofit fontScale="77500" lnSpcReduction="20000"/>
          </a:bodyPr>
          <a:lstStyle/>
          <a:p>
            <a:r>
              <a:rPr lang="en-US" dirty="0"/>
              <a:t>Get CXRs or labs</a:t>
            </a:r>
          </a:p>
          <a:p>
            <a:r>
              <a:rPr lang="en-US" dirty="0"/>
              <a:t>Give bronchodilators</a:t>
            </a:r>
          </a:p>
          <a:p>
            <a:r>
              <a:rPr lang="en-US" dirty="0"/>
              <a:t>Give epinephrine</a:t>
            </a:r>
          </a:p>
          <a:p>
            <a:r>
              <a:rPr lang="en-US" dirty="0"/>
              <a:t>Give hypertonic saline in the outpatient setting</a:t>
            </a:r>
          </a:p>
          <a:p>
            <a:r>
              <a:rPr lang="en-US" dirty="0"/>
              <a:t>Give steroids</a:t>
            </a:r>
          </a:p>
          <a:p>
            <a:r>
              <a:rPr lang="en-US" dirty="0"/>
              <a:t>Use chest physiotherapy</a:t>
            </a:r>
          </a:p>
          <a:p>
            <a:r>
              <a:rPr lang="en-US" dirty="0"/>
              <a:t>Give antimicrobials</a:t>
            </a:r>
          </a:p>
          <a:p>
            <a:pPr marL="0" indent="0">
              <a:buNone/>
            </a:pPr>
            <a:endParaRPr lang="en-US" dirty="0"/>
          </a:p>
        </p:txBody>
      </p:sp>
      <p:sp>
        <p:nvSpPr>
          <p:cNvPr id="7" name="Text Placeholder 6">
            <a:extLst>
              <a:ext uri="{FF2B5EF4-FFF2-40B4-BE49-F238E27FC236}">
                <a16:creationId xmlns:a16="http://schemas.microsoft.com/office/drawing/2014/main" id="{A42EAF77-65EE-4A27-BFFD-FB0D8F3815A4}"/>
              </a:ext>
            </a:extLst>
          </p:cNvPr>
          <p:cNvSpPr>
            <a:spLocks noGrp="1"/>
          </p:cNvSpPr>
          <p:nvPr>
            <p:ph type="body" sz="quarter" idx="10"/>
          </p:nvPr>
        </p:nvSpPr>
        <p:spPr>
          <a:xfrm>
            <a:off x="650240" y="1588397"/>
            <a:ext cx="5748122" cy="910336"/>
          </a:xfrm>
        </p:spPr>
        <p:txBody>
          <a:bodyPr/>
          <a:lstStyle/>
          <a:p>
            <a:r>
              <a:rPr lang="en-US" dirty="0"/>
              <a:t>“</a:t>
            </a:r>
            <a:r>
              <a:rPr lang="en-US" dirty="0" err="1"/>
              <a:t>Do”s</a:t>
            </a:r>
            <a:endParaRPr lang="en-US" dirty="0"/>
          </a:p>
        </p:txBody>
      </p:sp>
      <p:sp>
        <p:nvSpPr>
          <p:cNvPr id="8" name="Text Placeholder 7">
            <a:extLst>
              <a:ext uri="{FF2B5EF4-FFF2-40B4-BE49-F238E27FC236}">
                <a16:creationId xmlns:a16="http://schemas.microsoft.com/office/drawing/2014/main" id="{DF9F73F1-0DF7-428F-B1A2-C6A711C3F40D}"/>
              </a:ext>
            </a:extLst>
          </p:cNvPr>
          <p:cNvSpPr>
            <a:spLocks noGrp="1"/>
          </p:cNvSpPr>
          <p:nvPr>
            <p:ph type="body" sz="quarter" idx="11"/>
          </p:nvPr>
        </p:nvSpPr>
        <p:spPr>
          <a:xfrm>
            <a:off x="6676146" y="1558869"/>
            <a:ext cx="5748122" cy="910336"/>
          </a:xfrm>
        </p:spPr>
        <p:txBody>
          <a:bodyPr/>
          <a:lstStyle/>
          <a:p>
            <a:r>
              <a:rPr lang="en-US" dirty="0"/>
              <a:t>“Do Not </a:t>
            </a:r>
            <a:r>
              <a:rPr lang="en-US" dirty="0" err="1"/>
              <a:t>Routinely”s</a:t>
            </a:r>
            <a:endParaRPr lang="en-US" dirty="0"/>
          </a:p>
        </p:txBody>
      </p:sp>
      <p:sp>
        <p:nvSpPr>
          <p:cNvPr id="4" name="Slide Number Placeholder 3">
            <a:extLst>
              <a:ext uri="{FF2B5EF4-FFF2-40B4-BE49-F238E27FC236}">
                <a16:creationId xmlns:a16="http://schemas.microsoft.com/office/drawing/2014/main" id="{4AB12D05-AAA4-4421-A30F-323956601C9F}"/>
              </a:ext>
            </a:extLst>
          </p:cNvPr>
          <p:cNvSpPr>
            <a:spLocks noGrp="1"/>
          </p:cNvSpPr>
          <p:nvPr>
            <p:ph type="sldNum" sz="quarter" idx="12"/>
          </p:nvPr>
        </p:nvSpPr>
        <p:spPr/>
        <p:txBody>
          <a:bodyPr/>
          <a:lstStyle/>
          <a:p>
            <a:fld id="{95925D07-DF03-40F8-9D52-3F4BF7EADA90}" type="slidenum">
              <a:rPr lang="en-US" smtClean="0"/>
              <a:pPr/>
              <a:t>23</a:t>
            </a:fld>
            <a:endParaRPr lang="en-US"/>
          </a:p>
        </p:txBody>
      </p:sp>
      <p:sp>
        <p:nvSpPr>
          <p:cNvPr id="3" name="Rectangle 2">
            <a:extLst>
              <a:ext uri="{FF2B5EF4-FFF2-40B4-BE49-F238E27FC236}">
                <a16:creationId xmlns:a16="http://schemas.microsoft.com/office/drawing/2014/main" id="{129D295F-41A7-4EE3-9DBB-B5B796C228E4}"/>
              </a:ext>
            </a:extLst>
          </p:cNvPr>
          <p:cNvSpPr/>
          <p:nvPr/>
        </p:nvSpPr>
        <p:spPr>
          <a:xfrm>
            <a:off x="870374" y="7401256"/>
            <a:ext cx="11257279" cy="967894"/>
          </a:xfrm>
          <a:prstGeom prst="rect">
            <a:avLst/>
          </a:prstGeom>
        </p:spPr>
        <p:txBody>
          <a:bodyPr wrap="square">
            <a:spAutoFit/>
          </a:bodyPr>
          <a:lstStyle/>
          <a:p>
            <a:r>
              <a:rPr lang="en-US" sz="1138" dirty="0">
                <a:latin typeface="PT Sans"/>
              </a:rPr>
              <a:t>Clinical Practice Guideline: The Diagnosis, Management, and Prevention of Bronchiolitis</a:t>
            </a:r>
          </a:p>
          <a:p>
            <a:r>
              <a:rPr lang="en-US" sz="1138" dirty="0">
                <a:solidFill>
                  <a:srgbClr val="444444"/>
                </a:solidFill>
                <a:latin typeface="Helvetica" panose="020B0604020202020204" pitchFamily="34" charset="0"/>
              </a:rPr>
              <a:t>Shawn L. Ralston, Allan S. </a:t>
            </a:r>
            <a:r>
              <a:rPr lang="en-US" sz="1138" dirty="0" err="1">
                <a:solidFill>
                  <a:srgbClr val="444444"/>
                </a:solidFill>
                <a:latin typeface="Helvetica" panose="020B0604020202020204" pitchFamily="34" charset="0"/>
              </a:rPr>
              <a:t>Lieberthal</a:t>
            </a:r>
            <a:r>
              <a:rPr lang="en-US" sz="1138" dirty="0">
                <a:solidFill>
                  <a:srgbClr val="444444"/>
                </a:solidFill>
                <a:latin typeface="Helvetica" panose="020B0604020202020204" pitchFamily="34" charset="0"/>
              </a:rPr>
              <a:t>, H. Cody Meissner, Brian K. </a:t>
            </a:r>
            <a:r>
              <a:rPr lang="en-US" sz="1138" dirty="0" err="1">
                <a:solidFill>
                  <a:srgbClr val="444444"/>
                </a:solidFill>
                <a:latin typeface="Helvetica" panose="020B0604020202020204" pitchFamily="34" charset="0"/>
              </a:rPr>
              <a:t>Alverson</a:t>
            </a:r>
            <a:r>
              <a:rPr lang="en-US" sz="1138" dirty="0">
                <a:solidFill>
                  <a:srgbClr val="444444"/>
                </a:solidFill>
                <a:latin typeface="Helvetica" panose="020B0604020202020204" pitchFamily="34" charset="0"/>
              </a:rPr>
              <a:t>, Jill </a:t>
            </a:r>
            <a:r>
              <a:rPr lang="en-US" sz="1138" dirty="0" err="1">
                <a:solidFill>
                  <a:srgbClr val="444444"/>
                </a:solidFill>
                <a:latin typeface="Helvetica" panose="020B0604020202020204" pitchFamily="34" charset="0"/>
              </a:rPr>
              <a:t>E.Baley</a:t>
            </a:r>
            <a:r>
              <a:rPr lang="en-US" sz="1138" dirty="0">
                <a:solidFill>
                  <a:srgbClr val="444444"/>
                </a:solidFill>
                <a:latin typeface="Helvetica" panose="020B0604020202020204" pitchFamily="34" charset="0"/>
              </a:rPr>
              <a:t>, Anne M. </a:t>
            </a:r>
            <a:r>
              <a:rPr lang="en-US" sz="1138" dirty="0" err="1">
                <a:solidFill>
                  <a:srgbClr val="444444"/>
                </a:solidFill>
                <a:latin typeface="Helvetica" panose="020B0604020202020204" pitchFamily="34" charset="0"/>
              </a:rPr>
              <a:t>Gadomski</a:t>
            </a:r>
            <a:r>
              <a:rPr lang="en-US" sz="1138" dirty="0">
                <a:solidFill>
                  <a:srgbClr val="444444"/>
                </a:solidFill>
                <a:latin typeface="Helvetica" panose="020B0604020202020204" pitchFamily="34" charset="0"/>
              </a:rPr>
              <a:t>, David W. Johnson, Michael J. Light, Nizar F. </a:t>
            </a:r>
            <a:r>
              <a:rPr lang="en-US" sz="1138" dirty="0" err="1">
                <a:solidFill>
                  <a:srgbClr val="444444"/>
                </a:solidFill>
                <a:latin typeface="Helvetica" panose="020B0604020202020204" pitchFamily="34" charset="0"/>
              </a:rPr>
              <a:t>Maraqa</a:t>
            </a:r>
            <a:r>
              <a:rPr lang="en-US" sz="1138" dirty="0">
                <a:solidFill>
                  <a:srgbClr val="444444"/>
                </a:solidFill>
                <a:latin typeface="Helvetica" panose="020B0604020202020204" pitchFamily="34" charset="0"/>
              </a:rPr>
              <a:t>, Eneida A. Mendonca, Kieran J. Phelan, Joseph J. </a:t>
            </a:r>
            <a:r>
              <a:rPr lang="en-US" sz="1138" dirty="0" err="1">
                <a:solidFill>
                  <a:srgbClr val="444444"/>
                </a:solidFill>
                <a:latin typeface="Helvetica" panose="020B0604020202020204" pitchFamily="34" charset="0"/>
              </a:rPr>
              <a:t>Zorc</a:t>
            </a:r>
            <a:r>
              <a:rPr lang="en-US" sz="1138" dirty="0">
                <a:solidFill>
                  <a:srgbClr val="444444"/>
                </a:solidFill>
                <a:latin typeface="Helvetica" panose="020B0604020202020204" pitchFamily="34" charset="0"/>
              </a:rPr>
              <a:t>, Danette Stanko-</a:t>
            </a:r>
            <a:r>
              <a:rPr lang="en-US" sz="1138" dirty="0" err="1">
                <a:solidFill>
                  <a:srgbClr val="444444"/>
                </a:solidFill>
                <a:latin typeface="Helvetica" panose="020B0604020202020204" pitchFamily="34" charset="0"/>
              </a:rPr>
              <a:t>Lopp</a:t>
            </a:r>
            <a:r>
              <a:rPr lang="en-US" sz="1138" dirty="0">
                <a:solidFill>
                  <a:srgbClr val="444444"/>
                </a:solidFill>
                <a:latin typeface="Helvetica" panose="020B0604020202020204" pitchFamily="34" charset="0"/>
              </a:rPr>
              <a:t>, Mark A. Brown, Ian Nathanson, Elizabeth Rosenblum, Stephen Sayles, </a:t>
            </a:r>
            <a:r>
              <a:rPr lang="en-US" sz="1138" dirty="0" err="1">
                <a:solidFill>
                  <a:srgbClr val="444444"/>
                </a:solidFill>
                <a:latin typeface="Helvetica" panose="020B0604020202020204" pitchFamily="34" charset="0"/>
              </a:rPr>
              <a:t>Sinsi</a:t>
            </a:r>
            <a:r>
              <a:rPr lang="en-US" sz="1138" dirty="0">
                <a:solidFill>
                  <a:srgbClr val="444444"/>
                </a:solidFill>
                <a:latin typeface="Helvetica" panose="020B0604020202020204" pitchFamily="34" charset="0"/>
              </a:rPr>
              <a:t> Hernandez-</a:t>
            </a:r>
            <a:r>
              <a:rPr lang="en-US" sz="1138" dirty="0" err="1">
                <a:solidFill>
                  <a:srgbClr val="444444"/>
                </a:solidFill>
                <a:latin typeface="Helvetica" panose="020B0604020202020204" pitchFamily="34" charset="0"/>
              </a:rPr>
              <a:t>Cancio</a:t>
            </a:r>
            <a:endParaRPr lang="en-US" sz="1138" dirty="0">
              <a:latin typeface="Helvetica" panose="020B0604020202020204" pitchFamily="34" charset="0"/>
            </a:endParaRPr>
          </a:p>
          <a:p>
            <a:r>
              <a:rPr lang="en-US" sz="1138" dirty="0">
                <a:solidFill>
                  <a:srgbClr val="444444"/>
                </a:solidFill>
                <a:latin typeface="Helvetica" panose="020B0604020202020204" pitchFamily="34" charset="0"/>
              </a:rPr>
              <a:t>Pediatrics </a:t>
            </a:r>
            <a:r>
              <a:rPr lang="en-US" sz="1138" dirty="0">
                <a:solidFill>
                  <a:srgbClr val="444444"/>
                </a:solidFill>
                <a:latin typeface="PT Sans"/>
              </a:rPr>
              <a:t>Nov 2014, </a:t>
            </a:r>
            <a:r>
              <a:rPr lang="en-US" sz="1138" dirty="0">
                <a:solidFill>
                  <a:srgbClr val="444444"/>
                </a:solidFill>
                <a:latin typeface="Helvetica" panose="020B0604020202020204" pitchFamily="34" charset="0"/>
              </a:rPr>
              <a:t>134 (5) e1474-e1502; </a:t>
            </a:r>
            <a:r>
              <a:rPr lang="en-US" sz="1138" dirty="0">
                <a:solidFill>
                  <a:srgbClr val="444444"/>
                </a:solidFill>
                <a:latin typeface="inherit"/>
              </a:rPr>
              <a:t>DOI:</a:t>
            </a:r>
            <a:r>
              <a:rPr lang="en-US" sz="1138" dirty="0">
                <a:solidFill>
                  <a:srgbClr val="444444"/>
                </a:solidFill>
                <a:latin typeface="Helvetica" panose="020B0604020202020204" pitchFamily="34" charset="0"/>
              </a:rPr>
              <a:t> 10.1542/peds.2014-2742</a:t>
            </a:r>
            <a:endParaRPr lang="en-US" sz="1138" b="0" dirty="0">
              <a:solidFill>
                <a:srgbClr val="444444"/>
              </a:solidFill>
              <a:latin typeface="Helvetica" panose="020B0604020202020204" pitchFamily="34" charset="0"/>
            </a:endParaRPr>
          </a:p>
        </p:txBody>
      </p:sp>
      <p:pic>
        <p:nvPicPr>
          <p:cNvPr id="9" name="Picture 8"/>
          <p:cNvPicPr>
            <a:picLocks noChangeAspect="1"/>
          </p:cNvPicPr>
          <p:nvPr/>
        </p:nvPicPr>
        <p:blipFill>
          <a:blip r:embed="rId4"/>
          <a:stretch>
            <a:fillRect/>
          </a:stretch>
        </p:blipFill>
        <p:spPr>
          <a:xfrm>
            <a:off x="8610035" y="8200806"/>
            <a:ext cx="4160345" cy="1270000"/>
          </a:xfrm>
          <a:prstGeom prst="rect">
            <a:avLst/>
          </a:prstGeom>
        </p:spPr>
      </p:pic>
    </p:spTree>
    <p:custDataLst>
      <p:tags r:id="rId1"/>
    </p:custDataLst>
    <p:extLst>
      <p:ext uri="{BB962C8B-B14F-4D97-AF65-F5344CB8AC3E}">
        <p14:creationId xmlns:p14="http://schemas.microsoft.com/office/powerpoint/2010/main" val="82560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9B30B6-3607-4C61-B5E2-722FC0B1EE5B}"/>
              </a:ext>
            </a:extLst>
          </p:cNvPr>
          <p:cNvSpPr>
            <a:spLocks noGrp="1"/>
          </p:cNvSpPr>
          <p:nvPr>
            <p:ph type="title"/>
          </p:nvPr>
        </p:nvSpPr>
        <p:spPr/>
        <p:txBody>
          <a:bodyPr/>
          <a:lstStyle/>
          <a:p>
            <a:r>
              <a:rPr lang="en-US" dirty="0"/>
              <a:t>Humor Break</a:t>
            </a:r>
          </a:p>
        </p:txBody>
      </p:sp>
      <p:sp>
        <p:nvSpPr>
          <p:cNvPr id="11" name="Content Placeholder 10">
            <a:extLst>
              <a:ext uri="{FF2B5EF4-FFF2-40B4-BE49-F238E27FC236}">
                <a16:creationId xmlns:a16="http://schemas.microsoft.com/office/drawing/2014/main" id="{8927AF25-3D08-4D35-BB21-0C8AB022BA2E}"/>
              </a:ext>
            </a:extLst>
          </p:cNvPr>
          <p:cNvSpPr>
            <a:spLocks noGrp="1"/>
          </p:cNvSpPr>
          <p:nvPr>
            <p:ph idx="1"/>
          </p:nvPr>
        </p:nvSpPr>
        <p:spPr>
          <a:xfrm>
            <a:off x="650240" y="4541518"/>
            <a:ext cx="11704320" cy="1838962"/>
          </a:xfrm>
        </p:spPr>
        <p:txBody>
          <a:bodyPr/>
          <a:lstStyle/>
          <a:p>
            <a:pPr marL="0" indent="0">
              <a:buNone/>
            </a:pPr>
            <a:r>
              <a:rPr lang="en-US" dirty="0">
                <a:hlinkClick r:id="rId4"/>
              </a:rPr>
              <a:t>http://likelihoodratio.blogspot.com/2014/11/the-aaps-donts-and-donts-of.html</a:t>
            </a:r>
            <a:endParaRPr lang="en-US" dirty="0"/>
          </a:p>
          <a:p>
            <a:pPr marL="0" indent="0">
              <a:buNone/>
            </a:pPr>
            <a:endParaRPr lang="en-US" dirty="0"/>
          </a:p>
        </p:txBody>
      </p:sp>
      <p:sp>
        <p:nvSpPr>
          <p:cNvPr id="7" name="Slide Number Placeholder 6">
            <a:extLst>
              <a:ext uri="{FF2B5EF4-FFF2-40B4-BE49-F238E27FC236}">
                <a16:creationId xmlns:a16="http://schemas.microsoft.com/office/drawing/2014/main" id="{A058826D-E392-4ABD-9195-A39EEA208E62}"/>
              </a:ext>
            </a:extLst>
          </p:cNvPr>
          <p:cNvSpPr>
            <a:spLocks noGrp="1"/>
          </p:cNvSpPr>
          <p:nvPr>
            <p:ph type="sldNum" sz="quarter" idx="12"/>
          </p:nvPr>
        </p:nvSpPr>
        <p:spPr/>
        <p:txBody>
          <a:bodyPr/>
          <a:lstStyle/>
          <a:p>
            <a:fld id="{95925D07-DF03-40F8-9D52-3F4BF7EADA90}" type="slidenum">
              <a:rPr lang="en-US" smtClean="0"/>
              <a:pPr/>
              <a:t>24</a:t>
            </a:fld>
            <a:endParaRPr lang="en-US"/>
          </a:p>
        </p:txBody>
      </p:sp>
      <p:pic>
        <p:nvPicPr>
          <p:cNvPr id="5" name="Picture 4"/>
          <p:cNvPicPr>
            <a:picLocks noChangeAspect="1"/>
          </p:cNvPicPr>
          <p:nvPr/>
        </p:nvPicPr>
        <p:blipFill>
          <a:blip r:embed="rId5"/>
          <a:stretch>
            <a:fillRect/>
          </a:stretch>
        </p:blipFill>
        <p:spPr>
          <a:xfrm>
            <a:off x="8635435" y="7591206"/>
            <a:ext cx="4160345" cy="1270000"/>
          </a:xfrm>
          <a:prstGeom prst="rect">
            <a:avLst/>
          </a:prstGeom>
        </p:spPr>
      </p:pic>
    </p:spTree>
    <p:custDataLst>
      <p:tags r:id="rId1"/>
    </p:custDataLst>
    <p:extLst>
      <p:ext uri="{BB962C8B-B14F-4D97-AF65-F5344CB8AC3E}">
        <p14:creationId xmlns:p14="http://schemas.microsoft.com/office/powerpoint/2010/main" val="1166253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9945-C961-432A-BC15-E94A419D41C0}"/>
              </a:ext>
            </a:extLst>
          </p:cNvPr>
          <p:cNvSpPr>
            <a:spLocks noGrp="1"/>
          </p:cNvSpPr>
          <p:nvPr>
            <p:ph type="title"/>
          </p:nvPr>
        </p:nvSpPr>
        <p:spPr/>
        <p:txBody>
          <a:bodyPr/>
          <a:lstStyle/>
          <a:p>
            <a:r>
              <a:rPr lang="en-US" dirty="0"/>
              <a:t>Baseline Data</a:t>
            </a:r>
          </a:p>
        </p:txBody>
      </p:sp>
      <p:sp>
        <p:nvSpPr>
          <p:cNvPr id="3" name="Content Placeholder 2">
            <a:extLst>
              <a:ext uri="{FF2B5EF4-FFF2-40B4-BE49-F238E27FC236}">
                <a16:creationId xmlns:a16="http://schemas.microsoft.com/office/drawing/2014/main" id="{9AC272E0-2313-40E7-AAE5-D2335F01F66A}"/>
              </a:ext>
            </a:extLst>
          </p:cNvPr>
          <p:cNvSpPr>
            <a:spLocks noGrp="1"/>
          </p:cNvSpPr>
          <p:nvPr>
            <p:ph idx="1"/>
          </p:nvPr>
        </p:nvSpPr>
        <p:spPr/>
        <p:txBody>
          <a:bodyPr/>
          <a:lstStyle/>
          <a:p>
            <a:r>
              <a:rPr lang="en-US" sz="4000" b="1" dirty="0"/>
              <a:t>Overall CPG Compliance: 35%</a:t>
            </a:r>
          </a:p>
          <a:p>
            <a:pPr lvl="1"/>
            <a:r>
              <a:rPr lang="en-US" sz="3600" dirty="0"/>
              <a:t>Albuterol use: 23%</a:t>
            </a:r>
          </a:p>
          <a:p>
            <a:pPr lvl="1"/>
            <a:r>
              <a:rPr lang="en-US" sz="3600" dirty="0"/>
              <a:t>Chest XR: 22%</a:t>
            </a:r>
          </a:p>
          <a:p>
            <a:pPr lvl="1"/>
            <a:r>
              <a:rPr lang="en-US" sz="3600" dirty="0"/>
              <a:t>Viral Testing (rapid RSV): 29%</a:t>
            </a:r>
          </a:p>
          <a:p>
            <a:pPr lvl="1"/>
            <a:r>
              <a:rPr lang="en-US" sz="3600" dirty="0"/>
              <a:t>Antibiotics: 14%</a:t>
            </a:r>
          </a:p>
        </p:txBody>
      </p:sp>
      <p:sp>
        <p:nvSpPr>
          <p:cNvPr id="4" name="Slide Number Placeholder 3">
            <a:extLst>
              <a:ext uri="{FF2B5EF4-FFF2-40B4-BE49-F238E27FC236}">
                <a16:creationId xmlns:a16="http://schemas.microsoft.com/office/drawing/2014/main" id="{77C8DC9F-C151-4087-B682-5C64B6BD4C15}"/>
              </a:ext>
            </a:extLst>
          </p:cNvPr>
          <p:cNvSpPr>
            <a:spLocks noGrp="1"/>
          </p:cNvSpPr>
          <p:nvPr>
            <p:ph type="sldNum" sz="quarter" idx="12"/>
          </p:nvPr>
        </p:nvSpPr>
        <p:spPr/>
        <p:txBody>
          <a:bodyPr/>
          <a:lstStyle/>
          <a:p>
            <a:fld id="{95925D07-DF03-40F8-9D52-3F4BF7EADA90}" type="slidenum">
              <a:rPr lang="en-US" smtClean="0"/>
              <a:pPr/>
              <a:t>25</a:t>
            </a:fld>
            <a:endParaRPr lang="en-US"/>
          </a:p>
        </p:txBody>
      </p:sp>
      <p:pic>
        <p:nvPicPr>
          <p:cNvPr id="5" name="Picture 4"/>
          <p:cNvPicPr>
            <a:picLocks noChangeAspect="1"/>
          </p:cNvPicPr>
          <p:nvPr/>
        </p:nvPicPr>
        <p:blipFill>
          <a:blip r:embed="rId3"/>
          <a:stretch>
            <a:fillRect/>
          </a:stretch>
        </p:blipFill>
        <p:spPr>
          <a:xfrm>
            <a:off x="8571935" y="7497204"/>
            <a:ext cx="4160345" cy="1270000"/>
          </a:xfrm>
          <a:prstGeom prst="rect">
            <a:avLst/>
          </a:prstGeom>
        </p:spPr>
      </p:pic>
    </p:spTree>
    <p:custDataLst>
      <p:tags r:id="rId1"/>
    </p:custDataLst>
    <p:extLst>
      <p:ext uri="{BB962C8B-B14F-4D97-AF65-F5344CB8AC3E}">
        <p14:creationId xmlns:p14="http://schemas.microsoft.com/office/powerpoint/2010/main" val="322625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860C8B4-C792-4D18-A04A-77D2AE0A072C}"/>
              </a:ext>
            </a:extLst>
          </p:cNvPr>
          <p:cNvSpPr>
            <a:spLocks noGrp="1"/>
          </p:cNvSpPr>
          <p:nvPr>
            <p:ph idx="1"/>
          </p:nvPr>
        </p:nvSpPr>
        <p:spPr/>
        <p:txBody>
          <a:bodyPr>
            <a:normAutofit/>
          </a:bodyPr>
          <a:lstStyle/>
          <a:p>
            <a:pPr marL="0" indent="0">
              <a:buNone/>
            </a:pPr>
            <a:r>
              <a:rPr lang="en-US" sz="4400" dirty="0"/>
              <a:t>Why don’t providers follow the guideline?</a:t>
            </a:r>
          </a:p>
        </p:txBody>
      </p:sp>
      <p:sp>
        <p:nvSpPr>
          <p:cNvPr id="4" name="Slide Number Placeholder 3">
            <a:extLst>
              <a:ext uri="{FF2B5EF4-FFF2-40B4-BE49-F238E27FC236}">
                <a16:creationId xmlns:a16="http://schemas.microsoft.com/office/drawing/2014/main" id="{CF263AB5-61B4-4765-A22A-B170A490C042}"/>
              </a:ext>
            </a:extLst>
          </p:cNvPr>
          <p:cNvSpPr>
            <a:spLocks noGrp="1"/>
          </p:cNvSpPr>
          <p:nvPr>
            <p:ph type="sldNum" sz="quarter" idx="12"/>
          </p:nvPr>
        </p:nvSpPr>
        <p:spPr/>
        <p:txBody>
          <a:bodyPr/>
          <a:lstStyle/>
          <a:p>
            <a:fld id="{95925D07-DF03-40F8-9D52-3F4BF7EADA90}" type="slidenum">
              <a:rPr lang="en-US" smtClean="0"/>
              <a:pPr/>
              <a:t>26</a:t>
            </a:fld>
            <a:endParaRPr lang="en-US"/>
          </a:p>
        </p:txBody>
      </p:sp>
      <p:pic>
        <p:nvPicPr>
          <p:cNvPr id="5" name="Picture 4"/>
          <p:cNvPicPr>
            <a:picLocks noChangeAspect="1"/>
          </p:cNvPicPr>
          <p:nvPr/>
        </p:nvPicPr>
        <p:blipFill>
          <a:blip r:embed="rId3"/>
          <a:stretch>
            <a:fillRect/>
          </a:stretch>
        </p:blipFill>
        <p:spPr>
          <a:xfrm>
            <a:off x="8597335" y="7616606"/>
            <a:ext cx="4160345" cy="1270000"/>
          </a:xfrm>
          <a:prstGeom prst="rect">
            <a:avLst/>
          </a:prstGeom>
        </p:spPr>
      </p:pic>
    </p:spTree>
    <p:custDataLst>
      <p:tags r:id="rId1"/>
    </p:custDataLst>
    <p:extLst>
      <p:ext uri="{BB962C8B-B14F-4D97-AF65-F5344CB8AC3E}">
        <p14:creationId xmlns:p14="http://schemas.microsoft.com/office/powerpoint/2010/main" val="218851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298794"/>
            <a:ext cx="8778240" cy="1219200"/>
          </a:xfrm>
        </p:spPr>
        <p:txBody>
          <a:bodyPr vert="horz" wrap="square" numCol="1" anchorCtr="0" compatLnSpc="1">
            <a:prstTxWarp prst="textNoShape">
              <a:avLst/>
            </a:prstTxWarp>
          </a:bodyPr>
          <a:lstStyle/>
          <a:p>
            <a:r>
              <a:rPr lang="en-US" dirty="0">
                <a:effectLst>
                  <a:outerShdw blurRad="38100" dist="38100" dir="2700000" algn="tl">
                    <a:srgbClr val="000000"/>
                  </a:outerShdw>
                </a:effectLst>
                <a:ea typeface="ＭＳ Ｐゴシック" pitchFamily="34" charset="-128"/>
              </a:rPr>
              <a:t>Drivers</a:t>
            </a:r>
          </a:p>
        </p:txBody>
      </p:sp>
      <p:sp>
        <p:nvSpPr>
          <p:cNvPr id="14338" name="Content Placeholder 2"/>
          <p:cNvSpPr>
            <a:spLocks noGrp="1"/>
          </p:cNvSpPr>
          <p:nvPr>
            <p:ph idx="1"/>
          </p:nvPr>
        </p:nvSpPr>
        <p:spPr bwMode="auto">
          <a:xfrm>
            <a:off x="1270000" y="2832100"/>
            <a:ext cx="10680700" cy="5054600"/>
          </a:xfrm>
          <a:noFill/>
          <a:ln>
            <a:miter lim="800000"/>
            <a:headEnd/>
            <a:tailEnd/>
          </a:ln>
        </p:spPr>
        <p:txBody>
          <a:bodyPr vert="horz" wrap="square" numCol="1" anchor="t" anchorCtr="0" compatLnSpc="1">
            <a:prstTxWarp prst="textNoShape">
              <a:avLst/>
            </a:prstTxWarp>
            <a:normAutofit/>
          </a:bodyPr>
          <a:lstStyle/>
          <a:p>
            <a:r>
              <a:rPr lang="en-US" sz="2844" b="1" dirty="0">
                <a:ea typeface="ＭＳ Ｐゴシック" pitchFamily="34" charset="-128"/>
              </a:rPr>
              <a:t>Family request for tests and therapies (labs, CXR, antibiotics, steroids, and albuterol)</a:t>
            </a:r>
          </a:p>
          <a:p>
            <a:r>
              <a:rPr lang="en-US" sz="2844" dirty="0">
                <a:ea typeface="ＭＳ Ｐゴシック" pitchFamily="34" charset="-128"/>
              </a:rPr>
              <a:t>Caregivers</a:t>
            </a:r>
            <a:r>
              <a:rPr lang="en-US" altLang="en-US" sz="2844" dirty="0">
                <a:ea typeface="ＭＳ Ｐゴシック" pitchFamily="34" charset="-128"/>
              </a:rPr>
              <a:t>’</a:t>
            </a:r>
            <a:r>
              <a:rPr lang="en-US" sz="2844" dirty="0">
                <a:ea typeface="ＭＳ Ｐゴシック" pitchFamily="34" charset="-128"/>
              </a:rPr>
              <a:t> knowledge of AAP guideline</a:t>
            </a:r>
          </a:p>
          <a:p>
            <a:r>
              <a:rPr lang="en-US" sz="2844" dirty="0">
                <a:ea typeface="ＭＳ Ｐゴシック" pitchFamily="34" charset="-128"/>
              </a:rPr>
              <a:t>Inconsistent power plan use by providers</a:t>
            </a:r>
          </a:p>
          <a:p>
            <a:r>
              <a:rPr lang="en-US" sz="2844" b="1" dirty="0">
                <a:ea typeface="ＭＳ Ｐゴシック" pitchFamily="34" charset="-128"/>
              </a:rPr>
              <a:t>Health care culture – “I feel like I need to do something.”</a:t>
            </a:r>
          </a:p>
          <a:p>
            <a:r>
              <a:rPr lang="en-US" sz="2844" dirty="0">
                <a:ea typeface="ＭＳ Ｐゴシック" pitchFamily="34" charset="-128"/>
              </a:rPr>
              <a:t>Interdisciplinary communication (RT, nursing, ED providers, hospitalist) </a:t>
            </a:r>
          </a:p>
          <a:p>
            <a:r>
              <a:rPr lang="en-US" sz="2844" dirty="0">
                <a:ea typeface="ＭＳ Ｐゴシック" pitchFamily="34" charset="-128"/>
              </a:rPr>
              <a:t>Providers’ knowledge of cost</a:t>
            </a:r>
          </a:p>
          <a:p>
            <a:endParaRPr lang="en-US" sz="2844" dirty="0">
              <a:ea typeface="ＭＳ Ｐゴシック" pitchFamily="34" charset="-128"/>
            </a:endParaRPr>
          </a:p>
        </p:txBody>
      </p:sp>
      <p:pic>
        <p:nvPicPr>
          <p:cNvPr id="4" name="Picture 3"/>
          <p:cNvPicPr>
            <a:picLocks noChangeAspect="1"/>
          </p:cNvPicPr>
          <p:nvPr/>
        </p:nvPicPr>
        <p:blipFill>
          <a:blip r:embed="rId4"/>
          <a:stretch>
            <a:fillRect/>
          </a:stretch>
        </p:blipFill>
        <p:spPr>
          <a:xfrm>
            <a:off x="8610035" y="7565806"/>
            <a:ext cx="4160345" cy="1270000"/>
          </a:xfrm>
          <a:prstGeom prst="rect">
            <a:avLst/>
          </a:prstGeom>
        </p:spPr>
      </p:pic>
    </p:spTree>
    <p:custDataLst>
      <p:tags r:id="rId1"/>
    </p:custDataLst>
    <p:extLst>
      <p:ext uri="{BB962C8B-B14F-4D97-AF65-F5344CB8AC3E}">
        <p14:creationId xmlns:p14="http://schemas.microsoft.com/office/powerpoint/2010/main" val="383298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280" y="1197237"/>
            <a:ext cx="8778240" cy="1219200"/>
          </a:xfrm>
        </p:spPr>
        <p:txBody>
          <a:bodyPr vert="horz" wrap="square" numCol="1" anchorCtr="0" compatLnSpc="1">
            <a:prstTxWarp prst="textNoShape">
              <a:avLst/>
            </a:prstTxWarp>
          </a:bodyPr>
          <a:lstStyle/>
          <a:p>
            <a:r>
              <a:rPr lang="en-US" dirty="0">
                <a:effectLst>
                  <a:outerShdw blurRad="38100" dist="38100" dir="2700000" algn="tl">
                    <a:srgbClr val="000000"/>
                  </a:outerShdw>
                </a:effectLst>
                <a:ea typeface="ＭＳ Ｐゴシック" pitchFamily="34" charset="-128"/>
              </a:rPr>
              <a:t>Plan: Aim</a:t>
            </a:r>
          </a:p>
        </p:txBody>
      </p:sp>
      <p:sp>
        <p:nvSpPr>
          <p:cNvPr id="13314" name="Content Placeholder 2"/>
          <p:cNvSpPr>
            <a:spLocks noGrp="1"/>
          </p:cNvSpPr>
          <p:nvPr>
            <p:ph idx="1"/>
          </p:nvPr>
        </p:nvSpPr>
        <p:spPr bwMode="auto">
          <a:xfrm>
            <a:off x="1224280" y="2895601"/>
            <a:ext cx="11404241" cy="4931622"/>
          </a:xfrm>
          <a:noFill/>
          <a:ln>
            <a:miter lim="800000"/>
            <a:headEnd/>
            <a:tailEnd/>
          </a:ln>
        </p:spPr>
        <p:txBody>
          <a:bodyPr vert="horz" wrap="square" numCol="1" anchor="t" anchorCtr="0" compatLnSpc="1">
            <a:prstTxWarp prst="textNoShape">
              <a:avLst/>
            </a:prstTxWarp>
          </a:bodyPr>
          <a:lstStyle/>
          <a:p>
            <a:pPr marL="0" indent="0">
              <a:buNone/>
            </a:pPr>
            <a:endParaRPr lang="en-US" sz="427" dirty="0">
              <a:ea typeface="ＭＳ Ｐゴシック" pitchFamily="34" charset="-128"/>
            </a:endParaRPr>
          </a:p>
          <a:p>
            <a:pPr marL="0" indent="0">
              <a:buNone/>
            </a:pPr>
            <a:r>
              <a:rPr lang="en-US" sz="2347" dirty="0"/>
              <a:t>In order to improve compliance with the AAP bronchiolitis guideline, we aimed to improve the compliance with the AAP guidelines in patients &gt;60 days to &lt;24 months from 35% to 55% by April 2017.  Compliance means none of the 8 listed interventions were ordered during the encounter and we will also look for downward trends in each test or medication:</a:t>
            </a:r>
            <a:endParaRPr lang="en-US" sz="1173" dirty="0">
              <a:ea typeface="ＭＳ Ｐゴシック" pitchFamily="34" charset="-128"/>
            </a:endParaRPr>
          </a:p>
          <a:p>
            <a:pPr marL="851734" lvl="2" indent="0">
              <a:spcBef>
                <a:spcPts val="640"/>
              </a:spcBef>
              <a:buNone/>
            </a:pPr>
            <a:r>
              <a:rPr lang="en-US" sz="1707" dirty="0">
                <a:ea typeface="ＭＳ Ｐゴシック" pitchFamily="34" charset="-128"/>
              </a:rPr>
              <a:t>	</a:t>
            </a:r>
          </a:p>
          <a:p>
            <a:pPr marL="851734" lvl="2" indent="0">
              <a:spcBef>
                <a:spcPts val="640"/>
              </a:spcBef>
              <a:buNone/>
            </a:pPr>
            <a:r>
              <a:rPr lang="en-US" sz="1707" dirty="0">
                <a:ea typeface="ＭＳ Ｐゴシック" pitchFamily="34" charset="-128"/>
              </a:rPr>
              <a:t>	</a:t>
            </a:r>
            <a:r>
              <a:rPr lang="en-US" sz="2400" dirty="0">
                <a:ea typeface="ＭＳ Ｐゴシック" pitchFamily="34" charset="-128"/>
              </a:rPr>
              <a:t>Respiratory panel PCR		Antibiotics</a:t>
            </a:r>
          </a:p>
          <a:p>
            <a:pPr marL="851734" lvl="2" indent="0">
              <a:spcBef>
                <a:spcPts val="640"/>
              </a:spcBef>
              <a:buNone/>
            </a:pPr>
            <a:r>
              <a:rPr lang="en-US" sz="2400" dirty="0">
                <a:ea typeface="ＭＳ Ｐゴシック" pitchFamily="34" charset="-128"/>
              </a:rPr>
              <a:t>	Rapid RSV				Corticosteroids</a:t>
            </a:r>
          </a:p>
          <a:p>
            <a:pPr marL="851734" lvl="2" indent="0">
              <a:spcBef>
                <a:spcPts val="640"/>
              </a:spcBef>
              <a:buNone/>
            </a:pPr>
            <a:r>
              <a:rPr lang="en-US" sz="2400" dirty="0">
                <a:ea typeface="ＭＳ Ｐゴシック" pitchFamily="34" charset="-128"/>
              </a:rPr>
              <a:t>	CXR				Bronchodilators</a:t>
            </a:r>
          </a:p>
          <a:p>
            <a:pPr marL="851734" lvl="2" indent="0">
              <a:spcBef>
                <a:spcPts val="640"/>
              </a:spcBef>
              <a:buNone/>
            </a:pPr>
            <a:r>
              <a:rPr lang="en-US" sz="2400" dirty="0">
                <a:ea typeface="ＭＳ Ｐゴシック" pitchFamily="34" charset="-128"/>
              </a:rPr>
              <a:t>	CBC				Blood culture</a:t>
            </a:r>
          </a:p>
          <a:p>
            <a:pPr marL="0" indent="0">
              <a:buNone/>
            </a:pPr>
            <a:endParaRPr lang="en-US" dirty="0">
              <a:ea typeface="ＭＳ Ｐゴシック" pitchFamily="34" charset="-128"/>
            </a:endParaRPr>
          </a:p>
        </p:txBody>
      </p:sp>
      <p:pic>
        <p:nvPicPr>
          <p:cNvPr id="4" name="Picture 3"/>
          <p:cNvPicPr>
            <a:picLocks noChangeAspect="1"/>
          </p:cNvPicPr>
          <p:nvPr/>
        </p:nvPicPr>
        <p:blipFill>
          <a:blip r:embed="rId4"/>
          <a:stretch>
            <a:fillRect/>
          </a:stretch>
        </p:blipFill>
        <p:spPr>
          <a:xfrm>
            <a:off x="8610035" y="7515006"/>
            <a:ext cx="4160345" cy="1270000"/>
          </a:xfrm>
          <a:prstGeom prst="rect">
            <a:avLst/>
          </a:prstGeom>
        </p:spPr>
      </p:pic>
    </p:spTree>
    <p:custDataLst>
      <p:tags r:id="rId1"/>
    </p:custDataLst>
    <p:extLst>
      <p:ext uri="{BB962C8B-B14F-4D97-AF65-F5344CB8AC3E}">
        <p14:creationId xmlns:p14="http://schemas.microsoft.com/office/powerpoint/2010/main" val="4222128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280" y="568963"/>
            <a:ext cx="8778240" cy="1219200"/>
          </a:xfrm>
        </p:spPr>
        <p:txBody>
          <a:bodyPr vert="horz" wrap="square" numCol="1" anchorCtr="0" compatLnSpc="1">
            <a:prstTxWarp prst="textNoShape">
              <a:avLst/>
            </a:prstTxWarp>
          </a:bodyPr>
          <a:lstStyle/>
          <a:p>
            <a:r>
              <a:rPr lang="en-US" dirty="0">
                <a:effectLst>
                  <a:outerShdw blurRad="38100" dist="38100" dir="2700000" algn="tl">
                    <a:srgbClr val="000000"/>
                  </a:outerShdw>
                </a:effectLst>
                <a:ea typeface="ＭＳ Ｐゴシック" pitchFamily="34" charset="-128"/>
              </a:rPr>
              <a:t>Plan: Measures</a:t>
            </a:r>
          </a:p>
        </p:txBody>
      </p:sp>
      <p:sp>
        <p:nvSpPr>
          <p:cNvPr id="13314" name="Content Placeholder 2"/>
          <p:cNvSpPr>
            <a:spLocks noGrp="1"/>
          </p:cNvSpPr>
          <p:nvPr>
            <p:ph idx="1"/>
          </p:nvPr>
        </p:nvSpPr>
        <p:spPr bwMode="auto">
          <a:xfrm>
            <a:off x="679414" y="2336800"/>
            <a:ext cx="12090966" cy="6190821"/>
          </a:xfrm>
          <a:noFill/>
          <a:ln>
            <a:miter lim="800000"/>
            <a:headEnd/>
            <a:tailEnd/>
          </a:ln>
        </p:spPr>
        <p:txBody>
          <a:bodyPr vert="horz" wrap="square" numCol="1" anchor="t" anchorCtr="0" compatLnSpc="1">
            <a:prstTxWarp prst="textNoShape">
              <a:avLst/>
            </a:prstTxWarp>
          </a:bodyPr>
          <a:lstStyle/>
          <a:p>
            <a:pPr marL="0" indent="0">
              <a:buNone/>
            </a:pPr>
            <a:endParaRPr lang="en-US" sz="427" dirty="0">
              <a:ea typeface="ＭＳ Ｐゴシック" pitchFamily="34" charset="-128"/>
            </a:endParaRPr>
          </a:p>
          <a:p>
            <a:pPr marL="0" indent="0">
              <a:buNone/>
            </a:pPr>
            <a:r>
              <a:rPr lang="en-US" sz="2800" u="sng" dirty="0">
                <a:ea typeface="ＭＳ Ｐゴシック" pitchFamily="34" charset="-128"/>
              </a:rPr>
              <a:t>Process measures</a:t>
            </a:r>
            <a:r>
              <a:rPr lang="en-US" sz="2800" dirty="0">
                <a:ea typeface="ＭＳ Ｐゴシック" pitchFamily="34" charset="-128"/>
              </a:rPr>
              <a:t>: </a:t>
            </a:r>
          </a:p>
          <a:p>
            <a:pPr marL="0" indent="0">
              <a:spcBef>
                <a:spcPts val="0"/>
              </a:spcBef>
              <a:buNone/>
            </a:pPr>
            <a:r>
              <a:rPr lang="en-US" sz="2400" dirty="0">
                <a:ea typeface="ＭＳ Ｐゴシック" pitchFamily="34" charset="-128"/>
              </a:rPr>
              <a:t>1. Bronchiolitis Order Set Use</a:t>
            </a:r>
          </a:p>
          <a:p>
            <a:pPr marL="0" indent="0">
              <a:spcBef>
                <a:spcPts val="0"/>
              </a:spcBef>
              <a:buNone/>
            </a:pPr>
            <a:r>
              <a:rPr lang="en-US" sz="2400" dirty="0">
                <a:ea typeface="ＭＳ Ｐゴシック" pitchFamily="34" charset="-128"/>
              </a:rPr>
              <a:t>2. Bronchiolitis Family Education Order</a:t>
            </a:r>
          </a:p>
          <a:p>
            <a:pPr marL="0" indent="0">
              <a:spcBef>
                <a:spcPts val="0"/>
              </a:spcBef>
              <a:buNone/>
            </a:pPr>
            <a:endParaRPr lang="en-US" sz="2400" dirty="0">
              <a:ea typeface="ＭＳ Ｐゴシック" pitchFamily="34" charset="-128"/>
            </a:endParaRPr>
          </a:p>
          <a:p>
            <a:pPr marL="0" indent="0">
              <a:spcBef>
                <a:spcPts val="0"/>
              </a:spcBef>
              <a:buNone/>
            </a:pPr>
            <a:r>
              <a:rPr lang="en-US" sz="2800" u="sng" dirty="0">
                <a:ea typeface="ＭＳ Ｐゴシック" pitchFamily="34" charset="-128"/>
              </a:rPr>
              <a:t>Outcome measures</a:t>
            </a:r>
            <a:r>
              <a:rPr lang="en-US" sz="2800" dirty="0">
                <a:ea typeface="ＭＳ Ｐゴシック" pitchFamily="34" charset="-128"/>
              </a:rPr>
              <a:t>:</a:t>
            </a:r>
          </a:p>
          <a:p>
            <a:pPr>
              <a:spcBef>
                <a:spcPts val="0"/>
              </a:spcBef>
              <a:buAutoNum type="arabicPeriod"/>
            </a:pPr>
            <a:r>
              <a:rPr lang="en-US" sz="2400" dirty="0">
                <a:ea typeface="ＭＳ Ｐゴシック" pitchFamily="34" charset="-128"/>
              </a:rPr>
              <a:t>CPG compliance = Reduce over</a:t>
            </a:r>
            <a:r>
              <a:rPr lang="en-US" sz="2400" dirty="0"/>
              <a:t>utilization of the following interventions (Bundle)</a:t>
            </a:r>
            <a:r>
              <a:rPr lang="en-US" sz="2400" dirty="0">
                <a:ea typeface="ＭＳ Ｐゴシック" pitchFamily="34" charset="-128"/>
              </a:rPr>
              <a:t>: </a:t>
            </a:r>
          </a:p>
          <a:p>
            <a:pPr marL="851734" lvl="2" indent="0">
              <a:spcBef>
                <a:spcPts val="640"/>
              </a:spcBef>
              <a:buNone/>
            </a:pPr>
            <a:r>
              <a:rPr lang="en-US" sz="2400" dirty="0">
                <a:ea typeface="ＭＳ Ｐゴシック" pitchFamily="34" charset="-128"/>
              </a:rPr>
              <a:t>	</a:t>
            </a:r>
            <a:r>
              <a:rPr lang="en-US" sz="2400" b="1" dirty="0">
                <a:ea typeface="ＭＳ Ｐゴシック" pitchFamily="34" charset="-128"/>
              </a:rPr>
              <a:t>Respiratory panel PCR		Antibiotics</a:t>
            </a:r>
          </a:p>
          <a:p>
            <a:pPr marL="851734" lvl="2" indent="0">
              <a:spcBef>
                <a:spcPts val="640"/>
              </a:spcBef>
              <a:buNone/>
            </a:pPr>
            <a:r>
              <a:rPr lang="en-US" sz="2400" b="1" dirty="0">
                <a:ea typeface="ＭＳ Ｐゴシック" pitchFamily="34" charset="-128"/>
              </a:rPr>
              <a:t>	Rapid RSV				CXR</a:t>
            </a:r>
            <a:r>
              <a:rPr lang="en-US" sz="2400" dirty="0">
                <a:ea typeface="ＭＳ Ｐゴシック" pitchFamily="34" charset="-128"/>
              </a:rPr>
              <a:t>				</a:t>
            </a:r>
            <a:endParaRPr lang="en-US" sz="2400" dirty="0">
              <a:solidFill>
                <a:schemeClr val="bg1">
                  <a:lumMod val="60000"/>
                  <a:lumOff val="40000"/>
                </a:schemeClr>
              </a:solidFill>
              <a:ea typeface="ＭＳ Ｐゴシック" pitchFamily="34" charset="-128"/>
            </a:endParaRPr>
          </a:p>
          <a:p>
            <a:pPr marL="851734" lvl="2" indent="0">
              <a:spcBef>
                <a:spcPts val="640"/>
              </a:spcBef>
              <a:buNone/>
            </a:pPr>
            <a:r>
              <a:rPr lang="en-US" sz="2400" b="1" dirty="0">
                <a:solidFill>
                  <a:schemeClr val="bg1">
                    <a:lumMod val="60000"/>
                    <a:lumOff val="40000"/>
                  </a:schemeClr>
                </a:solidFill>
                <a:ea typeface="ＭＳ Ｐゴシック" pitchFamily="34" charset="-128"/>
              </a:rPr>
              <a:t>	</a:t>
            </a:r>
            <a:r>
              <a:rPr lang="en-US" sz="2400" b="1" dirty="0">
                <a:ea typeface="ＭＳ Ｐゴシック" pitchFamily="34" charset="-128"/>
              </a:rPr>
              <a:t>Bronchodilators			Blood Tests (CBC/Blood Culture)</a:t>
            </a:r>
            <a:r>
              <a:rPr lang="en-US" sz="2400" dirty="0">
                <a:solidFill>
                  <a:schemeClr val="bg1">
                    <a:lumMod val="60000"/>
                    <a:lumOff val="40000"/>
                  </a:schemeClr>
                </a:solidFill>
                <a:ea typeface="ＭＳ Ｐゴシック" pitchFamily="34" charset="-128"/>
              </a:rPr>
              <a:t>Blood culture</a:t>
            </a:r>
          </a:p>
          <a:p>
            <a:pPr marL="851734" lvl="2" indent="0">
              <a:spcBef>
                <a:spcPts val="640"/>
              </a:spcBef>
              <a:buNone/>
            </a:pPr>
            <a:endParaRPr lang="en-US" sz="2400" dirty="0">
              <a:solidFill>
                <a:schemeClr val="bg1">
                  <a:lumMod val="60000"/>
                  <a:lumOff val="40000"/>
                </a:schemeClr>
              </a:solidFill>
              <a:ea typeface="ＭＳ Ｐゴシック" pitchFamily="34" charset="-128"/>
            </a:endParaRPr>
          </a:p>
          <a:p>
            <a:pPr marL="0" lvl="2" indent="0">
              <a:spcBef>
                <a:spcPts val="640"/>
              </a:spcBef>
              <a:buNone/>
            </a:pPr>
            <a:r>
              <a:rPr lang="en-US" sz="2400" u="sng" dirty="0">
                <a:ea typeface="ＭＳ Ｐゴシック" pitchFamily="34" charset="-128"/>
              </a:rPr>
              <a:t>Balancing measure:</a:t>
            </a:r>
            <a:r>
              <a:rPr lang="en-US" sz="2400" dirty="0">
                <a:ea typeface="ＭＳ Ｐゴシック" pitchFamily="34" charset="-128"/>
              </a:rPr>
              <a:t> Cost, LOS, and rate of admission</a:t>
            </a:r>
          </a:p>
        </p:txBody>
      </p:sp>
      <p:pic>
        <p:nvPicPr>
          <p:cNvPr id="4" name="Picture 3"/>
          <p:cNvPicPr>
            <a:picLocks noChangeAspect="1"/>
          </p:cNvPicPr>
          <p:nvPr/>
        </p:nvPicPr>
        <p:blipFill>
          <a:blip r:embed="rId4"/>
          <a:stretch>
            <a:fillRect/>
          </a:stretch>
        </p:blipFill>
        <p:spPr>
          <a:xfrm>
            <a:off x="8610035" y="7578506"/>
            <a:ext cx="4160345" cy="1270000"/>
          </a:xfrm>
          <a:prstGeom prst="rect">
            <a:avLst/>
          </a:prstGeom>
        </p:spPr>
      </p:pic>
    </p:spTree>
    <p:custDataLst>
      <p:tags r:id="rId1"/>
    </p:custDataLst>
    <p:extLst>
      <p:ext uri="{BB962C8B-B14F-4D97-AF65-F5344CB8AC3E}">
        <p14:creationId xmlns:p14="http://schemas.microsoft.com/office/powerpoint/2010/main" val="149341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0980-3CA5-4AFF-BD49-0BED654E915E}"/>
              </a:ext>
            </a:extLst>
          </p:cNvPr>
          <p:cNvSpPr>
            <a:spLocks noGrp="1"/>
          </p:cNvSpPr>
          <p:nvPr>
            <p:ph type="title"/>
          </p:nvPr>
        </p:nvSpPr>
        <p:spPr>
          <a:xfrm>
            <a:off x="650240" y="271610"/>
            <a:ext cx="11704320" cy="1625600"/>
          </a:xfrm>
        </p:spPr>
        <p:txBody>
          <a:bodyPr/>
          <a:lstStyle/>
          <a:p>
            <a:r>
              <a:rPr lang="en-US" dirty="0"/>
              <a:t>Objectives</a:t>
            </a:r>
          </a:p>
        </p:txBody>
      </p:sp>
      <p:sp>
        <p:nvSpPr>
          <p:cNvPr id="3" name="Content Placeholder 2">
            <a:extLst>
              <a:ext uri="{FF2B5EF4-FFF2-40B4-BE49-F238E27FC236}">
                <a16:creationId xmlns:a16="http://schemas.microsoft.com/office/drawing/2014/main" id="{17AAD9F6-7CE5-4F07-9AD1-8A938DDDFF85}"/>
              </a:ext>
            </a:extLst>
          </p:cNvPr>
          <p:cNvSpPr>
            <a:spLocks noGrp="1"/>
          </p:cNvSpPr>
          <p:nvPr>
            <p:ph idx="1"/>
          </p:nvPr>
        </p:nvSpPr>
        <p:spPr>
          <a:xfrm>
            <a:off x="646854" y="3742267"/>
            <a:ext cx="11704320" cy="5554133"/>
          </a:xfrm>
        </p:spPr>
        <p:txBody>
          <a:bodyPr>
            <a:normAutofit/>
          </a:bodyPr>
          <a:lstStyle/>
          <a:p>
            <a:r>
              <a:rPr lang="en-US" dirty="0"/>
              <a:t>Discuss the burden of bronchiolitis on healthcare</a:t>
            </a:r>
          </a:p>
          <a:p>
            <a:r>
              <a:rPr lang="en-US" dirty="0"/>
              <a:t>Understand oxygen saturation and its role in disposition decisions</a:t>
            </a:r>
          </a:p>
          <a:p>
            <a:r>
              <a:rPr lang="en-US" dirty="0"/>
              <a:t>Review the do’s and don’ts of the 2014 AAP Bronchiolitis Guideline</a:t>
            </a:r>
          </a:p>
          <a:p>
            <a:r>
              <a:rPr lang="en-US" dirty="0"/>
              <a:t>Identify drivers for providers not following the AAP guideline</a:t>
            </a:r>
          </a:p>
          <a:p>
            <a:r>
              <a:rPr lang="en-US" dirty="0"/>
              <a:t>Review a successful QI project targeting identified drivers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9EA601A-45D8-43FE-A779-349EA82730C7}"/>
              </a:ext>
            </a:extLst>
          </p:cNvPr>
          <p:cNvSpPr>
            <a:spLocks noGrp="1"/>
          </p:cNvSpPr>
          <p:nvPr>
            <p:ph type="sldNum" sz="quarter" idx="12"/>
          </p:nvPr>
        </p:nvSpPr>
        <p:spPr/>
        <p:txBody>
          <a:bodyPr/>
          <a:lstStyle/>
          <a:p>
            <a:fld id="{95925D07-DF03-40F8-9D52-3F4BF7EADA90}" type="slidenum">
              <a:rPr lang="en-US" smtClean="0"/>
              <a:pPr/>
              <a:t>3</a:t>
            </a:fld>
            <a:endParaRPr lang="en-US"/>
          </a:p>
        </p:txBody>
      </p:sp>
      <p:pic>
        <p:nvPicPr>
          <p:cNvPr id="5" name="Picture 4"/>
          <p:cNvPicPr>
            <a:picLocks noChangeAspect="1"/>
          </p:cNvPicPr>
          <p:nvPr/>
        </p:nvPicPr>
        <p:blipFill>
          <a:blip r:embed="rId3"/>
          <a:stretch>
            <a:fillRect/>
          </a:stretch>
        </p:blipFill>
        <p:spPr>
          <a:xfrm>
            <a:off x="8452587" y="7669676"/>
            <a:ext cx="3898587" cy="1190095"/>
          </a:xfrm>
          <a:prstGeom prst="rect">
            <a:avLst/>
          </a:prstGeom>
        </p:spPr>
      </p:pic>
    </p:spTree>
    <p:custDataLst>
      <p:tags r:id="rId1"/>
    </p:custDataLst>
    <p:extLst>
      <p:ext uri="{BB962C8B-B14F-4D97-AF65-F5344CB8AC3E}">
        <p14:creationId xmlns:p14="http://schemas.microsoft.com/office/powerpoint/2010/main" val="2896961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080" y="1169248"/>
            <a:ext cx="8778240" cy="1219200"/>
          </a:xfrm>
        </p:spPr>
        <p:txBody>
          <a:bodyPr vert="horz" wrap="square" numCol="1" anchorCtr="0" compatLnSpc="1">
            <a:prstTxWarp prst="textNoShape">
              <a:avLst/>
            </a:prstTxWarp>
          </a:bodyPr>
          <a:lstStyle/>
          <a:p>
            <a:r>
              <a:rPr lang="en-US" dirty="0">
                <a:effectLst>
                  <a:outerShdw blurRad="38100" dist="38100" dir="2700000" algn="tl">
                    <a:srgbClr val="000000"/>
                  </a:outerShdw>
                </a:effectLst>
                <a:ea typeface="ＭＳ Ｐゴシック" pitchFamily="34" charset="-128"/>
              </a:rPr>
              <a:t>Do: Interventions	</a:t>
            </a:r>
          </a:p>
        </p:txBody>
      </p:sp>
      <p:sp>
        <p:nvSpPr>
          <p:cNvPr id="5" name="TextBox 4"/>
          <p:cNvSpPr txBox="1"/>
          <p:nvPr/>
        </p:nvSpPr>
        <p:spPr>
          <a:xfrm>
            <a:off x="417341" y="3038062"/>
            <a:ext cx="6211344" cy="4403385"/>
          </a:xfrm>
          <a:prstGeom prst="rect">
            <a:avLst/>
          </a:prstGeom>
          <a:noFill/>
        </p:spPr>
        <p:txBody>
          <a:bodyPr wrap="square">
            <a:spAutoFit/>
          </a:bodyPr>
          <a:lstStyle/>
          <a:p>
            <a:pPr algn="l">
              <a:lnSpc>
                <a:spcPct val="150000"/>
              </a:lnSpc>
              <a:defRPr/>
            </a:pPr>
            <a:r>
              <a:rPr lang="en-US" sz="3413" u="sng" dirty="0">
                <a:solidFill>
                  <a:srgbClr val="005CB9"/>
                </a:solidFill>
                <a:latin typeface="+mn-lt"/>
                <a:ea typeface="ＭＳ Ｐゴシック" charset="0"/>
                <a:cs typeface="ＭＳ Ｐゴシック" charset="0"/>
              </a:rPr>
              <a:t>2016-2017</a:t>
            </a:r>
          </a:p>
          <a:p>
            <a:pPr marL="342900" indent="-342900" algn="l">
              <a:lnSpc>
                <a:spcPct val="150000"/>
              </a:lnSpc>
              <a:buFont typeface="Arial" panose="020B0604020202020204" pitchFamily="34" charset="0"/>
              <a:buChar char="•"/>
              <a:defRPr/>
            </a:pPr>
            <a:r>
              <a:rPr lang="en-US" sz="1991" dirty="0">
                <a:solidFill>
                  <a:srgbClr val="005CB9"/>
                </a:solidFill>
                <a:latin typeface="+mn-lt"/>
                <a:ea typeface="ＭＳ Ｐゴシック" charset="0"/>
                <a:cs typeface="ＭＳ Ｐゴシック" charset="0"/>
              </a:rPr>
              <a:t>Updated Bronchiolitis CPG</a:t>
            </a:r>
          </a:p>
          <a:p>
            <a:pPr marL="988891" lvl="1" indent="-406394" algn="l">
              <a:lnSpc>
                <a:spcPct val="150000"/>
              </a:lnSpc>
              <a:buFontTx/>
              <a:buChar char="-"/>
              <a:defRPr/>
            </a:pPr>
            <a:r>
              <a:rPr lang="en-US" sz="1991" dirty="0">
                <a:solidFill>
                  <a:srgbClr val="005CB9"/>
                </a:solidFill>
                <a:latin typeface="+mn-lt"/>
                <a:ea typeface="ＭＳ Ｐゴシック" charset="0"/>
                <a:cs typeface="ＭＳ Ｐゴシック" charset="0"/>
              </a:rPr>
              <a:t>Compliant with 2014 Guidelines</a:t>
            </a:r>
          </a:p>
          <a:p>
            <a:pPr marL="988891" lvl="1" indent="-406394" algn="l">
              <a:lnSpc>
                <a:spcPct val="150000"/>
              </a:lnSpc>
              <a:buFontTx/>
              <a:buChar char="-"/>
              <a:defRPr/>
            </a:pPr>
            <a:r>
              <a:rPr lang="en-US" sz="1991" dirty="0">
                <a:solidFill>
                  <a:srgbClr val="005CB9"/>
                </a:solidFill>
                <a:latin typeface="+mn-lt"/>
                <a:ea typeface="ＭＳ Ｐゴシック" charset="0"/>
                <a:cs typeface="ＭＳ Ｐゴシック" charset="0"/>
              </a:rPr>
              <a:t>Added “tangible” options</a:t>
            </a:r>
          </a:p>
          <a:p>
            <a:pPr marL="342900" indent="-342900" algn="l">
              <a:lnSpc>
                <a:spcPct val="150000"/>
              </a:lnSpc>
              <a:buFont typeface="Arial" panose="020B0604020202020204" pitchFamily="34" charset="0"/>
              <a:buChar char="•"/>
              <a:defRPr/>
            </a:pPr>
            <a:r>
              <a:rPr lang="en-US" sz="1991" dirty="0">
                <a:solidFill>
                  <a:srgbClr val="005CB9"/>
                </a:solidFill>
                <a:latin typeface="+mn-lt"/>
                <a:ea typeface="ＭＳ Ｐゴシック" charset="0"/>
                <a:cs typeface="ＭＳ Ｐゴシック" charset="0"/>
              </a:rPr>
              <a:t>Updated ED/UC &amp; inpatient bronchiolitis power plans</a:t>
            </a:r>
          </a:p>
          <a:p>
            <a:pPr marL="342900" indent="-342900" algn="l">
              <a:lnSpc>
                <a:spcPct val="150000"/>
              </a:lnSpc>
              <a:buFont typeface="Arial" panose="020B0604020202020204" pitchFamily="34" charset="0"/>
              <a:buChar char="•"/>
              <a:defRPr/>
            </a:pPr>
            <a:r>
              <a:rPr lang="en-US" sz="1991" dirty="0">
                <a:solidFill>
                  <a:srgbClr val="005CB9"/>
                </a:solidFill>
                <a:latin typeface="+mn-lt"/>
                <a:ea typeface="ＭＳ Ｐゴシック" charset="0"/>
                <a:cs typeface="ＭＳ Ｐゴシック" charset="0"/>
              </a:rPr>
              <a:t>Multidisciplinary education (RT, nursing, residents, ED/UCC providers, hospitalist)</a:t>
            </a:r>
          </a:p>
          <a:p>
            <a:pPr marL="342900" indent="-342900" algn="l">
              <a:lnSpc>
                <a:spcPct val="150000"/>
              </a:lnSpc>
              <a:buFont typeface="Arial" panose="020B0604020202020204" pitchFamily="34" charset="0"/>
              <a:buChar char="•"/>
              <a:defRPr/>
            </a:pPr>
            <a:r>
              <a:rPr lang="en-US" sz="1991" dirty="0">
                <a:solidFill>
                  <a:srgbClr val="005CB9"/>
                </a:solidFill>
                <a:ea typeface="ＭＳ Ｐゴシック" charset="0"/>
                <a:cs typeface="ＭＳ Ｐゴシック" charset="0"/>
              </a:rPr>
              <a:t>Bronchiolitis Family Education</a:t>
            </a:r>
            <a:endParaRPr lang="en-US" sz="1991" dirty="0">
              <a:solidFill>
                <a:srgbClr val="3366CC"/>
              </a:solidFill>
              <a:latin typeface="Trebuchet MS" panose="020B0603020202020204" pitchFamily="34" charset="0"/>
              <a:ea typeface="ＭＳ Ｐゴシック" charset="0"/>
              <a:cs typeface="ＭＳ Ｐゴシック" charset="0"/>
            </a:endParaRPr>
          </a:p>
          <a:p>
            <a:pPr algn="l">
              <a:defRPr/>
            </a:pPr>
            <a:endParaRPr lang="en-US" sz="1991" dirty="0">
              <a:solidFill>
                <a:srgbClr val="3366CC"/>
              </a:solidFill>
              <a:latin typeface="Trebuchet MS" panose="020B0603020202020204" pitchFamily="34" charset="0"/>
              <a:ea typeface="ＭＳ Ｐゴシック" charset="0"/>
              <a:cs typeface="ＭＳ Ｐゴシック" charset="0"/>
            </a:endParaRPr>
          </a:p>
        </p:txBody>
      </p:sp>
      <p:pic>
        <p:nvPicPr>
          <p:cNvPr id="6" name="Picture 5" descr="Bronchiolitis Outpatient Flyer 7-19-16.jpg">
            <a:extLst>
              <a:ext uri="{FF2B5EF4-FFF2-40B4-BE49-F238E27FC236}">
                <a16:creationId xmlns:a16="http://schemas.microsoft.com/office/drawing/2014/main" id="{F9479E38-A7D8-4D6A-921A-C8FD351C1D62}"/>
              </a:ext>
            </a:extLst>
          </p:cNvPr>
          <p:cNvPicPr>
            <a:picLocks noChangeAspect="1"/>
          </p:cNvPicPr>
          <p:nvPr/>
        </p:nvPicPr>
        <p:blipFill>
          <a:blip r:embed="rId4" cstate="print"/>
          <a:stretch>
            <a:fillRect/>
          </a:stretch>
        </p:blipFill>
        <p:spPr>
          <a:xfrm>
            <a:off x="8067709" y="922958"/>
            <a:ext cx="4351875" cy="5631838"/>
          </a:xfrm>
          <a:prstGeom prst="rect">
            <a:avLst/>
          </a:prstGeom>
        </p:spPr>
      </p:pic>
      <p:pic>
        <p:nvPicPr>
          <p:cNvPr id="7" name="Picture 6"/>
          <p:cNvPicPr>
            <a:picLocks noChangeAspect="1"/>
          </p:cNvPicPr>
          <p:nvPr/>
        </p:nvPicPr>
        <p:blipFill>
          <a:blip r:embed="rId5"/>
          <a:stretch>
            <a:fillRect/>
          </a:stretch>
        </p:blipFill>
        <p:spPr>
          <a:xfrm>
            <a:off x="8571935" y="7629306"/>
            <a:ext cx="4160345" cy="1270000"/>
          </a:xfrm>
          <a:prstGeom prst="rect">
            <a:avLst/>
          </a:prstGeom>
        </p:spPr>
      </p:pic>
    </p:spTree>
    <p:custDataLst>
      <p:tags r:id="rId1"/>
    </p:custDataLst>
    <p:extLst>
      <p:ext uri="{BB962C8B-B14F-4D97-AF65-F5344CB8AC3E}">
        <p14:creationId xmlns:p14="http://schemas.microsoft.com/office/powerpoint/2010/main" val="1782060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8DA9-4A0B-495C-A41D-6D6C870C95A2}"/>
              </a:ext>
            </a:extLst>
          </p:cNvPr>
          <p:cNvSpPr>
            <a:spLocks noGrp="1"/>
          </p:cNvSpPr>
          <p:nvPr>
            <p:ph type="title"/>
          </p:nvPr>
        </p:nvSpPr>
        <p:spPr>
          <a:xfrm>
            <a:off x="1170432" y="407615"/>
            <a:ext cx="10728960" cy="1040185"/>
          </a:xfrm>
        </p:spPr>
        <p:txBody>
          <a:bodyPr/>
          <a:lstStyle/>
          <a:p>
            <a:r>
              <a:rPr lang="en-US" dirty="0"/>
              <a:t>Do: Interventions</a:t>
            </a:r>
          </a:p>
        </p:txBody>
      </p:sp>
      <p:sp>
        <p:nvSpPr>
          <p:cNvPr id="6" name="Content Placeholder 5">
            <a:extLst>
              <a:ext uri="{FF2B5EF4-FFF2-40B4-BE49-F238E27FC236}">
                <a16:creationId xmlns:a16="http://schemas.microsoft.com/office/drawing/2014/main" id="{C9EFE2AA-8905-4E0B-8CB3-899042280BAE}"/>
              </a:ext>
            </a:extLst>
          </p:cNvPr>
          <p:cNvSpPr txBox="1">
            <a:spLocks noGrp="1"/>
          </p:cNvSpPr>
          <p:nvPr>
            <p:ph idx="1"/>
          </p:nvPr>
        </p:nvSpPr>
        <p:spPr>
          <a:xfrm>
            <a:off x="7416697" y="2549945"/>
            <a:ext cx="5185417" cy="5291994"/>
          </a:xfrm>
          <a:prstGeom prst="rect">
            <a:avLst/>
          </a:prstGeom>
          <a:noFill/>
        </p:spPr>
        <p:txBody>
          <a:bodyPr wrap="square">
            <a:normAutofit fontScale="55000" lnSpcReduction="20000"/>
          </a:bodyPr>
          <a:lstStyle/>
          <a:p>
            <a:pPr marL="0" indent="0" algn="ctr">
              <a:lnSpc>
                <a:spcPct val="150000"/>
              </a:lnSpc>
              <a:buNone/>
              <a:defRPr/>
            </a:pPr>
            <a:r>
              <a:rPr lang="en-US" sz="3129" u="sng" dirty="0">
                <a:latin typeface="+mn-lt"/>
                <a:ea typeface="ＭＳ Ｐゴシック" charset="0"/>
                <a:cs typeface="ＭＳ Ｐゴシック" charset="0"/>
              </a:rPr>
              <a:t>2017-2018</a:t>
            </a:r>
          </a:p>
          <a:p>
            <a:pPr>
              <a:lnSpc>
                <a:spcPct val="150000"/>
              </a:lnSpc>
              <a:defRPr/>
            </a:pPr>
            <a:r>
              <a:rPr lang="en-US" sz="3300" dirty="0">
                <a:latin typeface="+mn-lt"/>
                <a:ea typeface="ＭＳ Ｐゴシック" charset="0"/>
                <a:cs typeface="ＭＳ Ｐゴシック" charset="0"/>
              </a:rPr>
              <a:t>Engaged with CM Primary Clinics</a:t>
            </a:r>
          </a:p>
          <a:p>
            <a:pPr>
              <a:lnSpc>
                <a:spcPct val="150000"/>
              </a:lnSpc>
              <a:defRPr/>
            </a:pPr>
            <a:r>
              <a:rPr lang="en-US" sz="3300" dirty="0">
                <a:latin typeface="+mn-lt"/>
                <a:ea typeface="ＭＳ Ｐゴシック" charset="0"/>
                <a:cs typeface="ＭＳ Ｐゴシック" charset="0"/>
              </a:rPr>
              <a:t>Engaged with CM Nurse Advice Line </a:t>
            </a:r>
          </a:p>
          <a:p>
            <a:pPr>
              <a:lnSpc>
                <a:spcPct val="150000"/>
              </a:lnSpc>
              <a:defRPr/>
            </a:pPr>
            <a:r>
              <a:rPr lang="en-US" sz="3300" dirty="0">
                <a:latin typeface="+mn-lt"/>
                <a:ea typeface="ＭＳ Ｐゴシック" charset="0"/>
                <a:cs typeface="ＭＳ Ｐゴシック" charset="0"/>
              </a:rPr>
              <a:t>Multidisciplinary education (RT, nursing, residents, ED/UCC providers, hospitalist)</a:t>
            </a:r>
          </a:p>
          <a:p>
            <a:pPr>
              <a:lnSpc>
                <a:spcPct val="150000"/>
              </a:lnSpc>
              <a:defRPr/>
            </a:pPr>
            <a:r>
              <a:rPr lang="en-US" sz="3300" dirty="0">
                <a:latin typeface="+mn-lt"/>
                <a:ea typeface="ＭＳ Ｐゴシック" charset="0"/>
                <a:cs typeface="ＭＳ Ｐゴシック" charset="0"/>
              </a:rPr>
              <a:t>Respiratory Outpatient Clinic at BV UC</a:t>
            </a:r>
          </a:p>
          <a:p>
            <a:pPr>
              <a:lnSpc>
                <a:spcPct val="150000"/>
              </a:lnSpc>
              <a:defRPr/>
            </a:pPr>
            <a:r>
              <a:rPr lang="en-US" sz="3300" dirty="0">
                <a:latin typeface="+mn-lt"/>
                <a:ea typeface="ＭＳ Ｐゴシック" charset="0"/>
                <a:cs typeface="ＭＳ Ｐゴシック" charset="0"/>
              </a:rPr>
              <a:t>Removed Rapid RSV from standing order</a:t>
            </a:r>
          </a:p>
          <a:p>
            <a:pPr>
              <a:lnSpc>
                <a:spcPct val="150000"/>
              </a:lnSpc>
              <a:defRPr/>
            </a:pPr>
            <a:r>
              <a:rPr lang="en-US" sz="3300" dirty="0">
                <a:latin typeface="+mn-lt"/>
                <a:ea typeface="ＭＳ Ｐゴシック" charset="0"/>
                <a:cs typeface="ＭＳ Ｐゴシック" charset="0"/>
              </a:rPr>
              <a:t>Improved dissemination of data</a:t>
            </a:r>
          </a:p>
          <a:p>
            <a:pPr lvl="1">
              <a:lnSpc>
                <a:spcPct val="150000"/>
              </a:lnSpc>
              <a:defRPr/>
            </a:pPr>
            <a:r>
              <a:rPr lang="en-US" sz="3300" b="1" dirty="0">
                <a:latin typeface="+mn-lt"/>
                <a:ea typeface="ＭＳ Ｐゴシック" charset="0"/>
                <a:cs typeface="ＭＳ Ｐゴシック" charset="0"/>
              </a:rPr>
              <a:t>Bronchiolitis Dashboard</a:t>
            </a:r>
            <a:br>
              <a:rPr lang="en-US" sz="1422" dirty="0">
                <a:latin typeface="+mn-lt"/>
                <a:ea typeface="ＭＳ Ｐゴシック" charset="0"/>
                <a:cs typeface="ＭＳ Ｐゴシック" charset="0"/>
              </a:rPr>
            </a:br>
            <a:endParaRPr lang="en-US" sz="1422" dirty="0">
              <a:latin typeface="+mn-lt"/>
              <a:ea typeface="ＭＳ Ｐゴシック" charset="0"/>
              <a:cs typeface="ＭＳ Ｐゴシック" charset="0"/>
            </a:endParaRPr>
          </a:p>
          <a:p>
            <a:pPr marL="304796" indent="-304796">
              <a:lnSpc>
                <a:spcPct val="150000"/>
              </a:lnSpc>
              <a:buFontTx/>
              <a:buChar char="-"/>
              <a:defRPr/>
            </a:pPr>
            <a:endParaRPr lang="en-US" sz="1031" dirty="0">
              <a:solidFill>
                <a:srgbClr val="3366CC"/>
              </a:solidFill>
              <a:ea typeface="ＭＳ Ｐゴシック" charset="0"/>
              <a:cs typeface="ＭＳ Ｐゴシック" charset="0"/>
            </a:endParaRPr>
          </a:p>
          <a:p>
            <a:pPr marL="304796" indent="-304796">
              <a:buFont typeface="Arial" panose="020B0604020202020204" pitchFamily="34" charset="0"/>
              <a:buChar char="•"/>
              <a:defRPr/>
            </a:pPr>
            <a:endParaRPr lang="en-US" sz="1493" dirty="0">
              <a:solidFill>
                <a:srgbClr val="3366CC"/>
              </a:solidFill>
              <a:latin typeface="Trebuchet MS" panose="020B0603020202020204" pitchFamily="34" charset="0"/>
              <a:ea typeface="ＭＳ Ｐゴシック" charset="0"/>
              <a:cs typeface="ＭＳ Ｐゴシック" charset="0"/>
            </a:endParaRPr>
          </a:p>
          <a:p>
            <a:pPr>
              <a:defRPr/>
            </a:pPr>
            <a:endParaRPr lang="en-US" sz="1493" dirty="0">
              <a:solidFill>
                <a:srgbClr val="3366CC"/>
              </a:solidFill>
              <a:latin typeface="Trebuchet MS" panose="020B0603020202020204" pitchFamily="34" charset="0"/>
              <a:ea typeface="ＭＳ Ｐゴシック" charset="0"/>
              <a:cs typeface="ＭＳ Ｐゴシック" charset="0"/>
            </a:endParaRPr>
          </a:p>
        </p:txBody>
      </p:sp>
      <p:sp>
        <p:nvSpPr>
          <p:cNvPr id="4" name="Slide Number Placeholder 3">
            <a:extLst>
              <a:ext uri="{FF2B5EF4-FFF2-40B4-BE49-F238E27FC236}">
                <a16:creationId xmlns:a16="http://schemas.microsoft.com/office/drawing/2014/main" id="{C910B41C-C3AF-4807-9C4C-FB5E9A470B7C}"/>
              </a:ext>
            </a:extLst>
          </p:cNvPr>
          <p:cNvSpPr>
            <a:spLocks noGrp="1"/>
          </p:cNvSpPr>
          <p:nvPr>
            <p:ph type="sldNum" sz="quarter" idx="12"/>
          </p:nvPr>
        </p:nvSpPr>
        <p:spPr/>
        <p:txBody>
          <a:bodyPr/>
          <a:lstStyle/>
          <a:p>
            <a:fld id="{95925D07-DF03-40F8-9D52-3F4BF7EADA90}" type="slidenum">
              <a:rPr lang="en-US" smtClean="0"/>
              <a:pPr/>
              <a:t>31</a:t>
            </a:fld>
            <a:endParaRPr lang="en-US"/>
          </a:p>
        </p:txBody>
      </p:sp>
      <p:graphicFrame>
        <p:nvGraphicFramePr>
          <p:cNvPr id="5" name="Object 4">
            <a:extLst>
              <a:ext uri="{FF2B5EF4-FFF2-40B4-BE49-F238E27FC236}">
                <a16:creationId xmlns:a16="http://schemas.microsoft.com/office/drawing/2014/main" id="{83B89755-3E40-4026-B12C-EA7955CB798A}"/>
              </a:ext>
            </a:extLst>
          </p:cNvPr>
          <p:cNvGraphicFramePr>
            <a:graphicFrameLocks noChangeAspect="1"/>
          </p:cNvGraphicFramePr>
          <p:nvPr>
            <p:extLst>
              <p:ext uri="{D42A27DB-BD31-4B8C-83A1-F6EECF244321}">
                <p14:modId xmlns:p14="http://schemas.microsoft.com/office/powerpoint/2010/main" val="3501055287"/>
              </p:ext>
            </p:extLst>
          </p:nvPr>
        </p:nvGraphicFramePr>
        <p:xfrm>
          <a:off x="336521" y="2549945"/>
          <a:ext cx="7056808" cy="5291994"/>
        </p:xfrm>
        <a:graphic>
          <a:graphicData uri="http://schemas.openxmlformats.org/presentationml/2006/ole">
            <mc:AlternateContent xmlns:mc="http://schemas.openxmlformats.org/markup-compatibility/2006">
              <mc:Choice xmlns:v="urn:schemas-microsoft-com:vml" Requires="v">
                <p:oleObj spid="_x0000_s1079" name="Slide" r:id="rId5" imgW="4537044" imgH="3402989" progId="PowerPoint.Slide.12">
                  <p:embed/>
                </p:oleObj>
              </mc:Choice>
              <mc:Fallback>
                <p:oleObj name="Slide" r:id="rId5" imgW="4537044" imgH="3402989" progId="PowerPoint.Slide.12">
                  <p:embed/>
                  <p:pic>
                    <p:nvPicPr>
                      <p:cNvPr id="0" name=""/>
                      <p:cNvPicPr/>
                      <p:nvPr/>
                    </p:nvPicPr>
                    <p:blipFill>
                      <a:blip r:embed="rId6"/>
                      <a:stretch>
                        <a:fillRect/>
                      </a:stretch>
                    </p:blipFill>
                    <p:spPr>
                      <a:xfrm>
                        <a:off x="336521" y="2549945"/>
                        <a:ext cx="7056808" cy="5291994"/>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8584635" y="7571820"/>
            <a:ext cx="4160345" cy="1270000"/>
          </a:xfrm>
          <a:prstGeom prst="rect">
            <a:avLst/>
          </a:prstGeom>
        </p:spPr>
      </p:pic>
    </p:spTree>
    <p:custDataLst>
      <p:tags r:id="rId2"/>
    </p:custDataLst>
    <p:extLst>
      <p:ext uri="{BB962C8B-B14F-4D97-AF65-F5344CB8AC3E}">
        <p14:creationId xmlns:p14="http://schemas.microsoft.com/office/powerpoint/2010/main" val="131299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E4CC-F4B6-4D86-AD06-3315EBA88B0E}"/>
              </a:ext>
            </a:extLst>
          </p:cNvPr>
          <p:cNvSpPr>
            <a:spLocks noGrp="1"/>
          </p:cNvSpPr>
          <p:nvPr>
            <p:ph type="title"/>
          </p:nvPr>
        </p:nvSpPr>
        <p:spPr/>
        <p:txBody>
          <a:bodyPr>
            <a:normAutofit/>
          </a:bodyPr>
          <a:lstStyle/>
          <a:p>
            <a:r>
              <a:rPr lang="en-US" dirty="0"/>
              <a:t>Study: Data Analysis</a:t>
            </a:r>
          </a:p>
        </p:txBody>
      </p:sp>
      <p:sp>
        <p:nvSpPr>
          <p:cNvPr id="3" name="Content Placeholder 2">
            <a:extLst>
              <a:ext uri="{FF2B5EF4-FFF2-40B4-BE49-F238E27FC236}">
                <a16:creationId xmlns:a16="http://schemas.microsoft.com/office/drawing/2014/main" id="{B598B77E-A230-4C3B-A544-B8FBE1DF299E}"/>
              </a:ext>
            </a:extLst>
          </p:cNvPr>
          <p:cNvSpPr>
            <a:spLocks noGrp="1"/>
          </p:cNvSpPr>
          <p:nvPr>
            <p:ph sz="half" idx="1"/>
          </p:nvPr>
        </p:nvSpPr>
        <p:spPr/>
        <p:txBody>
          <a:bodyPr>
            <a:normAutofit lnSpcReduction="10000"/>
          </a:bodyPr>
          <a:lstStyle/>
          <a:p>
            <a:r>
              <a:rPr lang="en-US" dirty="0"/>
              <a:t>Improved Compliance with CPG </a:t>
            </a:r>
          </a:p>
          <a:p>
            <a:pPr lvl="1"/>
            <a:r>
              <a:rPr lang="en-US" dirty="0"/>
              <a:t>Baseline: 35%</a:t>
            </a:r>
            <a:endParaRPr lang="en-US" dirty="0">
              <a:sym typeface="Wingdings" panose="05000000000000000000" pitchFamily="2" charset="2"/>
            </a:endParaRPr>
          </a:p>
          <a:p>
            <a:pPr lvl="1"/>
            <a:r>
              <a:rPr lang="en-US" dirty="0"/>
              <a:t>2016-2017: 53%</a:t>
            </a:r>
          </a:p>
          <a:p>
            <a:pPr lvl="1"/>
            <a:r>
              <a:rPr lang="en-US" dirty="0"/>
              <a:t>2017-2018: 57%</a:t>
            </a:r>
          </a:p>
          <a:p>
            <a:r>
              <a:rPr lang="en-US" dirty="0"/>
              <a:t>Decreased albuterol use</a:t>
            </a:r>
          </a:p>
          <a:p>
            <a:pPr lvl="1"/>
            <a:r>
              <a:rPr lang="en-US" dirty="0"/>
              <a:t>23% </a:t>
            </a:r>
            <a:r>
              <a:rPr lang="en-US" dirty="0">
                <a:sym typeface="Wingdings" panose="05000000000000000000" pitchFamily="2" charset="2"/>
              </a:rPr>
              <a:t> 8%</a:t>
            </a:r>
          </a:p>
          <a:p>
            <a:r>
              <a:rPr lang="en-US" dirty="0"/>
              <a:t>Decreased rapid RSV</a:t>
            </a:r>
          </a:p>
          <a:p>
            <a:pPr lvl="1"/>
            <a:r>
              <a:rPr lang="en-US" dirty="0"/>
              <a:t>29% </a:t>
            </a:r>
            <a:r>
              <a:rPr lang="en-US" dirty="0">
                <a:sym typeface="Wingdings" panose="05000000000000000000" pitchFamily="2" charset="2"/>
              </a:rPr>
              <a:t> 9%</a:t>
            </a:r>
            <a:endParaRPr lang="en-US" dirty="0"/>
          </a:p>
          <a:p>
            <a:endParaRPr lang="en-US" dirty="0"/>
          </a:p>
        </p:txBody>
      </p:sp>
      <p:sp>
        <p:nvSpPr>
          <p:cNvPr id="6" name="Content Placeholder 5">
            <a:extLst>
              <a:ext uri="{FF2B5EF4-FFF2-40B4-BE49-F238E27FC236}">
                <a16:creationId xmlns:a16="http://schemas.microsoft.com/office/drawing/2014/main" id="{E6848039-C366-491E-8A07-5808A4F5D5BD}"/>
              </a:ext>
            </a:extLst>
          </p:cNvPr>
          <p:cNvSpPr>
            <a:spLocks noGrp="1"/>
          </p:cNvSpPr>
          <p:nvPr>
            <p:ph sz="half" idx="2"/>
          </p:nvPr>
        </p:nvSpPr>
        <p:spPr>
          <a:xfrm>
            <a:off x="6692900" y="2625044"/>
            <a:ext cx="5748122" cy="4209085"/>
          </a:xfrm>
        </p:spPr>
        <p:txBody>
          <a:bodyPr>
            <a:normAutofit lnSpcReduction="10000"/>
          </a:bodyPr>
          <a:lstStyle/>
          <a:p>
            <a:r>
              <a:rPr lang="en-US" dirty="0">
                <a:solidFill>
                  <a:schemeClr val="tx1"/>
                </a:solidFill>
                <a:sym typeface="Wingdings" panose="05000000000000000000" pitchFamily="2" charset="2"/>
              </a:rPr>
              <a:t>Increased antibiotics</a:t>
            </a:r>
          </a:p>
          <a:p>
            <a:pPr lvl="1"/>
            <a:r>
              <a:rPr lang="en-US" dirty="0">
                <a:solidFill>
                  <a:schemeClr val="tx1"/>
                </a:solidFill>
                <a:sym typeface="Wingdings" panose="05000000000000000000" pitchFamily="2" charset="2"/>
              </a:rPr>
              <a:t>14% 22%</a:t>
            </a:r>
          </a:p>
          <a:p>
            <a:r>
              <a:rPr lang="en-US" dirty="0"/>
              <a:t>Decreased direct costs</a:t>
            </a:r>
          </a:p>
          <a:p>
            <a:pPr lvl="1"/>
            <a:r>
              <a:rPr lang="en-US" dirty="0"/>
              <a:t>$276 </a:t>
            </a:r>
            <a:r>
              <a:rPr lang="en-US" dirty="0">
                <a:sym typeface="Wingdings" panose="05000000000000000000" pitchFamily="2" charset="2"/>
              </a:rPr>
              <a:t> $224</a:t>
            </a:r>
          </a:p>
          <a:p>
            <a:r>
              <a:rPr lang="en-US" dirty="0">
                <a:sym typeface="Wingdings" panose="05000000000000000000" pitchFamily="2" charset="2"/>
              </a:rPr>
              <a:t>Admits</a:t>
            </a:r>
          </a:p>
          <a:p>
            <a:pPr lvl="1"/>
            <a:r>
              <a:rPr lang="en-US" dirty="0">
                <a:sym typeface="Wingdings" panose="05000000000000000000" pitchFamily="2" charset="2"/>
              </a:rPr>
              <a:t>6.5%  5.7%</a:t>
            </a:r>
          </a:p>
          <a:p>
            <a:r>
              <a:rPr lang="en-US" dirty="0">
                <a:sym typeface="Wingdings" panose="05000000000000000000" pitchFamily="2" charset="2"/>
              </a:rPr>
              <a:t>LOS</a:t>
            </a:r>
          </a:p>
          <a:p>
            <a:pPr lvl="1"/>
            <a:r>
              <a:rPr lang="en-US" dirty="0">
                <a:sym typeface="Wingdings" panose="05000000000000000000" pitchFamily="2" charset="2"/>
              </a:rPr>
              <a:t>1.59 </a:t>
            </a:r>
            <a:r>
              <a:rPr lang="en-US" dirty="0" err="1">
                <a:sym typeface="Wingdings" panose="05000000000000000000" pitchFamily="2" charset="2"/>
              </a:rPr>
              <a:t>hr</a:t>
            </a:r>
            <a:r>
              <a:rPr lang="en-US" dirty="0">
                <a:sym typeface="Wingdings" panose="05000000000000000000" pitchFamily="2" charset="2"/>
              </a:rPr>
              <a:t>  1.63 </a:t>
            </a:r>
            <a:r>
              <a:rPr lang="en-US" dirty="0" err="1">
                <a:sym typeface="Wingdings" panose="05000000000000000000" pitchFamily="2" charset="2"/>
              </a:rPr>
              <a:t>hr</a:t>
            </a:r>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44593BE3-3CF7-42B2-8728-E427EC6942EE}"/>
              </a:ext>
            </a:extLst>
          </p:cNvPr>
          <p:cNvSpPr>
            <a:spLocks noGrp="1"/>
          </p:cNvSpPr>
          <p:nvPr>
            <p:ph type="sldNum" sz="quarter" idx="12"/>
          </p:nvPr>
        </p:nvSpPr>
        <p:spPr/>
        <p:txBody>
          <a:bodyPr/>
          <a:lstStyle/>
          <a:p>
            <a:fld id="{95925D07-DF03-40F8-9D52-3F4BF7EADA90}" type="slidenum">
              <a:rPr lang="en-US" smtClean="0"/>
              <a:pPr/>
              <a:t>32</a:t>
            </a:fld>
            <a:endParaRPr lang="en-US" dirty="0"/>
          </a:p>
        </p:txBody>
      </p:sp>
      <p:pic>
        <p:nvPicPr>
          <p:cNvPr id="7" name="Picture 6"/>
          <p:cNvPicPr>
            <a:picLocks noChangeAspect="1"/>
          </p:cNvPicPr>
          <p:nvPr/>
        </p:nvPicPr>
        <p:blipFill>
          <a:blip r:embed="rId3"/>
          <a:stretch>
            <a:fillRect/>
          </a:stretch>
        </p:blipFill>
        <p:spPr>
          <a:xfrm>
            <a:off x="8480317" y="7712156"/>
            <a:ext cx="4160345" cy="1270000"/>
          </a:xfrm>
          <a:prstGeom prst="rect">
            <a:avLst/>
          </a:prstGeom>
        </p:spPr>
      </p:pic>
    </p:spTree>
    <p:custDataLst>
      <p:tags r:id="rId1"/>
    </p:custDataLst>
    <p:extLst>
      <p:ext uri="{BB962C8B-B14F-4D97-AF65-F5344CB8AC3E}">
        <p14:creationId xmlns:p14="http://schemas.microsoft.com/office/powerpoint/2010/main" val="3211857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4750-3BCE-430B-A263-3ED67A96F1B1}"/>
              </a:ext>
            </a:extLst>
          </p:cNvPr>
          <p:cNvSpPr>
            <a:spLocks noGrp="1"/>
          </p:cNvSpPr>
          <p:nvPr>
            <p:ph type="title"/>
          </p:nvPr>
        </p:nvSpPr>
        <p:spPr/>
        <p:txBody>
          <a:bodyPr/>
          <a:lstStyle/>
          <a:p>
            <a:pPr algn="l"/>
            <a:r>
              <a:rPr lang="en-US" dirty="0"/>
              <a:t>Act: Next Steps</a:t>
            </a:r>
          </a:p>
        </p:txBody>
      </p:sp>
      <p:sp>
        <p:nvSpPr>
          <p:cNvPr id="3" name="Content Placeholder 2">
            <a:extLst>
              <a:ext uri="{FF2B5EF4-FFF2-40B4-BE49-F238E27FC236}">
                <a16:creationId xmlns:a16="http://schemas.microsoft.com/office/drawing/2014/main" id="{19A0E7BD-E247-403D-BCAD-EE23E50F3E88}"/>
              </a:ext>
            </a:extLst>
          </p:cNvPr>
          <p:cNvSpPr>
            <a:spLocks noGrp="1"/>
          </p:cNvSpPr>
          <p:nvPr>
            <p:ph sz="half" idx="1"/>
          </p:nvPr>
        </p:nvSpPr>
        <p:spPr/>
        <p:txBody>
          <a:bodyPr>
            <a:normAutofit/>
          </a:bodyPr>
          <a:lstStyle/>
          <a:p>
            <a:r>
              <a:rPr lang="en-US" sz="3600" dirty="0"/>
              <a:t>Target Antibiotic Use:</a:t>
            </a:r>
          </a:p>
          <a:p>
            <a:pPr lvl="1"/>
            <a:r>
              <a:rPr lang="en-US" sz="3600" dirty="0"/>
              <a:t>DART modules from Seattle Children’s Hospital</a:t>
            </a:r>
          </a:p>
          <a:p>
            <a:pPr lvl="2"/>
            <a:r>
              <a:rPr lang="en-US" dirty="0">
                <a:hlinkClick r:id="rId3"/>
              </a:rPr>
              <a:t>http://www.seattlechildrens.org/research/child-health-behavior-and-development/mangione-smith-lab/dart-learning-modules/</a:t>
            </a:r>
            <a:endParaRPr lang="en-US" dirty="0"/>
          </a:p>
        </p:txBody>
      </p:sp>
      <p:sp>
        <p:nvSpPr>
          <p:cNvPr id="4" name="Content Placeholder 3">
            <a:extLst>
              <a:ext uri="{FF2B5EF4-FFF2-40B4-BE49-F238E27FC236}">
                <a16:creationId xmlns:a16="http://schemas.microsoft.com/office/drawing/2014/main" id="{1C766452-F777-46BA-B752-DBAD6AB75BE5}"/>
              </a:ext>
            </a:extLst>
          </p:cNvPr>
          <p:cNvSpPr>
            <a:spLocks noGrp="1"/>
          </p:cNvSpPr>
          <p:nvPr>
            <p:ph sz="half" idx="2"/>
          </p:nvPr>
        </p:nvSpPr>
        <p:spPr/>
        <p:txBody>
          <a:bodyPr>
            <a:normAutofit/>
          </a:bodyPr>
          <a:lstStyle/>
          <a:p>
            <a:r>
              <a:rPr lang="en-US" sz="3600" dirty="0"/>
              <a:t>Respiratory Outpatient Clinics at all 3 Urgent Care Site for 2018-2019 Bronchiolitis Season</a:t>
            </a:r>
          </a:p>
        </p:txBody>
      </p:sp>
      <p:sp>
        <p:nvSpPr>
          <p:cNvPr id="5" name="Slide Number Placeholder 4">
            <a:extLst>
              <a:ext uri="{FF2B5EF4-FFF2-40B4-BE49-F238E27FC236}">
                <a16:creationId xmlns:a16="http://schemas.microsoft.com/office/drawing/2014/main" id="{05670AF7-1265-4B6A-BF61-8AE3177F1CE7}"/>
              </a:ext>
            </a:extLst>
          </p:cNvPr>
          <p:cNvSpPr>
            <a:spLocks noGrp="1"/>
          </p:cNvSpPr>
          <p:nvPr>
            <p:ph type="sldNum" sz="quarter" idx="12"/>
          </p:nvPr>
        </p:nvSpPr>
        <p:spPr/>
        <p:txBody>
          <a:bodyPr/>
          <a:lstStyle/>
          <a:p>
            <a:fld id="{95925D07-DF03-40F8-9D52-3F4BF7EADA90}" type="slidenum">
              <a:rPr lang="en-US" smtClean="0"/>
              <a:pPr/>
              <a:t>33</a:t>
            </a:fld>
            <a:endParaRPr lang="en-US"/>
          </a:p>
        </p:txBody>
      </p:sp>
      <p:pic>
        <p:nvPicPr>
          <p:cNvPr id="6" name="Picture 5"/>
          <p:cNvPicPr>
            <a:picLocks noChangeAspect="1"/>
          </p:cNvPicPr>
          <p:nvPr/>
        </p:nvPicPr>
        <p:blipFill>
          <a:blip r:embed="rId4"/>
          <a:stretch>
            <a:fillRect/>
          </a:stretch>
        </p:blipFill>
        <p:spPr>
          <a:xfrm>
            <a:off x="8635435" y="7712156"/>
            <a:ext cx="4160345" cy="1270000"/>
          </a:xfrm>
          <a:prstGeom prst="rect">
            <a:avLst/>
          </a:prstGeom>
        </p:spPr>
      </p:pic>
    </p:spTree>
    <p:custDataLst>
      <p:tags r:id="rId1"/>
    </p:custDataLst>
    <p:extLst>
      <p:ext uri="{BB962C8B-B14F-4D97-AF65-F5344CB8AC3E}">
        <p14:creationId xmlns:p14="http://schemas.microsoft.com/office/powerpoint/2010/main" val="3041943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CCF5-A616-4CE0-91C3-E847AF300A90}"/>
              </a:ext>
            </a:extLst>
          </p:cNvPr>
          <p:cNvSpPr>
            <a:spLocks noGrp="1"/>
          </p:cNvSpPr>
          <p:nvPr>
            <p:ph type="title"/>
          </p:nvPr>
        </p:nvSpPr>
        <p:spPr/>
        <p:txBody>
          <a:bodyPr>
            <a:normAutofit/>
          </a:bodyPr>
          <a:lstStyle/>
          <a:p>
            <a:r>
              <a:rPr lang="en-US" dirty="0"/>
              <a:t>Respiratory Outpatient Clinic (ROC)</a:t>
            </a:r>
          </a:p>
        </p:txBody>
      </p:sp>
      <p:sp>
        <p:nvSpPr>
          <p:cNvPr id="6" name="Content Placeholder 5">
            <a:extLst>
              <a:ext uri="{FF2B5EF4-FFF2-40B4-BE49-F238E27FC236}">
                <a16:creationId xmlns:a16="http://schemas.microsoft.com/office/drawing/2014/main" id="{73F98335-D3BE-4AF1-BDDD-713E8BB51441}"/>
              </a:ext>
            </a:extLst>
          </p:cNvPr>
          <p:cNvSpPr>
            <a:spLocks noGrp="1"/>
          </p:cNvSpPr>
          <p:nvPr>
            <p:ph idx="1"/>
          </p:nvPr>
        </p:nvSpPr>
        <p:spPr/>
        <p:txBody>
          <a:bodyPr>
            <a:normAutofit/>
          </a:bodyPr>
          <a:lstStyle/>
          <a:p>
            <a:r>
              <a:rPr lang="en-US" dirty="0"/>
              <a:t>Started in November 2014</a:t>
            </a:r>
          </a:p>
          <a:p>
            <a:pPr lvl="1"/>
            <a:r>
              <a:rPr lang="en-US" dirty="0"/>
              <a:t>1 location, 24/7 during peak respiratory season</a:t>
            </a:r>
          </a:p>
          <a:p>
            <a:pPr lvl="1"/>
            <a:r>
              <a:rPr lang="en-US" dirty="0"/>
              <a:t>Staffed exclusively by RT in close proximity to ED</a:t>
            </a:r>
          </a:p>
          <a:p>
            <a:pPr lvl="1"/>
            <a:r>
              <a:rPr lang="en-US" dirty="0"/>
              <a:t>Referral required (CM and outside providers)</a:t>
            </a:r>
          </a:p>
          <a:p>
            <a:pPr lvl="2"/>
            <a:r>
              <a:rPr lang="en-US" dirty="0"/>
              <a:t>Diagnosis must be bronchiolitis</a:t>
            </a:r>
          </a:p>
          <a:p>
            <a:pPr lvl="2"/>
            <a:r>
              <a:rPr lang="en-US" dirty="0"/>
              <a:t>Good for 7 days from date of referral</a:t>
            </a:r>
          </a:p>
          <a:p>
            <a:pPr lvl="1"/>
            <a:r>
              <a:rPr lang="en-US" dirty="0"/>
              <a:t>Specific exclusion criteria</a:t>
            </a:r>
          </a:p>
          <a:p>
            <a:pPr lvl="2"/>
            <a:r>
              <a:rPr lang="en-US" dirty="0"/>
              <a:t>No one over 24 months, chronic lung, CHD, or febrile infants &lt; 8 weeks or concomitant diagnosis of pneumonia, pertussis, asthma flare</a:t>
            </a:r>
          </a:p>
          <a:p>
            <a:pPr lvl="1"/>
            <a:endParaRPr lang="en-US" dirty="0"/>
          </a:p>
        </p:txBody>
      </p:sp>
      <p:sp>
        <p:nvSpPr>
          <p:cNvPr id="5" name="Slide Number Placeholder 4">
            <a:extLst>
              <a:ext uri="{FF2B5EF4-FFF2-40B4-BE49-F238E27FC236}">
                <a16:creationId xmlns:a16="http://schemas.microsoft.com/office/drawing/2014/main" id="{A5F7A1A2-61A8-4D01-BE73-543E2CC82283}"/>
              </a:ext>
            </a:extLst>
          </p:cNvPr>
          <p:cNvSpPr>
            <a:spLocks noGrp="1"/>
          </p:cNvSpPr>
          <p:nvPr>
            <p:ph type="sldNum" sz="quarter" idx="12"/>
          </p:nvPr>
        </p:nvSpPr>
        <p:spPr/>
        <p:txBody>
          <a:bodyPr/>
          <a:lstStyle/>
          <a:p>
            <a:fld id="{95925D07-DF03-40F8-9D52-3F4BF7EADA90}" type="slidenum">
              <a:rPr lang="en-US" smtClean="0"/>
              <a:pPr/>
              <a:t>34</a:t>
            </a:fld>
            <a:endParaRPr lang="en-US"/>
          </a:p>
        </p:txBody>
      </p:sp>
      <p:pic>
        <p:nvPicPr>
          <p:cNvPr id="7" name="Picture 6"/>
          <p:cNvPicPr>
            <a:picLocks noChangeAspect="1"/>
          </p:cNvPicPr>
          <p:nvPr/>
        </p:nvPicPr>
        <p:blipFill>
          <a:blip r:embed="rId3"/>
          <a:stretch>
            <a:fillRect/>
          </a:stretch>
        </p:blipFill>
        <p:spPr>
          <a:xfrm>
            <a:off x="8597335" y="7616606"/>
            <a:ext cx="4160345" cy="1270000"/>
          </a:xfrm>
          <a:prstGeom prst="rect">
            <a:avLst/>
          </a:prstGeom>
        </p:spPr>
      </p:pic>
    </p:spTree>
    <p:custDataLst>
      <p:tags r:id="rId1"/>
    </p:custDataLst>
    <p:extLst>
      <p:ext uri="{BB962C8B-B14F-4D97-AF65-F5344CB8AC3E}">
        <p14:creationId xmlns:p14="http://schemas.microsoft.com/office/powerpoint/2010/main" val="541539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5C48-2589-48FE-A241-07BBD2A93E21}"/>
              </a:ext>
            </a:extLst>
          </p:cNvPr>
          <p:cNvSpPr>
            <a:spLocks noGrp="1"/>
          </p:cNvSpPr>
          <p:nvPr>
            <p:ph type="title"/>
          </p:nvPr>
        </p:nvSpPr>
        <p:spPr/>
        <p:txBody>
          <a:bodyPr/>
          <a:lstStyle/>
          <a:p>
            <a:r>
              <a:rPr lang="en-US" dirty="0"/>
              <a:t>ROC</a:t>
            </a:r>
          </a:p>
        </p:txBody>
      </p:sp>
      <p:sp>
        <p:nvSpPr>
          <p:cNvPr id="3" name="Content Placeholder 2">
            <a:extLst>
              <a:ext uri="{FF2B5EF4-FFF2-40B4-BE49-F238E27FC236}">
                <a16:creationId xmlns:a16="http://schemas.microsoft.com/office/drawing/2014/main" id="{198F172C-2FDD-4E4C-8FC8-BAA8FCC0135D}"/>
              </a:ext>
            </a:extLst>
          </p:cNvPr>
          <p:cNvSpPr>
            <a:spLocks noGrp="1"/>
          </p:cNvSpPr>
          <p:nvPr>
            <p:ph idx="1"/>
          </p:nvPr>
        </p:nvSpPr>
        <p:spPr>
          <a:xfrm>
            <a:off x="1170432" y="2810673"/>
            <a:ext cx="10310368" cy="5050374"/>
          </a:xfrm>
        </p:spPr>
        <p:txBody>
          <a:bodyPr/>
          <a:lstStyle/>
          <a:p>
            <a:r>
              <a:rPr lang="en-US" sz="3600" dirty="0"/>
              <a:t>2</a:t>
            </a:r>
            <a:r>
              <a:rPr lang="en-US" sz="3600" baseline="30000" dirty="0"/>
              <a:t>nd</a:t>
            </a:r>
            <a:r>
              <a:rPr lang="en-US" sz="3600" dirty="0"/>
              <a:t> Location opened Dec 2017 in Urgent Care</a:t>
            </a:r>
          </a:p>
          <a:p>
            <a:pPr lvl="1"/>
            <a:r>
              <a:rPr lang="en-US" sz="2800" dirty="0"/>
              <a:t>Available off peak hours </a:t>
            </a:r>
            <a:r>
              <a:rPr lang="en-US" sz="2800" dirty="0">
                <a:sym typeface="Wingdings" panose="05000000000000000000" pitchFamily="2" charset="2"/>
              </a:rPr>
              <a:t> operating hours</a:t>
            </a:r>
          </a:p>
          <a:p>
            <a:pPr lvl="1"/>
            <a:r>
              <a:rPr lang="en-US" sz="2800" dirty="0">
                <a:sym typeface="Wingdings" panose="05000000000000000000" pitchFamily="2" charset="2"/>
              </a:rPr>
              <a:t>Internal referral  Open referral</a:t>
            </a:r>
            <a:endParaRPr lang="en-US" sz="2800" dirty="0"/>
          </a:p>
        </p:txBody>
      </p:sp>
      <p:sp>
        <p:nvSpPr>
          <p:cNvPr id="4" name="Slide Number Placeholder 3">
            <a:extLst>
              <a:ext uri="{FF2B5EF4-FFF2-40B4-BE49-F238E27FC236}">
                <a16:creationId xmlns:a16="http://schemas.microsoft.com/office/drawing/2014/main" id="{B999E821-3519-404E-9084-4BE5BFF0BE2E}"/>
              </a:ext>
            </a:extLst>
          </p:cNvPr>
          <p:cNvSpPr>
            <a:spLocks noGrp="1"/>
          </p:cNvSpPr>
          <p:nvPr>
            <p:ph type="sldNum" sz="quarter" idx="12"/>
          </p:nvPr>
        </p:nvSpPr>
        <p:spPr/>
        <p:txBody>
          <a:bodyPr/>
          <a:lstStyle/>
          <a:p>
            <a:fld id="{95925D07-DF03-40F8-9D52-3F4BF7EADA90}" type="slidenum">
              <a:rPr lang="en-US" smtClean="0"/>
              <a:pPr/>
              <a:t>35</a:t>
            </a:fld>
            <a:endParaRPr lang="en-US"/>
          </a:p>
        </p:txBody>
      </p:sp>
      <p:pic>
        <p:nvPicPr>
          <p:cNvPr id="5" name="Picture 4"/>
          <p:cNvPicPr>
            <a:picLocks noChangeAspect="1"/>
          </p:cNvPicPr>
          <p:nvPr/>
        </p:nvPicPr>
        <p:blipFill>
          <a:blip r:embed="rId3"/>
          <a:stretch>
            <a:fillRect/>
          </a:stretch>
        </p:blipFill>
        <p:spPr>
          <a:xfrm>
            <a:off x="8480317" y="7565806"/>
            <a:ext cx="4160345" cy="1270000"/>
          </a:xfrm>
          <a:prstGeom prst="rect">
            <a:avLst/>
          </a:prstGeom>
        </p:spPr>
      </p:pic>
    </p:spTree>
    <p:custDataLst>
      <p:tags r:id="rId1"/>
    </p:custDataLst>
    <p:extLst>
      <p:ext uri="{BB962C8B-B14F-4D97-AF65-F5344CB8AC3E}">
        <p14:creationId xmlns:p14="http://schemas.microsoft.com/office/powerpoint/2010/main" val="4154664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B2DD-70A0-44DF-98C5-5D2B279322A5}"/>
              </a:ext>
            </a:extLst>
          </p:cNvPr>
          <p:cNvSpPr>
            <a:spLocks noGrp="1"/>
          </p:cNvSpPr>
          <p:nvPr>
            <p:ph type="title"/>
          </p:nvPr>
        </p:nvSpPr>
        <p:spPr/>
        <p:txBody>
          <a:bodyPr/>
          <a:lstStyle/>
          <a:p>
            <a:r>
              <a:rPr lang="en-US" dirty="0"/>
              <a:t>Respiratory Outpatient Clinic</a:t>
            </a:r>
          </a:p>
        </p:txBody>
      </p:sp>
      <p:sp>
        <p:nvSpPr>
          <p:cNvPr id="3" name="Content Placeholder 2">
            <a:extLst>
              <a:ext uri="{FF2B5EF4-FFF2-40B4-BE49-F238E27FC236}">
                <a16:creationId xmlns:a16="http://schemas.microsoft.com/office/drawing/2014/main" id="{B76D8FF6-77D1-4751-A256-7692C7509899}"/>
              </a:ext>
            </a:extLst>
          </p:cNvPr>
          <p:cNvSpPr>
            <a:spLocks noGrp="1"/>
          </p:cNvSpPr>
          <p:nvPr>
            <p:ph idx="1"/>
          </p:nvPr>
        </p:nvSpPr>
        <p:spPr/>
        <p:txBody>
          <a:bodyPr/>
          <a:lstStyle/>
          <a:p>
            <a:r>
              <a:rPr lang="en-US" dirty="0"/>
              <a:t>Expanded to all 3 UC sites for 2018-2019 bronchiolitis season</a:t>
            </a:r>
          </a:p>
          <a:p>
            <a:pPr lvl="1"/>
            <a:r>
              <a:rPr lang="en-US" dirty="0"/>
              <a:t>Available during operating hours</a:t>
            </a:r>
          </a:p>
          <a:p>
            <a:pPr lvl="1"/>
            <a:r>
              <a:rPr lang="en-US" dirty="0"/>
              <a:t>Open referral</a:t>
            </a:r>
          </a:p>
          <a:p>
            <a:pPr lvl="1"/>
            <a:r>
              <a:rPr lang="en-US" dirty="0"/>
              <a:t>Online reservation required (45 min appt)</a:t>
            </a:r>
          </a:p>
        </p:txBody>
      </p:sp>
      <p:sp>
        <p:nvSpPr>
          <p:cNvPr id="4" name="Slide Number Placeholder 3">
            <a:extLst>
              <a:ext uri="{FF2B5EF4-FFF2-40B4-BE49-F238E27FC236}">
                <a16:creationId xmlns:a16="http://schemas.microsoft.com/office/drawing/2014/main" id="{1083E0DC-47CE-412F-BCFA-FC8A280A5EE4}"/>
              </a:ext>
            </a:extLst>
          </p:cNvPr>
          <p:cNvSpPr>
            <a:spLocks noGrp="1"/>
          </p:cNvSpPr>
          <p:nvPr>
            <p:ph type="sldNum" sz="quarter" idx="12"/>
          </p:nvPr>
        </p:nvSpPr>
        <p:spPr/>
        <p:txBody>
          <a:bodyPr/>
          <a:lstStyle/>
          <a:p>
            <a:fld id="{95925D07-DF03-40F8-9D52-3F4BF7EADA90}" type="slidenum">
              <a:rPr lang="en-US" smtClean="0"/>
              <a:pPr/>
              <a:t>36</a:t>
            </a:fld>
            <a:endParaRPr lang="en-US"/>
          </a:p>
        </p:txBody>
      </p:sp>
      <p:pic>
        <p:nvPicPr>
          <p:cNvPr id="5" name="Picture 4"/>
          <p:cNvPicPr>
            <a:picLocks noChangeAspect="1"/>
          </p:cNvPicPr>
          <p:nvPr/>
        </p:nvPicPr>
        <p:blipFill>
          <a:blip r:embed="rId3"/>
          <a:stretch>
            <a:fillRect/>
          </a:stretch>
        </p:blipFill>
        <p:spPr>
          <a:xfrm>
            <a:off x="8698935" y="7388006"/>
            <a:ext cx="4160345" cy="1270000"/>
          </a:xfrm>
          <a:prstGeom prst="rect">
            <a:avLst/>
          </a:prstGeom>
        </p:spPr>
      </p:pic>
    </p:spTree>
    <p:custDataLst>
      <p:tags r:id="rId1"/>
    </p:custDataLst>
    <p:extLst>
      <p:ext uri="{BB962C8B-B14F-4D97-AF65-F5344CB8AC3E}">
        <p14:creationId xmlns:p14="http://schemas.microsoft.com/office/powerpoint/2010/main" val="4250654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163F-49A5-49FC-AB71-0BA7A7DE8C94}"/>
              </a:ext>
            </a:extLst>
          </p:cNvPr>
          <p:cNvSpPr>
            <a:spLocks noGrp="1"/>
          </p:cNvSpPr>
          <p:nvPr>
            <p:ph type="title"/>
          </p:nvPr>
        </p:nvSpPr>
        <p:spPr/>
        <p:txBody>
          <a:bodyPr/>
          <a:lstStyle/>
          <a:p>
            <a:r>
              <a:rPr lang="en-US" dirty="0"/>
              <a:t>Respiratory Outpatient Clinic</a:t>
            </a:r>
          </a:p>
        </p:txBody>
      </p:sp>
      <p:sp>
        <p:nvSpPr>
          <p:cNvPr id="3" name="Content Placeholder 2">
            <a:extLst>
              <a:ext uri="{FF2B5EF4-FFF2-40B4-BE49-F238E27FC236}">
                <a16:creationId xmlns:a16="http://schemas.microsoft.com/office/drawing/2014/main" id="{DC1A29FA-DE6D-47C6-A947-03B170A42ECD}"/>
              </a:ext>
            </a:extLst>
          </p:cNvPr>
          <p:cNvSpPr>
            <a:spLocks noGrp="1"/>
          </p:cNvSpPr>
          <p:nvPr>
            <p:ph idx="1"/>
          </p:nvPr>
        </p:nvSpPr>
        <p:spPr>
          <a:xfrm>
            <a:off x="650240" y="2797384"/>
            <a:ext cx="12202728" cy="4632960"/>
          </a:xfrm>
        </p:spPr>
        <p:txBody>
          <a:bodyPr>
            <a:normAutofit/>
          </a:bodyPr>
          <a:lstStyle/>
          <a:p>
            <a:r>
              <a:rPr lang="en-US" dirty="0"/>
              <a:t>Pre-Intervention Score</a:t>
            </a:r>
          </a:p>
          <a:p>
            <a:r>
              <a:rPr lang="en-US" dirty="0"/>
              <a:t>Intervention – NOT ALWAYS SUCTIONING!</a:t>
            </a:r>
          </a:p>
          <a:p>
            <a:pPr lvl="1"/>
            <a:r>
              <a:rPr lang="en-US" dirty="0"/>
              <a:t>Bronchiolitis Education</a:t>
            </a:r>
          </a:p>
          <a:p>
            <a:pPr lvl="1"/>
            <a:r>
              <a:rPr lang="en-US" dirty="0"/>
              <a:t>Bulb syringe, NA or NP suctioning</a:t>
            </a:r>
          </a:p>
          <a:p>
            <a:r>
              <a:rPr lang="en-US" dirty="0"/>
              <a:t>Post-Intervention Score</a:t>
            </a:r>
          </a:p>
          <a:p>
            <a:r>
              <a:rPr lang="en-US" dirty="0"/>
              <a:t>Referral to ED/UCC or PCP if indicated</a:t>
            </a:r>
          </a:p>
        </p:txBody>
      </p:sp>
      <p:sp>
        <p:nvSpPr>
          <p:cNvPr id="4" name="Slide Number Placeholder 3">
            <a:extLst>
              <a:ext uri="{FF2B5EF4-FFF2-40B4-BE49-F238E27FC236}">
                <a16:creationId xmlns:a16="http://schemas.microsoft.com/office/drawing/2014/main" id="{BB8ABB21-5FF4-4B55-8C92-545B847DDCC2}"/>
              </a:ext>
            </a:extLst>
          </p:cNvPr>
          <p:cNvSpPr>
            <a:spLocks noGrp="1"/>
          </p:cNvSpPr>
          <p:nvPr>
            <p:ph type="sldNum" sz="quarter" idx="12"/>
          </p:nvPr>
        </p:nvSpPr>
        <p:spPr/>
        <p:txBody>
          <a:bodyPr/>
          <a:lstStyle/>
          <a:p>
            <a:fld id="{95925D07-DF03-40F8-9D52-3F4BF7EADA90}" type="slidenum">
              <a:rPr lang="en-US" smtClean="0"/>
              <a:pPr/>
              <a:t>37</a:t>
            </a:fld>
            <a:endParaRPr lang="en-US"/>
          </a:p>
        </p:txBody>
      </p:sp>
      <p:pic>
        <p:nvPicPr>
          <p:cNvPr id="5" name="Picture 4"/>
          <p:cNvPicPr>
            <a:picLocks noChangeAspect="1"/>
          </p:cNvPicPr>
          <p:nvPr/>
        </p:nvPicPr>
        <p:blipFill>
          <a:blip r:embed="rId4"/>
          <a:stretch>
            <a:fillRect/>
          </a:stretch>
        </p:blipFill>
        <p:spPr>
          <a:xfrm>
            <a:off x="8692623" y="7337206"/>
            <a:ext cx="4160345" cy="1270000"/>
          </a:xfrm>
          <a:prstGeom prst="rect">
            <a:avLst/>
          </a:prstGeom>
        </p:spPr>
      </p:pic>
    </p:spTree>
    <p:custDataLst>
      <p:tags r:id="rId1"/>
    </p:custDataLst>
    <p:extLst>
      <p:ext uri="{BB962C8B-B14F-4D97-AF65-F5344CB8AC3E}">
        <p14:creationId xmlns:p14="http://schemas.microsoft.com/office/powerpoint/2010/main" val="3868572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Children’s Hospital of Wisconsin Urgent Care</a:t>
            </a:r>
          </a:p>
        </p:txBody>
      </p:sp>
      <p:sp>
        <p:nvSpPr>
          <p:cNvPr id="5" name="Text Placeholder 4"/>
          <p:cNvSpPr>
            <a:spLocks noGrp="1"/>
          </p:cNvSpPr>
          <p:nvPr>
            <p:ph type="body" idx="1"/>
          </p:nvPr>
        </p:nvSpPr>
        <p:spPr/>
        <p:txBody>
          <a:bodyPr anchor="t"/>
          <a:lstStyle/>
          <a:p>
            <a:pPr>
              <a:buFont typeface="Arial" panose="020B0604020202020204" pitchFamily="34" charset="0"/>
              <a:buChar char="•"/>
            </a:pPr>
            <a:r>
              <a:rPr lang="en-US" dirty="0"/>
              <a:t>  </a:t>
            </a:r>
            <a:r>
              <a:rPr lang="en-US" sz="3200" dirty="0"/>
              <a:t>7 Wisconsin Locations</a:t>
            </a:r>
          </a:p>
          <a:p>
            <a:pPr lvl="1">
              <a:spcBef>
                <a:spcPts val="0"/>
              </a:spcBef>
              <a:buFont typeface="Courier New" panose="02070309020205020404" pitchFamily="49" charset="0"/>
              <a:buChar char="o"/>
            </a:pPr>
            <a:r>
              <a:rPr lang="en-US" sz="3200" dirty="0"/>
              <a:t>6 in the greater Milwaukee area</a:t>
            </a:r>
          </a:p>
          <a:p>
            <a:pPr lvl="2">
              <a:spcBef>
                <a:spcPts val="0"/>
              </a:spcBef>
              <a:buFont typeface="Wingdings" panose="05000000000000000000" pitchFamily="2" charset="2"/>
              <a:buChar char="§"/>
            </a:pPr>
            <a:r>
              <a:rPr lang="en-US" sz="3200" dirty="0"/>
              <a:t>Weeknights 5-10pm</a:t>
            </a:r>
          </a:p>
          <a:p>
            <a:pPr lvl="2">
              <a:spcBef>
                <a:spcPts val="0"/>
              </a:spcBef>
              <a:buFont typeface="Wingdings" panose="05000000000000000000" pitchFamily="2" charset="2"/>
              <a:buChar char="§"/>
            </a:pPr>
            <a:r>
              <a:rPr lang="en-US" sz="3200" dirty="0"/>
              <a:t>Weekends 11am-5pm</a:t>
            </a:r>
          </a:p>
          <a:p>
            <a:pPr lvl="1">
              <a:spcBef>
                <a:spcPts val="0"/>
              </a:spcBef>
              <a:buFont typeface="Courier New" panose="02070309020205020404" pitchFamily="49" charset="0"/>
              <a:buChar char="o"/>
            </a:pPr>
            <a:r>
              <a:rPr lang="en-US" sz="3200" dirty="0"/>
              <a:t>Kenosha Site</a:t>
            </a:r>
          </a:p>
          <a:p>
            <a:pPr lvl="2">
              <a:spcBef>
                <a:spcPts val="0"/>
              </a:spcBef>
              <a:buFont typeface="Wingdings" panose="05000000000000000000" pitchFamily="2" charset="2"/>
              <a:buChar char="§"/>
            </a:pPr>
            <a:r>
              <a:rPr lang="en-US" sz="3200" dirty="0"/>
              <a:t>9 am to 9 pm 7 days a week</a:t>
            </a:r>
          </a:p>
          <a:p>
            <a:pPr lvl="2">
              <a:spcBef>
                <a:spcPts val="0"/>
              </a:spcBef>
              <a:buFont typeface="Wingdings" panose="05000000000000000000" pitchFamily="2" charset="2"/>
              <a:buChar char="§"/>
            </a:pPr>
            <a:endParaRPr lang="en-US" dirty="0"/>
          </a:p>
          <a:p>
            <a:pPr>
              <a:spcBef>
                <a:spcPts val="0"/>
              </a:spcBef>
              <a:buFont typeface="Wingdings" panose="05000000000000000000" pitchFamily="2" charset="2"/>
              <a:buChar char="§"/>
            </a:pPr>
            <a:r>
              <a:rPr lang="en-US" sz="3200" dirty="0"/>
              <a:t>Provider staffed by pediatricians and APPs</a:t>
            </a:r>
          </a:p>
          <a:p>
            <a:pPr>
              <a:spcBef>
                <a:spcPts val="0"/>
              </a:spcBef>
              <a:buFont typeface="Wingdings" panose="05000000000000000000" pitchFamily="2" charset="2"/>
              <a:buChar char="§"/>
            </a:pPr>
            <a:endParaRPr lang="en-US" sz="3200" dirty="0"/>
          </a:p>
          <a:p>
            <a:pPr>
              <a:spcBef>
                <a:spcPts val="0"/>
              </a:spcBef>
              <a:buFont typeface="Wingdings" panose="05000000000000000000" pitchFamily="2" charset="2"/>
              <a:buChar char="§"/>
            </a:pPr>
            <a:r>
              <a:rPr lang="en-US" sz="3200" dirty="0"/>
              <a:t>Ancillary staffed by RNs and MAs</a:t>
            </a:r>
          </a:p>
          <a:p>
            <a:pPr lvl="2">
              <a:spcBef>
                <a:spcPts val="0"/>
              </a:spcBef>
              <a:buFont typeface="Wingdings" panose="05000000000000000000" pitchFamily="2" charset="2"/>
              <a:buChar char="§"/>
            </a:pPr>
            <a:endParaRPr lang="en-US" dirty="0"/>
          </a:p>
          <a:p>
            <a:pPr marL="0">
              <a:spcBef>
                <a:spcPts val="0"/>
              </a:spcBef>
              <a:buNone/>
            </a:pPr>
            <a:endParaRPr lang="en-US" dirty="0"/>
          </a:p>
        </p:txBody>
      </p:sp>
      <p:pic>
        <p:nvPicPr>
          <p:cNvPr id="6" name="Picture 5"/>
          <p:cNvPicPr>
            <a:picLocks noChangeAspect="1"/>
          </p:cNvPicPr>
          <p:nvPr/>
        </p:nvPicPr>
        <p:blipFill>
          <a:blip r:embed="rId2"/>
          <a:stretch>
            <a:fillRect/>
          </a:stretch>
        </p:blipFill>
        <p:spPr>
          <a:xfrm>
            <a:off x="9549754" y="7850289"/>
            <a:ext cx="3176291" cy="993734"/>
          </a:xfrm>
          <a:prstGeom prst="rect">
            <a:avLst/>
          </a:prstGeom>
        </p:spPr>
      </p:pic>
    </p:spTree>
    <p:extLst>
      <p:ext uri="{BB962C8B-B14F-4D97-AF65-F5344CB8AC3E}">
        <p14:creationId xmlns:p14="http://schemas.microsoft.com/office/powerpoint/2010/main" val="386957041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0432" y="407615"/>
            <a:ext cx="10728960" cy="1129085"/>
          </a:xfrm>
        </p:spPr>
        <p:txBody>
          <a:bodyPr>
            <a:normAutofit/>
          </a:bodyPr>
          <a:lstStyle/>
          <a:p>
            <a:r>
              <a:rPr lang="en-US" sz="6600" dirty="0"/>
              <a:t>CUC Bronchiolitis Data</a:t>
            </a:r>
          </a:p>
        </p:txBody>
      </p:sp>
      <p:graphicFrame>
        <p:nvGraphicFramePr>
          <p:cNvPr id="8" name="Table 7"/>
          <p:cNvGraphicFramePr>
            <a:graphicFrameLocks noGrp="1"/>
          </p:cNvGraphicFramePr>
          <p:nvPr>
            <p:extLst>
              <p:ext uri="{D42A27DB-BD31-4B8C-83A1-F6EECF244321}">
                <p14:modId xmlns:p14="http://schemas.microsoft.com/office/powerpoint/2010/main" val="4122922941"/>
              </p:ext>
            </p:extLst>
          </p:nvPr>
        </p:nvGraphicFramePr>
        <p:xfrm>
          <a:off x="876303" y="1816101"/>
          <a:ext cx="11366498" cy="5844636"/>
        </p:xfrm>
        <a:graphic>
          <a:graphicData uri="http://schemas.openxmlformats.org/drawingml/2006/table">
            <a:tbl>
              <a:tblPr firstRow="1" bandRow="1">
                <a:tableStyleId>{3C2FFA5D-87B4-456A-9821-1D502468CF0F}</a:tableStyleId>
              </a:tblPr>
              <a:tblGrid>
                <a:gridCol w="2872077">
                  <a:extLst>
                    <a:ext uri="{9D8B030D-6E8A-4147-A177-3AD203B41FA5}">
                      <a16:colId xmlns:a16="http://schemas.microsoft.com/office/drawing/2014/main" val="20000"/>
                    </a:ext>
                  </a:extLst>
                </a:gridCol>
                <a:gridCol w="1559836">
                  <a:extLst>
                    <a:ext uri="{9D8B030D-6E8A-4147-A177-3AD203B41FA5}">
                      <a16:colId xmlns:a16="http://schemas.microsoft.com/office/drawing/2014/main" val="20001"/>
                    </a:ext>
                  </a:extLst>
                </a:gridCol>
                <a:gridCol w="1460799">
                  <a:extLst>
                    <a:ext uri="{9D8B030D-6E8A-4147-A177-3AD203B41FA5}">
                      <a16:colId xmlns:a16="http://schemas.microsoft.com/office/drawing/2014/main" val="20002"/>
                    </a:ext>
                  </a:extLst>
                </a:gridCol>
                <a:gridCol w="1386521">
                  <a:extLst>
                    <a:ext uri="{9D8B030D-6E8A-4147-A177-3AD203B41FA5}">
                      <a16:colId xmlns:a16="http://schemas.microsoft.com/office/drawing/2014/main" val="20003"/>
                    </a:ext>
                  </a:extLst>
                </a:gridCol>
                <a:gridCol w="1423660">
                  <a:extLst>
                    <a:ext uri="{9D8B030D-6E8A-4147-A177-3AD203B41FA5}">
                      <a16:colId xmlns:a16="http://schemas.microsoft.com/office/drawing/2014/main" val="20004"/>
                    </a:ext>
                  </a:extLst>
                </a:gridCol>
                <a:gridCol w="1374142">
                  <a:extLst>
                    <a:ext uri="{9D8B030D-6E8A-4147-A177-3AD203B41FA5}">
                      <a16:colId xmlns:a16="http://schemas.microsoft.com/office/drawing/2014/main" val="20005"/>
                    </a:ext>
                  </a:extLst>
                </a:gridCol>
                <a:gridCol w="1289463">
                  <a:extLst>
                    <a:ext uri="{9D8B030D-6E8A-4147-A177-3AD203B41FA5}">
                      <a16:colId xmlns:a16="http://schemas.microsoft.com/office/drawing/2014/main" val="20006"/>
                    </a:ext>
                  </a:extLst>
                </a:gridCol>
              </a:tblGrid>
              <a:tr h="442267">
                <a:tc>
                  <a:txBody>
                    <a:bodyPr/>
                    <a:lstStyle/>
                    <a:p>
                      <a:endParaRPr lang="en-US" dirty="0"/>
                    </a:p>
                  </a:txBody>
                  <a:tcPr/>
                </a:tc>
                <a:tc>
                  <a:txBody>
                    <a:bodyPr/>
                    <a:lstStyle/>
                    <a:p>
                      <a:r>
                        <a:rPr lang="en-US" dirty="0"/>
                        <a:t>2014</a:t>
                      </a:r>
                    </a:p>
                  </a:txBody>
                  <a:tcPr/>
                </a:tc>
                <a:tc>
                  <a:txBody>
                    <a:bodyPr/>
                    <a:lstStyle/>
                    <a:p>
                      <a:r>
                        <a:rPr lang="en-US" dirty="0"/>
                        <a:t>2015</a:t>
                      </a:r>
                    </a:p>
                  </a:txBody>
                  <a:tcPr/>
                </a:tc>
                <a:tc>
                  <a:txBody>
                    <a:bodyPr/>
                    <a:lstStyle/>
                    <a:p>
                      <a:r>
                        <a:rPr lang="en-US" dirty="0"/>
                        <a:t>2016</a:t>
                      </a:r>
                    </a:p>
                  </a:txBody>
                  <a:tcPr/>
                </a:tc>
                <a:tc>
                  <a:txBody>
                    <a:bodyPr/>
                    <a:lstStyle/>
                    <a:p>
                      <a:r>
                        <a:rPr lang="en-US" dirty="0"/>
                        <a:t>2017</a:t>
                      </a:r>
                    </a:p>
                  </a:txBody>
                  <a:tcPr/>
                </a:tc>
                <a:tc>
                  <a:txBody>
                    <a:bodyPr/>
                    <a:lstStyle/>
                    <a:p>
                      <a:r>
                        <a:rPr lang="en-US" dirty="0"/>
                        <a:t>2018</a:t>
                      </a:r>
                    </a:p>
                  </a:txBody>
                  <a:tcPr/>
                </a:tc>
                <a:tc>
                  <a:txBody>
                    <a:bodyPr/>
                    <a:lstStyle/>
                    <a:p>
                      <a:r>
                        <a:rPr lang="en-US" dirty="0"/>
                        <a:t>2019</a:t>
                      </a:r>
                    </a:p>
                  </a:txBody>
                  <a:tcPr/>
                </a:tc>
                <a:extLst>
                  <a:ext uri="{0D108BD9-81ED-4DB2-BD59-A6C34878D82A}">
                    <a16:rowId xmlns:a16="http://schemas.microsoft.com/office/drawing/2014/main" val="10000"/>
                  </a:ext>
                </a:extLst>
              </a:tr>
              <a:tr h="968010">
                <a:tc>
                  <a:txBody>
                    <a:bodyPr/>
                    <a:lstStyle/>
                    <a:p>
                      <a:r>
                        <a:rPr lang="en-US" dirty="0"/>
                        <a:t>Children’s UC</a:t>
                      </a:r>
                      <a:r>
                        <a:rPr lang="en-US" baseline="0" dirty="0"/>
                        <a:t> Total Visits</a:t>
                      </a:r>
                      <a:endParaRPr lang="en-US" dirty="0"/>
                    </a:p>
                  </a:txBody>
                  <a:tcPr/>
                </a:tc>
                <a:tc>
                  <a:txBody>
                    <a:bodyPr/>
                    <a:lstStyle/>
                    <a:p>
                      <a:r>
                        <a:rPr lang="en-US" dirty="0"/>
                        <a:t>22,495</a:t>
                      </a:r>
                    </a:p>
                  </a:txBody>
                  <a:tcPr/>
                </a:tc>
                <a:tc>
                  <a:txBody>
                    <a:bodyPr/>
                    <a:lstStyle/>
                    <a:p>
                      <a:r>
                        <a:rPr lang="en-US" dirty="0"/>
                        <a:t>23,035</a:t>
                      </a:r>
                    </a:p>
                  </a:txBody>
                  <a:tcPr/>
                </a:tc>
                <a:tc>
                  <a:txBody>
                    <a:bodyPr/>
                    <a:lstStyle/>
                    <a:p>
                      <a:r>
                        <a:rPr lang="en-US" dirty="0"/>
                        <a:t>29,314</a:t>
                      </a:r>
                    </a:p>
                  </a:txBody>
                  <a:tcPr/>
                </a:tc>
                <a:tc>
                  <a:txBody>
                    <a:bodyPr/>
                    <a:lstStyle/>
                    <a:p>
                      <a:r>
                        <a:rPr lang="en-US" dirty="0"/>
                        <a:t>36,807</a:t>
                      </a:r>
                    </a:p>
                  </a:txBody>
                  <a:tcPr/>
                </a:tc>
                <a:tc>
                  <a:txBody>
                    <a:bodyPr/>
                    <a:lstStyle/>
                    <a:p>
                      <a:r>
                        <a:rPr lang="en-US" dirty="0"/>
                        <a:t>43,067</a:t>
                      </a:r>
                    </a:p>
                  </a:txBody>
                  <a:tcPr/>
                </a:tc>
                <a:tc>
                  <a:txBody>
                    <a:bodyPr/>
                    <a:lstStyle/>
                    <a:p>
                      <a:r>
                        <a:rPr lang="en-US" dirty="0"/>
                        <a:t>27,118</a:t>
                      </a:r>
                    </a:p>
                  </a:txBody>
                  <a:tcPr/>
                </a:tc>
                <a:extLst>
                  <a:ext uri="{0D108BD9-81ED-4DB2-BD59-A6C34878D82A}">
                    <a16:rowId xmlns:a16="http://schemas.microsoft.com/office/drawing/2014/main" val="10001"/>
                  </a:ext>
                </a:extLst>
              </a:tr>
              <a:tr h="1566585">
                <a:tc>
                  <a:txBody>
                    <a:bodyPr/>
                    <a:lstStyle/>
                    <a:p>
                      <a:r>
                        <a:rPr lang="en-US" dirty="0"/>
                        <a:t>Children’s Urgent Care Bronchiolitis</a:t>
                      </a:r>
                      <a:r>
                        <a:rPr lang="en-US" baseline="0" dirty="0"/>
                        <a:t> Visits</a:t>
                      </a:r>
                      <a:endParaRPr lang="en-US" dirty="0"/>
                    </a:p>
                  </a:txBody>
                  <a:tcPr/>
                </a:tc>
                <a:tc>
                  <a:txBody>
                    <a:bodyPr/>
                    <a:lstStyle/>
                    <a:p>
                      <a:r>
                        <a:rPr lang="en-US" dirty="0"/>
                        <a:t>158</a:t>
                      </a:r>
                    </a:p>
                  </a:txBody>
                  <a:tcPr/>
                </a:tc>
                <a:tc>
                  <a:txBody>
                    <a:bodyPr/>
                    <a:lstStyle/>
                    <a:p>
                      <a:r>
                        <a:rPr lang="en-US" dirty="0"/>
                        <a:t>190</a:t>
                      </a:r>
                    </a:p>
                  </a:txBody>
                  <a:tcPr/>
                </a:tc>
                <a:tc>
                  <a:txBody>
                    <a:bodyPr/>
                    <a:lstStyle/>
                    <a:p>
                      <a:r>
                        <a:rPr lang="en-US" dirty="0"/>
                        <a:t>470 </a:t>
                      </a:r>
                    </a:p>
                  </a:txBody>
                  <a:tcPr/>
                </a:tc>
                <a:tc>
                  <a:txBody>
                    <a:bodyPr/>
                    <a:lstStyle/>
                    <a:p>
                      <a:r>
                        <a:rPr lang="en-US" dirty="0"/>
                        <a:t>511</a:t>
                      </a:r>
                    </a:p>
                    <a:p>
                      <a:endParaRPr lang="en-US" dirty="0"/>
                    </a:p>
                  </a:txBody>
                  <a:tcPr/>
                </a:tc>
                <a:tc>
                  <a:txBody>
                    <a:bodyPr/>
                    <a:lstStyle/>
                    <a:p>
                      <a:r>
                        <a:rPr lang="en-US" dirty="0"/>
                        <a:t>684</a:t>
                      </a:r>
                    </a:p>
                    <a:p>
                      <a:endParaRPr lang="en-US" dirty="0"/>
                    </a:p>
                  </a:txBody>
                  <a:tcPr/>
                </a:tc>
                <a:tc>
                  <a:txBody>
                    <a:bodyPr/>
                    <a:lstStyle/>
                    <a:p>
                      <a:r>
                        <a:rPr lang="en-US" dirty="0"/>
                        <a:t>454</a:t>
                      </a:r>
                    </a:p>
                    <a:p>
                      <a:endParaRPr lang="en-US" dirty="0"/>
                    </a:p>
                  </a:txBody>
                  <a:tcPr/>
                </a:tc>
                <a:extLst>
                  <a:ext uri="{0D108BD9-81ED-4DB2-BD59-A6C34878D82A}">
                    <a16:rowId xmlns:a16="http://schemas.microsoft.com/office/drawing/2014/main" val="10002"/>
                  </a:ext>
                </a:extLst>
              </a:tr>
              <a:tr h="1566585">
                <a:tc>
                  <a:txBody>
                    <a:bodyPr/>
                    <a:lstStyle/>
                    <a:p>
                      <a:r>
                        <a:rPr lang="en-US" dirty="0"/>
                        <a:t>Percentage</a:t>
                      </a:r>
                      <a:r>
                        <a:rPr lang="en-US" baseline="0" dirty="0"/>
                        <a:t> of Total Visits for Bronchiolitis</a:t>
                      </a:r>
                      <a:endParaRPr lang="en-US" dirty="0"/>
                    </a:p>
                  </a:txBody>
                  <a:tcPr/>
                </a:tc>
                <a:tc>
                  <a:txBody>
                    <a:bodyPr/>
                    <a:lstStyle/>
                    <a:p>
                      <a:r>
                        <a:rPr lang="en-US" dirty="0"/>
                        <a:t>0.7%</a:t>
                      </a:r>
                    </a:p>
                  </a:txBody>
                  <a:tcPr/>
                </a:tc>
                <a:tc>
                  <a:txBody>
                    <a:bodyPr/>
                    <a:lstStyle/>
                    <a:p>
                      <a:r>
                        <a:rPr lang="en-US" dirty="0"/>
                        <a:t>0.8%</a:t>
                      </a:r>
                    </a:p>
                  </a:txBody>
                  <a:tcPr/>
                </a:tc>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dirty="0"/>
                        <a:t>1.6%</a:t>
                      </a:r>
                    </a:p>
                    <a:p>
                      <a:endParaRPr lang="en-US" dirty="0"/>
                    </a:p>
                  </a:txBody>
                  <a:tcPr/>
                </a:tc>
                <a:tc>
                  <a:txBody>
                    <a:bodyPr/>
                    <a:lstStyle/>
                    <a:p>
                      <a:r>
                        <a:rPr lang="en-US" dirty="0"/>
                        <a:t>1.4%</a:t>
                      </a:r>
                    </a:p>
                  </a:txBody>
                  <a:tcPr/>
                </a:tc>
                <a:tc>
                  <a:txBody>
                    <a:bodyPr/>
                    <a:lstStyle/>
                    <a:p>
                      <a:r>
                        <a:rPr lang="en-US" dirty="0"/>
                        <a:t>1.6%</a:t>
                      </a:r>
                    </a:p>
                  </a:txBody>
                  <a:tcPr/>
                </a:tc>
                <a:tc>
                  <a:txBody>
                    <a:bodyPr/>
                    <a:lstStyle/>
                    <a:p>
                      <a:r>
                        <a:rPr lang="en-US" dirty="0"/>
                        <a:t>1.7%</a:t>
                      </a:r>
                    </a:p>
                  </a:txBody>
                  <a:tcPr/>
                </a:tc>
                <a:extLst>
                  <a:ext uri="{0D108BD9-81ED-4DB2-BD59-A6C34878D82A}">
                    <a16:rowId xmlns:a16="http://schemas.microsoft.com/office/drawing/2014/main" val="10003"/>
                  </a:ext>
                </a:extLst>
              </a:tr>
              <a:tr h="1158852">
                <a:tc>
                  <a:txBody>
                    <a:bodyPr/>
                    <a:lstStyle/>
                    <a:p>
                      <a:r>
                        <a:rPr lang="en-US" dirty="0"/>
                        <a:t>Bronchiolitis Throughput- Check in to AVS</a:t>
                      </a:r>
                    </a:p>
                  </a:txBody>
                  <a:tcPr/>
                </a:tc>
                <a:tc>
                  <a:txBody>
                    <a:bodyPr/>
                    <a:lstStyle/>
                    <a:p>
                      <a:r>
                        <a:rPr lang="en-US" dirty="0"/>
                        <a:t>91.9 minutes</a:t>
                      </a:r>
                    </a:p>
                  </a:txBody>
                  <a:tcPr/>
                </a:tc>
                <a:tc>
                  <a:txBody>
                    <a:bodyPr/>
                    <a:lstStyle/>
                    <a:p>
                      <a:r>
                        <a:rPr lang="en-US" dirty="0"/>
                        <a:t>71.2 minutes</a:t>
                      </a:r>
                    </a:p>
                  </a:txBody>
                  <a:tcPr/>
                </a:tc>
                <a:tc>
                  <a:txBody>
                    <a:bodyPr/>
                    <a:lstStyle/>
                    <a:p>
                      <a:r>
                        <a:rPr lang="en-US" dirty="0"/>
                        <a:t>70.2 minutes</a:t>
                      </a:r>
                    </a:p>
                  </a:txBody>
                  <a:tcPr/>
                </a:tc>
                <a:tc>
                  <a:txBody>
                    <a:bodyPr/>
                    <a:lstStyle/>
                    <a:p>
                      <a:r>
                        <a:rPr lang="en-US" dirty="0"/>
                        <a:t>66.1  minutes</a:t>
                      </a:r>
                    </a:p>
                  </a:txBody>
                  <a:tcPr/>
                </a:tc>
                <a:tc>
                  <a:txBody>
                    <a:bodyPr/>
                    <a:lstStyle/>
                    <a:p>
                      <a:r>
                        <a:rPr lang="en-US" dirty="0"/>
                        <a:t>64.7 minutes</a:t>
                      </a:r>
                    </a:p>
                  </a:txBody>
                  <a:tcPr/>
                </a:tc>
                <a:tc>
                  <a:txBody>
                    <a:bodyPr/>
                    <a:lstStyle/>
                    <a:p>
                      <a:r>
                        <a:rPr lang="en-US" dirty="0"/>
                        <a:t>56.2 minutes</a:t>
                      </a:r>
                    </a:p>
                  </a:txBody>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a:blip r:embed="rId3"/>
          <a:stretch>
            <a:fillRect/>
          </a:stretch>
        </p:blipFill>
        <p:spPr>
          <a:xfrm>
            <a:off x="9549754" y="7850289"/>
            <a:ext cx="3176291" cy="993734"/>
          </a:xfrm>
          <a:prstGeom prst="rect">
            <a:avLst/>
          </a:prstGeom>
        </p:spPr>
      </p:pic>
    </p:spTree>
    <p:extLst>
      <p:ext uri="{BB962C8B-B14F-4D97-AF65-F5344CB8AC3E}">
        <p14:creationId xmlns:p14="http://schemas.microsoft.com/office/powerpoint/2010/main" val="11784612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21FE-009E-41AC-A9ED-B1B3E4E1A537}"/>
              </a:ext>
            </a:extLst>
          </p:cNvPr>
          <p:cNvSpPr>
            <a:spLocks noGrp="1"/>
          </p:cNvSpPr>
          <p:nvPr>
            <p:ph type="title"/>
          </p:nvPr>
        </p:nvSpPr>
        <p:spPr>
          <a:xfrm>
            <a:off x="952500" y="0"/>
            <a:ext cx="11099800" cy="2159000"/>
          </a:xfrm>
        </p:spPr>
        <p:txBody>
          <a:bodyPr>
            <a:normAutofit/>
          </a:bodyPr>
          <a:lstStyle/>
          <a:p>
            <a:r>
              <a:rPr lang="en-US" sz="6000" dirty="0"/>
              <a:t>Case 1</a:t>
            </a:r>
          </a:p>
        </p:txBody>
      </p:sp>
      <p:sp>
        <p:nvSpPr>
          <p:cNvPr id="4" name="TextBox 3">
            <a:extLst>
              <a:ext uri="{FF2B5EF4-FFF2-40B4-BE49-F238E27FC236}">
                <a16:creationId xmlns:a16="http://schemas.microsoft.com/office/drawing/2014/main" id="{294C2B5C-5E67-4BC4-B3BE-73FB529911FA}"/>
              </a:ext>
            </a:extLst>
          </p:cNvPr>
          <p:cNvSpPr txBox="1"/>
          <p:nvPr/>
        </p:nvSpPr>
        <p:spPr>
          <a:xfrm>
            <a:off x="952500" y="2641601"/>
            <a:ext cx="11430000"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sym typeface="Helvetica Neue"/>
              </a:rPr>
              <a:t>Liam is a healthy 2 y/o male who presented to CHW UC with a report of fevers x24 hours, </a:t>
            </a:r>
            <a:r>
              <a:rPr kumimoji="0" lang="en-US" b="1" i="0" u="none" strike="noStrike" cap="none" spc="0" normalizeH="0" baseline="0" dirty="0" err="1">
                <a:ln>
                  <a:noFill/>
                </a:ln>
                <a:solidFill>
                  <a:srgbClr val="000000"/>
                </a:solidFill>
                <a:effectLst/>
                <a:uFillTx/>
                <a:sym typeface="Helvetica Neue"/>
              </a:rPr>
              <a:t>Tmax</a:t>
            </a:r>
            <a:r>
              <a:rPr kumimoji="0" lang="en-US" b="1" i="0" u="none" strike="noStrike" cap="none" spc="0" normalizeH="0" baseline="0" dirty="0">
                <a:ln>
                  <a:noFill/>
                </a:ln>
                <a:solidFill>
                  <a:srgbClr val="000000"/>
                </a:solidFill>
                <a:effectLst/>
                <a:uFillTx/>
                <a:sym typeface="Helvetica Neue"/>
              </a:rPr>
              <a:t> 103, congestion, and a report of faster breathing than typical. He was eating and drinking per himself with wet diapers.</a:t>
            </a:r>
          </a:p>
          <a:p>
            <a:pPr marL="0" marR="0" indent="0" algn="l" defTabSz="584200" rtl="0" fontAlgn="auto" latinLnBrk="0" hangingPunct="0">
              <a:lnSpc>
                <a:spcPct val="100000"/>
              </a:lnSpc>
              <a:spcBef>
                <a:spcPts val="0"/>
              </a:spcBef>
              <a:spcAft>
                <a:spcPts val="0"/>
              </a:spcAft>
              <a:buClrTx/>
              <a:buSzTx/>
              <a:buFontTx/>
              <a:buNone/>
              <a:tabLst/>
            </a:pPr>
            <a:endParaRPr kumimoji="0" lang="en-US" b="1" i="0" u="none" strike="noStrike" cap="none" spc="0" normalizeH="0" baseline="0" dirty="0">
              <a:ln>
                <a:noFill/>
              </a:ln>
              <a:solidFill>
                <a:srgbClr val="000000"/>
              </a:solidFill>
              <a:effectLst/>
              <a:uFillTx/>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n-US" dirty="0"/>
              <a:t>Family Hx: non-contributory</a:t>
            </a:r>
            <a:endParaRPr kumimoji="0" lang="en-US" b="1" i="0" u="none" strike="noStrike" cap="none" spc="0" normalizeH="0" baseline="0" dirty="0">
              <a:ln>
                <a:noFill/>
              </a:ln>
              <a:solidFill>
                <a:srgbClr val="000000"/>
              </a:solidFill>
              <a:effectLst/>
              <a:uFillTx/>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lang="en-US" dirty="0"/>
          </a:p>
          <a:p>
            <a:pPr marL="0" marR="0" indent="0" algn="l" defTabSz="584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sym typeface="Helvetica Neue"/>
              </a:rPr>
              <a:t>Physica</a:t>
            </a:r>
            <a:r>
              <a:rPr lang="en-US" dirty="0"/>
              <a:t>l Findings: Pulse 130, Resp. 48, Temp 38.7, POX 97%</a:t>
            </a:r>
          </a:p>
          <a:p>
            <a:pPr marL="0" marR="0" indent="0" algn="l" defTabSz="584200" rtl="0" fontAlgn="auto" latinLnBrk="0" hangingPunct="0">
              <a:lnSpc>
                <a:spcPct val="100000"/>
              </a:lnSpc>
              <a:spcBef>
                <a:spcPts val="0"/>
              </a:spcBef>
              <a:spcAft>
                <a:spcPts val="0"/>
              </a:spcAft>
              <a:buClrTx/>
              <a:buSzTx/>
              <a:buFontTx/>
              <a:buNone/>
              <a:tabLst/>
            </a:pPr>
            <a:r>
              <a:rPr lang="en-US" dirty="0"/>
              <a:t>Nursing assessment: “looks fine”</a:t>
            </a:r>
          </a:p>
          <a:p>
            <a:pPr marL="0" marR="0" indent="0" algn="l" defTabSz="584200" rtl="0" fontAlgn="auto" latinLnBrk="0" hangingPunct="0">
              <a:lnSpc>
                <a:spcPct val="100000"/>
              </a:lnSpc>
              <a:spcBef>
                <a:spcPts val="0"/>
              </a:spcBef>
              <a:spcAft>
                <a:spcPts val="0"/>
              </a:spcAft>
              <a:buClrTx/>
              <a:buSzTx/>
              <a:buFontTx/>
              <a:buNone/>
              <a:tabLst/>
            </a:pPr>
            <a:endParaRPr lang="en-US" dirty="0"/>
          </a:p>
          <a:p>
            <a:pPr marL="0" marR="0" indent="0" algn="l" defTabSz="584200" rtl="0" fontAlgn="auto" latinLnBrk="0" hangingPunct="0">
              <a:lnSpc>
                <a:spcPct val="100000"/>
              </a:lnSpc>
              <a:spcBef>
                <a:spcPts val="0"/>
              </a:spcBef>
              <a:spcAft>
                <a:spcPts val="0"/>
              </a:spcAft>
              <a:buClrTx/>
              <a:buSzTx/>
              <a:buFontTx/>
              <a:buNone/>
              <a:tabLst/>
            </a:pPr>
            <a:r>
              <a:rPr lang="en-US" dirty="0"/>
              <a:t>Exam: right ear with effusion, mild erythema</a:t>
            </a:r>
          </a:p>
          <a:p>
            <a:pPr algn="l"/>
            <a:r>
              <a:rPr lang="en-US" dirty="0"/>
              <a:t>Nasal congestion</a:t>
            </a:r>
            <a:r>
              <a:rPr lang="en-US" b="0" dirty="0"/>
              <a:t>: </a:t>
            </a:r>
            <a:r>
              <a:rPr lang="en-US" dirty="0"/>
              <a:t>Moderate clear rhinorrhea, slight mucosal congestion</a:t>
            </a:r>
          </a:p>
          <a:p>
            <a:pPr marL="0" marR="0" indent="0" algn="l" defTabSz="584200" rtl="0" fontAlgn="auto" latinLnBrk="0" hangingPunct="0">
              <a:lnSpc>
                <a:spcPct val="100000"/>
              </a:lnSpc>
              <a:spcBef>
                <a:spcPts val="0"/>
              </a:spcBef>
              <a:spcAft>
                <a:spcPts val="0"/>
              </a:spcAft>
              <a:buClrTx/>
              <a:buSzTx/>
              <a:buFontTx/>
              <a:buNone/>
              <a:tabLst/>
            </a:pPr>
            <a:r>
              <a:rPr lang="en-US" dirty="0"/>
              <a:t>Lungs: Occasional expiratory wheeze, no stridor, no retractions, non-productive cough</a:t>
            </a:r>
          </a:p>
          <a:p>
            <a:pPr marL="0" marR="0" indent="0" algn="l" defTabSz="584200" rtl="0" fontAlgn="auto" latinLnBrk="0" hangingPunct="0">
              <a:lnSpc>
                <a:spcPct val="100000"/>
              </a:lnSpc>
              <a:spcBef>
                <a:spcPts val="0"/>
              </a:spcBef>
              <a:spcAft>
                <a:spcPts val="0"/>
              </a:spcAft>
              <a:buClrTx/>
              <a:buSzTx/>
              <a:buFontTx/>
              <a:buNone/>
              <a:tabLst/>
            </a:pPr>
            <a:endParaRPr lang="en-US" dirty="0"/>
          </a:p>
          <a:p>
            <a:pPr marL="0" marR="0" indent="0" algn="l" defTabSz="584200" rtl="0" fontAlgn="auto" latinLnBrk="0" hangingPunct="0">
              <a:lnSpc>
                <a:spcPct val="100000"/>
              </a:lnSpc>
              <a:spcBef>
                <a:spcPts val="0"/>
              </a:spcBef>
              <a:spcAft>
                <a:spcPts val="0"/>
              </a:spcAft>
              <a:buClrTx/>
              <a:buSzTx/>
              <a:buFontTx/>
              <a:buNone/>
              <a:tabLst/>
            </a:pPr>
            <a:endParaRPr kumimoji="0" lang="en-US" b="1" i="0" u="none" strike="noStrike" cap="none" spc="0" normalizeH="0" baseline="0" dirty="0">
              <a:ln>
                <a:noFill/>
              </a:ln>
              <a:solidFill>
                <a:srgbClr val="000000"/>
              </a:solidFill>
              <a:effectLst/>
              <a:uFillTx/>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kumimoji="0" lang="en-US" b="1" i="0" u="none" strike="noStrike" cap="none" spc="0" normalizeH="0" baseline="0" dirty="0">
              <a:ln>
                <a:noFill/>
              </a:ln>
              <a:solidFill>
                <a:srgbClr val="000000"/>
              </a:solidFill>
              <a:effectLst/>
              <a:uFillTx/>
              <a:sym typeface="Helvetica Neue"/>
            </a:endParaRPr>
          </a:p>
        </p:txBody>
      </p:sp>
      <p:pic>
        <p:nvPicPr>
          <p:cNvPr id="5" name="Picture 4"/>
          <p:cNvPicPr>
            <a:picLocks noChangeAspect="1"/>
          </p:cNvPicPr>
          <p:nvPr/>
        </p:nvPicPr>
        <p:blipFill>
          <a:blip r:embed="rId2"/>
          <a:stretch>
            <a:fillRect/>
          </a:stretch>
        </p:blipFill>
        <p:spPr>
          <a:xfrm>
            <a:off x="9494307" y="7815962"/>
            <a:ext cx="3171825" cy="990600"/>
          </a:xfrm>
          <a:prstGeom prst="rect">
            <a:avLst/>
          </a:prstGeom>
        </p:spPr>
      </p:pic>
    </p:spTree>
    <p:extLst>
      <p:ext uri="{BB962C8B-B14F-4D97-AF65-F5344CB8AC3E}">
        <p14:creationId xmlns:p14="http://schemas.microsoft.com/office/powerpoint/2010/main" val="14094289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CUC Bronchiolitis Tools</a:t>
            </a:r>
          </a:p>
        </p:txBody>
      </p:sp>
      <p:sp>
        <p:nvSpPr>
          <p:cNvPr id="3" name="Text Placeholder 2"/>
          <p:cNvSpPr>
            <a:spLocks noGrp="1"/>
          </p:cNvSpPr>
          <p:nvPr>
            <p:ph type="body" idx="1"/>
          </p:nvPr>
        </p:nvSpPr>
        <p:spPr/>
        <p:txBody>
          <a:bodyPr/>
          <a:lstStyle/>
          <a:p>
            <a:r>
              <a:rPr lang="en-US" dirty="0"/>
              <a:t>2015</a:t>
            </a:r>
          </a:p>
          <a:p>
            <a:pPr lvl="1"/>
            <a:r>
              <a:rPr lang="en-US" dirty="0"/>
              <a:t>Bronchiolitis treatment guideline created</a:t>
            </a:r>
          </a:p>
          <a:p>
            <a:r>
              <a:rPr lang="en-US" dirty="0"/>
              <a:t>2016</a:t>
            </a:r>
          </a:p>
          <a:p>
            <a:pPr lvl="1"/>
            <a:r>
              <a:rPr lang="en-US" dirty="0"/>
              <a:t>Initial bronchiolitis provider note templates and discharge instructions developed</a:t>
            </a:r>
          </a:p>
          <a:p>
            <a:r>
              <a:rPr lang="en-US" dirty="0"/>
              <a:t>2018</a:t>
            </a:r>
          </a:p>
          <a:p>
            <a:pPr lvl="1"/>
            <a:r>
              <a:rPr lang="en-US" dirty="0"/>
              <a:t>Bronchiolitis Quality Dashboard Completed (pulling data only from 2016 forward)</a:t>
            </a:r>
          </a:p>
          <a:p>
            <a:pPr lvl="1"/>
            <a:r>
              <a:rPr lang="en-US" dirty="0"/>
              <a:t>Goal setting around UC quality measures (asthma, bronchiolitis, croup, and UTI) strongly encouraged among providers</a:t>
            </a:r>
          </a:p>
          <a:p>
            <a:endParaRPr lang="en-US" dirty="0"/>
          </a:p>
        </p:txBody>
      </p:sp>
      <p:pic>
        <p:nvPicPr>
          <p:cNvPr id="4" name="Picture 3"/>
          <p:cNvPicPr>
            <a:picLocks noChangeAspect="1"/>
          </p:cNvPicPr>
          <p:nvPr/>
        </p:nvPicPr>
        <p:blipFill>
          <a:blip r:embed="rId2"/>
          <a:stretch>
            <a:fillRect/>
          </a:stretch>
        </p:blipFill>
        <p:spPr>
          <a:xfrm>
            <a:off x="9689454" y="7917316"/>
            <a:ext cx="3176291" cy="993734"/>
          </a:xfrm>
          <a:prstGeom prst="rect">
            <a:avLst/>
          </a:prstGeom>
        </p:spPr>
      </p:pic>
    </p:spTree>
    <p:extLst>
      <p:ext uri="{BB962C8B-B14F-4D97-AF65-F5344CB8AC3E}">
        <p14:creationId xmlns:p14="http://schemas.microsoft.com/office/powerpoint/2010/main" val="66340969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Bronchiolitis Treatment Guideline"/>
          <p:cNvSpPr txBox="1">
            <a:spLocks noGrp="1"/>
          </p:cNvSpPr>
          <p:nvPr>
            <p:ph type="title"/>
          </p:nvPr>
        </p:nvSpPr>
        <p:spPr>
          <a:xfrm>
            <a:off x="952500" y="254000"/>
            <a:ext cx="11099800" cy="1104900"/>
          </a:xfrm>
          <a:prstGeom prst="rect">
            <a:avLst/>
          </a:prstGeom>
        </p:spPr>
        <p:txBody>
          <a:bodyPr>
            <a:normAutofit/>
          </a:bodyPr>
          <a:lstStyle>
            <a:lvl1pPr defTabSz="484886">
              <a:defRPr sz="6640"/>
            </a:lvl1pPr>
          </a:lstStyle>
          <a:p>
            <a:r>
              <a:rPr lang="en-US" sz="5400" dirty="0"/>
              <a:t>CUC </a:t>
            </a:r>
            <a:r>
              <a:rPr sz="5400" dirty="0"/>
              <a:t>Bronchiolitis Treatment Guideline</a:t>
            </a:r>
          </a:p>
        </p:txBody>
      </p:sp>
      <p:sp>
        <p:nvSpPr>
          <p:cNvPr id="156" name="Goal: standard Treatment Guideline for Acute Bronchiolitis across all Children’s Urgent Care sites…"/>
          <p:cNvSpPr txBox="1">
            <a:spLocks noGrp="1"/>
          </p:cNvSpPr>
          <p:nvPr>
            <p:ph type="body" idx="1"/>
          </p:nvPr>
        </p:nvSpPr>
        <p:spPr>
          <a:xfrm>
            <a:off x="952500" y="1579033"/>
            <a:ext cx="11099800" cy="6421967"/>
          </a:xfrm>
          <a:prstGeom prst="rect">
            <a:avLst/>
          </a:prstGeom>
        </p:spPr>
        <p:txBody>
          <a:bodyPr>
            <a:normAutofit fontScale="92500" lnSpcReduction="10000"/>
          </a:bodyPr>
          <a:lstStyle/>
          <a:p>
            <a:pPr>
              <a:lnSpc>
                <a:spcPct val="120000"/>
              </a:lnSpc>
              <a:spcBef>
                <a:spcPts val="0"/>
              </a:spcBef>
            </a:pPr>
            <a:r>
              <a:rPr dirty="0"/>
              <a:t>Goal: </a:t>
            </a:r>
            <a:r>
              <a:rPr lang="en-US" dirty="0"/>
              <a:t>S</a:t>
            </a:r>
            <a:r>
              <a:rPr dirty="0"/>
              <a:t>tandard Treatment Guideline for Acute Bronchiolitis across all Children’s Urgent Care sites</a:t>
            </a:r>
            <a:endParaRPr lang="en-US" dirty="0"/>
          </a:p>
          <a:p>
            <a:pPr marL="0" indent="0">
              <a:lnSpc>
                <a:spcPct val="120000"/>
              </a:lnSpc>
              <a:spcBef>
                <a:spcPts val="0"/>
              </a:spcBef>
              <a:buNone/>
            </a:pPr>
            <a:endParaRPr dirty="0"/>
          </a:p>
          <a:p>
            <a:pPr>
              <a:lnSpc>
                <a:spcPct val="120000"/>
              </a:lnSpc>
              <a:spcBef>
                <a:spcPts val="0"/>
              </a:spcBef>
            </a:pPr>
            <a:r>
              <a:rPr dirty="0"/>
              <a:t>Key Principles</a:t>
            </a:r>
            <a:r>
              <a:rPr lang="en-US" dirty="0"/>
              <a:t>:</a:t>
            </a:r>
          </a:p>
          <a:p>
            <a:pPr lvl="1">
              <a:lnSpc>
                <a:spcPct val="120000"/>
              </a:lnSpc>
              <a:spcBef>
                <a:spcPts val="0"/>
              </a:spcBef>
              <a:buFont typeface="Courier New" panose="02070309020205020404" pitchFamily="49" charset="0"/>
              <a:buChar char="o"/>
            </a:pPr>
            <a:r>
              <a:rPr lang="en-US" dirty="0"/>
              <a:t>A</a:t>
            </a:r>
            <a:r>
              <a:rPr dirty="0"/>
              <a:t>ccurately risk-stratify patients based on history and physical exam</a:t>
            </a:r>
            <a:endParaRPr lang="en-US" dirty="0"/>
          </a:p>
          <a:p>
            <a:pPr lvl="1">
              <a:lnSpc>
                <a:spcPct val="120000"/>
              </a:lnSpc>
              <a:spcBef>
                <a:spcPts val="0"/>
              </a:spcBef>
              <a:buFont typeface="Courier New" panose="02070309020205020404" pitchFamily="49" charset="0"/>
              <a:buChar char="o"/>
            </a:pPr>
            <a:r>
              <a:rPr lang="en-US" dirty="0"/>
              <a:t>L</a:t>
            </a:r>
            <a:r>
              <a:rPr dirty="0"/>
              <a:t>imit interventions such as imaging, testing, nebulized albuterol, and antibiotics</a:t>
            </a:r>
            <a:endParaRPr lang="en-US" dirty="0"/>
          </a:p>
          <a:p>
            <a:pPr lvl="1">
              <a:lnSpc>
                <a:spcPct val="120000"/>
              </a:lnSpc>
              <a:spcBef>
                <a:spcPts val="0"/>
              </a:spcBef>
              <a:buFont typeface="Courier New" panose="02070309020205020404" pitchFamily="49" charset="0"/>
              <a:buChar char="o"/>
            </a:pPr>
            <a:r>
              <a:rPr lang="en-US" dirty="0"/>
              <a:t>E</a:t>
            </a:r>
            <a:r>
              <a:rPr dirty="0"/>
              <a:t>ncourage use of NP suction</a:t>
            </a:r>
            <a:endParaRPr lang="en-US" dirty="0"/>
          </a:p>
          <a:p>
            <a:pPr lvl="1">
              <a:lnSpc>
                <a:spcPct val="120000"/>
              </a:lnSpc>
              <a:spcBef>
                <a:spcPts val="0"/>
              </a:spcBef>
              <a:buFont typeface="Courier New" panose="02070309020205020404" pitchFamily="49" charset="0"/>
              <a:buChar char="o"/>
            </a:pPr>
            <a:r>
              <a:rPr lang="en-US" dirty="0"/>
              <a:t>E</a:t>
            </a:r>
            <a:r>
              <a:rPr dirty="0"/>
              <a:t>ducate families on the natural course of illness to improve patient satisfaction</a:t>
            </a:r>
            <a:endParaRPr lang="en-US" dirty="0"/>
          </a:p>
          <a:p>
            <a:pPr marL="444500" lvl="1" indent="0">
              <a:lnSpc>
                <a:spcPct val="120000"/>
              </a:lnSpc>
              <a:spcBef>
                <a:spcPts val="0"/>
              </a:spcBef>
              <a:buNone/>
            </a:pPr>
            <a:endParaRPr dirty="0"/>
          </a:p>
          <a:p>
            <a:pPr>
              <a:lnSpc>
                <a:spcPct val="120000"/>
              </a:lnSpc>
              <a:spcBef>
                <a:spcPts val="0"/>
              </a:spcBef>
            </a:pPr>
            <a:r>
              <a:rPr lang="en-US" dirty="0"/>
              <a:t>Additional Opportunity: </a:t>
            </a:r>
          </a:p>
          <a:p>
            <a:pPr lvl="1">
              <a:lnSpc>
                <a:spcPct val="120000"/>
              </a:lnSpc>
              <a:spcBef>
                <a:spcPts val="0"/>
              </a:spcBef>
              <a:buFont typeface="Courier New" panose="02070309020205020404" pitchFamily="49" charset="0"/>
              <a:buChar char="o"/>
            </a:pPr>
            <a:r>
              <a:rPr dirty="0"/>
              <a:t>Align treatment guideline with national recommendations and standards of care </a:t>
            </a:r>
            <a:r>
              <a:rPr lang="en-US" dirty="0"/>
              <a:t>across CHW Primary Care, Children’s Specialty Group, CHW ER, and the CHW Hospitalists.</a:t>
            </a:r>
            <a:endParaRPr dirty="0"/>
          </a:p>
        </p:txBody>
      </p:sp>
      <p:pic>
        <p:nvPicPr>
          <p:cNvPr id="5" name="Picture 4"/>
          <p:cNvPicPr>
            <a:picLocks noChangeAspect="1"/>
          </p:cNvPicPr>
          <p:nvPr/>
        </p:nvPicPr>
        <p:blipFill>
          <a:blip r:embed="rId2"/>
          <a:stretch>
            <a:fillRect/>
          </a:stretch>
        </p:blipFill>
        <p:spPr>
          <a:xfrm>
            <a:off x="9689454" y="7917316"/>
            <a:ext cx="3176291" cy="993734"/>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Bronchiolitis Treatment Guideline"/>
          <p:cNvSpPr txBox="1">
            <a:spLocks noGrp="1"/>
          </p:cNvSpPr>
          <p:nvPr>
            <p:ph type="title"/>
          </p:nvPr>
        </p:nvSpPr>
        <p:spPr>
          <a:xfrm>
            <a:off x="952500" y="254000"/>
            <a:ext cx="11099800" cy="1542527"/>
          </a:xfrm>
          <a:prstGeom prst="rect">
            <a:avLst/>
          </a:prstGeom>
        </p:spPr>
        <p:txBody>
          <a:bodyPr>
            <a:normAutofit/>
          </a:bodyPr>
          <a:lstStyle>
            <a:lvl1pPr defTabSz="484886">
              <a:defRPr sz="6640"/>
            </a:lvl1pPr>
          </a:lstStyle>
          <a:p>
            <a:r>
              <a:rPr lang="en-US" sz="4000" dirty="0"/>
              <a:t>CUC </a:t>
            </a:r>
            <a:r>
              <a:rPr sz="4000" dirty="0"/>
              <a:t>Bronchiolitis Treatment Guideline</a:t>
            </a:r>
          </a:p>
        </p:txBody>
      </p:sp>
      <p:sp>
        <p:nvSpPr>
          <p:cNvPr id="162" name="Definition: Bronchiolitis is a disorder most commonly caused in infants by viral lower respiratory tract infection (LRTI). It is the most common lower respiratory infection in this age group.…"/>
          <p:cNvSpPr txBox="1">
            <a:spLocks noGrp="1"/>
          </p:cNvSpPr>
          <p:nvPr>
            <p:ph type="body" idx="1"/>
          </p:nvPr>
        </p:nvSpPr>
        <p:spPr>
          <a:xfrm>
            <a:off x="952500" y="2509072"/>
            <a:ext cx="11099800" cy="6736528"/>
          </a:xfrm>
          <a:prstGeom prst="rect">
            <a:avLst/>
          </a:prstGeom>
        </p:spPr>
        <p:txBody>
          <a:bodyPr>
            <a:normAutofit/>
          </a:bodyPr>
          <a:lstStyle/>
          <a:p>
            <a:pPr defTabSz="537463">
              <a:spcBef>
                <a:spcPts val="0"/>
              </a:spcBef>
              <a:defRPr sz="2944"/>
            </a:pPr>
            <a:r>
              <a:rPr lang="en-US" dirty="0"/>
              <a:t>Guideline begins with the definition, etiology, and differential diagnosis of the condition, including the pathophysiology behind the symptoms: </a:t>
            </a:r>
          </a:p>
          <a:p>
            <a:pPr lvl="1" defTabSz="537463">
              <a:spcBef>
                <a:spcPts val="0"/>
              </a:spcBef>
              <a:buFont typeface="Courier New" panose="02070309020205020404" pitchFamily="49" charset="0"/>
              <a:buChar char="o"/>
              <a:defRPr sz="2944"/>
            </a:pPr>
            <a:r>
              <a:rPr lang="en-US" dirty="0"/>
              <a:t>A</a:t>
            </a:r>
            <a:r>
              <a:rPr dirty="0"/>
              <a:t>cute inﬂammation</a:t>
            </a:r>
            <a:endParaRPr lang="en-US" dirty="0"/>
          </a:p>
          <a:p>
            <a:pPr lvl="1" defTabSz="537463">
              <a:spcBef>
                <a:spcPts val="0"/>
              </a:spcBef>
              <a:buFont typeface="Courier New" panose="02070309020205020404" pitchFamily="49" charset="0"/>
              <a:buChar char="o"/>
              <a:defRPr sz="2944"/>
            </a:pPr>
            <a:r>
              <a:rPr lang="en-US" dirty="0"/>
              <a:t>E</a:t>
            </a:r>
            <a:r>
              <a:rPr dirty="0"/>
              <a:t>dema and necrosis of epithelial cells lining small airways</a:t>
            </a:r>
            <a:endParaRPr lang="en-US" dirty="0"/>
          </a:p>
          <a:p>
            <a:pPr lvl="1" defTabSz="537463">
              <a:spcBef>
                <a:spcPts val="0"/>
              </a:spcBef>
              <a:buFont typeface="Courier New" panose="02070309020205020404" pitchFamily="49" charset="0"/>
              <a:buChar char="o"/>
              <a:defRPr sz="2944"/>
            </a:pPr>
            <a:r>
              <a:rPr lang="en-US" dirty="0"/>
              <a:t>I</a:t>
            </a:r>
            <a:r>
              <a:rPr dirty="0"/>
              <a:t>ncreased mucus production</a:t>
            </a:r>
            <a:endParaRPr lang="en-US" dirty="0"/>
          </a:p>
          <a:p>
            <a:pPr lvl="1" defTabSz="537463">
              <a:spcBef>
                <a:spcPts val="0"/>
              </a:spcBef>
              <a:buFont typeface="Courier New" panose="02070309020205020404" pitchFamily="49" charset="0"/>
              <a:buChar char="o"/>
              <a:defRPr sz="2944"/>
            </a:pPr>
            <a:r>
              <a:rPr lang="en-US" dirty="0"/>
              <a:t>Obstruction of the small airways causing air trapping and atelectasis, often causing symptoms of wheezing.</a:t>
            </a:r>
          </a:p>
          <a:p>
            <a:pPr marL="546193" lvl="2" indent="0" defTabSz="537463">
              <a:spcBef>
                <a:spcPts val="0"/>
              </a:spcBef>
              <a:buNone/>
              <a:defRPr sz="2944"/>
            </a:pPr>
            <a:endParaRPr lang="en-US" dirty="0"/>
          </a:p>
          <a:p>
            <a:pPr defTabSz="537463">
              <a:spcBef>
                <a:spcPts val="0"/>
              </a:spcBef>
              <a:defRPr sz="2944"/>
            </a:pPr>
            <a:r>
              <a:rPr lang="en-US" dirty="0"/>
              <a:t>CUC Bronchiolitis Treatment Guideline was predominantly based off of the 2014 AAP Bronchiolitis Guidelines</a:t>
            </a:r>
          </a:p>
        </p:txBody>
      </p:sp>
      <p:pic>
        <p:nvPicPr>
          <p:cNvPr id="5" name="Picture 4"/>
          <p:cNvPicPr>
            <a:picLocks noChangeAspect="1"/>
          </p:cNvPicPr>
          <p:nvPr/>
        </p:nvPicPr>
        <p:blipFill>
          <a:blip r:embed="rId3"/>
          <a:stretch>
            <a:fillRect/>
          </a:stretch>
        </p:blipFill>
        <p:spPr>
          <a:xfrm>
            <a:off x="9689454" y="7917316"/>
            <a:ext cx="3176291" cy="993734"/>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ase #2"/>
          <p:cNvSpPr txBox="1">
            <a:spLocks noGrp="1"/>
          </p:cNvSpPr>
          <p:nvPr>
            <p:ph type="title"/>
          </p:nvPr>
        </p:nvSpPr>
        <p:spPr>
          <a:prstGeom prst="rect">
            <a:avLst/>
          </a:prstGeom>
        </p:spPr>
        <p:txBody>
          <a:bodyPr>
            <a:normAutofit/>
          </a:bodyPr>
          <a:lstStyle/>
          <a:p>
            <a:r>
              <a:rPr lang="en-US" sz="5400" dirty="0"/>
              <a:t>2014 AAP Bronchiolitis Guidelines</a:t>
            </a:r>
            <a:endParaRPr sz="5400" dirty="0"/>
          </a:p>
        </p:txBody>
      </p:sp>
      <p:sp>
        <p:nvSpPr>
          <p:cNvPr id="129" name="Body"/>
          <p:cNvSpPr txBox="1">
            <a:spLocks noGrp="1"/>
          </p:cNvSpPr>
          <p:nvPr>
            <p:ph type="body" idx="1"/>
          </p:nvPr>
        </p:nvSpPr>
        <p:spPr>
          <a:xfrm>
            <a:off x="952500" y="2198077"/>
            <a:ext cx="11099800" cy="6679223"/>
          </a:xfrm>
          <a:prstGeom prst="rect">
            <a:avLst/>
          </a:prstGeom>
        </p:spPr>
        <p:txBody>
          <a:bodyPr>
            <a:normAutofit/>
          </a:bodyPr>
          <a:lstStyle/>
          <a:p>
            <a:endParaRPr lang="en-US" b="1" dirty="0"/>
          </a:p>
          <a:p>
            <a:pPr>
              <a:spcBef>
                <a:spcPts val="0"/>
              </a:spcBef>
            </a:pPr>
            <a:r>
              <a:rPr lang="en-US" sz="4300" b="1" dirty="0"/>
              <a:t>Clinical Diagnosis</a:t>
            </a:r>
          </a:p>
          <a:p>
            <a:pPr marL="0" indent="0">
              <a:spcBef>
                <a:spcPts val="0"/>
              </a:spcBef>
              <a:buNone/>
            </a:pPr>
            <a:endParaRPr lang="en-US" b="1" dirty="0"/>
          </a:p>
          <a:p>
            <a:pPr lvl="1">
              <a:spcBef>
                <a:spcPts val="0"/>
              </a:spcBef>
            </a:pPr>
            <a:r>
              <a:rPr lang="en-US" dirty="0"/>
              <a:t>Should be made on basis of the </a:t>
            </a:r>
            <a:r>
              <a:rPr lang="en-US" b="1" dirty="0"/>
              <a:t>H&amp;P examination</a:t>
            </a:r>
            <a:r>
              <a:rPr lang="en-US" dirty="0"/>
              <a:t>. (Strong recommendation)</a:t>
            </a:r>
          </a:p>
          <a:p>
            <a:pPr marL="444500" lvl="1" indent="0">
              <a:spcBef>
                <a:spcPts val="0"/>
              </a:spcBef>
              <a:buNone/>
            </a:pPr>
            <a:endParaRPr lang="en-US" dirty="0"/>
          </a:p>
          <a:p>
            <a:pPr lvl="1">
              <a:spcBef>
                <a:spcPts val="0"/>
              </a:spcBef>
            </a:pPr>
            <a:r>
              <a:rPr lang="en-US" dirty="0"/>
              <a:t>Clinicians should assess for presence of </a:t>
            </a:r>
            <a:r>
              <a:rPr lang="en-US" b="1" dirty="0"/>
              <a:t>risk factors </a:t>
            </a:r>
            <a:r>
              <a:rPr lang="en-US" dirty="0"/>
              <a:t>for severe disease. (Moderate recommendation).</a:t>
            </a:r>
          </a:p>
          <a:p>
            <a:pPr marL="1333500" lvl="3" indent="0">
              <a:spcBef>
                <a:spcPts val="0"/>
              </a:spcBef>
              <a:buNone/>
            </a:pPr>
            <a:endParaRPr lang="en-US" dirty="0"/>
          </a:p>
          <a:p>
            <a:pPr lvl="1">
              <a:spcBef>
                <a:spcPts val="0"/>
              </a:spcBef>
            </a:pPr>
            <a:r>
              <a:rPr lang="en-US" b="1" dirty="0"/>
              <a:t>Radiograph or laboratory studies</a:t>
            </a:r>
            <a:r>
              <a:rPr lang="en-US" dirty="0"/>
              <a:t> should not be routinely obtained (Moderate recommendation)</a:t>
            </a:r>
          </a:p>
          <a:p>
            <a:pPr lvl="1">
              <a:spcBef>
                <a:spcPts val="0"/>
              </a:spcBef>
            </a:pPr>
            <a:endParaRPr lang="en-US" dirty="0"/>
          </a:p>
          <a:p>
            <a:pPr lvl="1">
              <a:spcBef>
                <a:spcPts val="0"/>
              </a:spcBef>
            </a:pPr>
            <a:r>
              <a:rPr lang="en-US" b="1" dirty="0">
                <a:cs typeface="Times New Roman" panose="02020603050405020304" pitchFamily="18" charset="0"/>
              </a:rPr>
              <a:t>Albuterol: </a:t>
            </a:r>
            <a:r>
              <a:rPr lang="en-US" dirty="0">
                <a:cs typeface="Times New Roman" panose="02020603050405020304" pitchFamily="18" charset="0"/>
              </a:rPr>
              <a:t>clinicians should </a:t>
            </a:r>
            <a:r>
              <a:rPr lang="en-US" b="1" dirty="0">
                <a:cs typeface="Times New Roman" panose="02020603050405020304" pitchFamily="18" charset="0"/>
              </a:rPr>
              <a:t>not</a:t>
            </a:r>
            <a:r>
              <a:rPr lang="en-US" dirty="0">
                <a:cs typeface="Times New Roman" panose="02020603050405020304" pitchFamily="18" charset="0"/>
              </a:rPr>
              <a:t> administer albuterol to infants and children with a diagnosis of bronchiolitis. (Strong Recommendation)</a:t>
            </a:r>
          </a:p>
          <a:p>
            <a:pPr marL="444500" lvl="1" indent="0">
              <a:spcBef>
                <a:spcPts val="0"/>
              </a:spcBef>
              <a:buNone/>
            </a:pPr>
            <a:endParaRPr lang="en-US" dirty="0"/>
          </a:p>
          <a:p>
            <a:endParaRPr dirty="0"/>
          </a:p>
        </p:txBody>
      </p:sp>
      <p:pic>
        <p:nvPicPr>
          <p:cNvPr id="5" name="Picture 4"/>
          <p:cNvPicPr>
            <a:picLocks noChangeAspect="1"/>
          </p:cNvPicPr>
          <p:nvPr/>
        </p:nvPicPr>
        <p:blipFill>
          <a:blip r:embed="rId3"/>
          <a:stretch>
            <a:fillRect/>
          </a:stretch>
        </p:blipFill>
        <p:spPr>
          <a:xfrm>
            <a:off x="9689454" y="7917316"/>
            <a:ext cx="3176291" cy="993734"/>
          </a:xfrm>
          <a:prstGeom prst="rect">
            <a:avLst/>
          </a:prstGeom>
        </p:spPr>
      </p:pic>
    </p:spTree>
    <p:extLst>
      <p:ext uri="{BB962C8B-B14F-4D97-AF65-F5344CB8AC3E}">
        <p14:creationId xmlns:p14="http://schemas.microsoft.com/office/powerpoint/2010/main" val="159266780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2014 AAP Bronchiolitis Guidelines</a:t>
            </a:r>
          </a:p>
        </p:txBody>
      </p:sp>
      <p:sp>
        <p:nvSpPr>
          <p:cNvPr id="3" name="Text Placeholder 2"/>
          <p:cNvSpPr>
            <a:spLocks noGrp="1"/>
          </p:cNvSpPr>
          <p:nvPr>
            <p:ph type="body" idx="1"/>
          </p:nvPr>
        </p:nvSpPr>
        <p:spPr>
          <a:xfrm>
            <a:off x="985012" y="2761762"/>
            <a:ext cx="11099800" cy="6781800"/>
          </a:xfrm>
        </p:spPr>
        <p:txBody>
          <a:bodyPr>
            <a:normAutofit/>
          </a:bodyPr>
          <a:lstStyle/>
          <a:p>
            <a:r>
              <a:rPr lang="en-US" b="1" dirty="0">
                <a:cs typeface="Times New Roman" panose="02020603050405020304" pitchFamily="18" charset="0"/>
              </a:rPr>
              <a:t>Epinephrine: </a:t>
            </a:r>
            <a:r>
              <a:rPr lang="en-US" dirty="0">
                <a:cs typeface="Times New Roman" panose="02020603050405020304" pitchFamily="18" charset="0"/>
              </a:rPr>
              <a:t>clinicians should </a:t>
            </a:r>
            <a:r>
              <a:rPr lang="en-US" b="1" dirty="0">
                <a:cs typeface="Times New Roman" panose="02020603050405020304" pitchFamily="18" charset="0"/>
              </a:rPr>
              <a:t>not</a:t>
            </a:r>
            <a:r>
              <a:rPr lang="en-US" dirty="0">
                <a:cs typeface="Times New Roman" panose="02020603050405020304" pitchFamily="18" charset="0"/>
              </a:rPr>
              <a:t> administer epinephrine to infants and children with a diagnosis of bronchiolitis (Strong Recommendation)</a:t>
            </a:r>
          </a:p>
          <a:p>
            <a:r>
              <a:rPr lang="en-US" b="1" dirty="0">
                <a:cs typeface="Times New Roman" panose="02020603050405020304" pitchFamily="18" charset="0"/>
              </a:rPr>
              <a:t>Nebulized hypertonic saline</a:t>
            </a:r>
            <a:r>
              <a:rPr lang="en-US" dirty="0">
                <a:cs typeface="Times New Roman" panose="02020603050405020304" pitchFamily="18" charset="0"/>
              </a:rPr>
              <a:t>: clinicians should </a:t>
            </a:r>
            <a:r>
              <a:rPr lang="en-US" b="1" dirty="0">
                <a:cs typeface="Times New Roman" panose="02020603050405020304" pitchFamily="18" charset="0"/>
              </a:rPr>
              <a:t>not</a:t>
            </a:r>
            <a:r>
              <a:rPr lang="en-US" dirty="0">
                <a:cs typeface="Times New Roman" panose="02020603050405020304" pitchFamily="18" charset="0"/>
              </a:rPr>
              <a:t> administer to infants and children with a diagnosis of bronchiolitis in outpatient setting (Moderate Recommendation)</a:t>
            </a:r>
          </a:p>
          <a:p>
            <a:r>
              <a:rPr lang="en-US" b="1" dirty="0">
                <a:cs typeface="Times New Roman" panose="02020603050405020304" pitchFamily="18" charset="0"/>
              </a:rPr>
              <a:t>Corticosteroids: </a:t>
            </a:r>
            <a:r>
              <a:rPr lang="en-US" dirty="0">
                <a:cs typeface="Times New Roman" panose="02020603050405020304" pitchFamily="18" charset="0"/>
              </a:rPr>
              <a:t>clinicians should </a:t>
            </a:r>
            <a:r>
              <a:rPr lang="en-US" b="1" dirty="0">
                <a:cs typeface="Times New Roman" panose="02020603050405020304" pitchFamily="18" charset="0"/>
              </a:rPr>
              <a:t>not </a:t>
            </a:r>
            <a:r>
              <a:rPr lang="en-US" dirty="0">
                <a:cs typeface="Times New Roman" panose="02020603050405020304" pitchFamily="18" charset="0"/>
              </a:rPr>
              <a:t>administer systemic corticosteroids to infants with a diagnosis of bronchiolitis. (Strong Recommendation)</a:t>
            </a:r>
          </a:p>
          <a:p>
            <a:pPr lvl="0"/>
            <a:r>
              <a:rPr lang="en-US" b="1" dirty="0">
                <a:cs typeface="Times New Roman" panose="02020603050405020304" pitchFamily="18" charset="0"/>
              </a:rPr>
              <a:t>Oxygen: c</a:t>
            </a:r>
            <a:r>
              <a:rPr lang="en-US" dirty="0">
                <a:cs typeface="Times New Roman" panose="02020603050405020304" pitchFamily="18" charset="0"/>
              </a:rPr>
              <a:t>linicians may choose to </a:t>
            </a:r>
            <a:r>
              <a:rPr lang="en-US" b="1" dirty="0">
                <a:cs typeface="Times New Roman" panose="02020603050405020304" pitchFamily="18" charset="0"/>
              </a:rPr>
              <a:t>not </a:t>
            </a:r>
            <a:r>
              <a:rPr lang="en-US" dirty="0">
                <a:cs typeface="Times New Roman" panose="02020603050405020304" pitchFamily="18" charset="0"/>
              </a:rPr>
              <a:t>administer supplemental oxygen for saturations &gt; 90% to infants and children with bronchiolitis. (Weak Recommendations due to low level reasoning and little evidence)</a:t>
            </a:r>
          </a:p>
          <a:p>
            <a:endParaRPr lang="en-US" dirty="0">
              <a:cs typeface="Times New Roman" panose="02020603050405020304" pitchFamily="18" charset="0"/>
            </a:endParaRPr>
          </a:p>
          <a:p>
            <a:endParaRPr lang="en-US" dirty="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9689454" y="7917316"/>
            <a:ext cx="3176291" cy="993734"/>
          </a:xfrm>
          <a:prstGeom prst="rect">
            <a:avLst/>
          </a:prstGeom>
        </p:spPr>
      </p:pic>
    </p:spTree>
    <p:extLst>
      <p:ext uri="{BB962C8B-B14F-4D97-AF65-F5344CB8AC3E}">
        <p14:creationId xmlns:p14="http://schemas.microsoft.com/office/powerpoint/2010/main" val="181922546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A9BA-030B-4AE7-A9AF-471486EFEFFB}"/>
              </a:ext>
            </a:extLst>
          </p:cNvPr>
          <p:cNvSpPr>
            <a:spLocks noGrp="1"/>
          </p:cNvSpPr>
          <p:nvPr>
            <p:ph type="title"/>
          </p:nvPr>
        </p:nvSpPr>
        <p:spPr/>
        <p:txBody>
          <a:bodyPr>
            <a:normAutofit/>
          </a:bodyPr>
          <a:lstStyle/>
          <a:p>
            <a:r>
              <a:rPr lang="en-US" sz="5400" dirty="0"/>
              <a:t>2014 AAP Bronchiolitis Guidelines</a:t>
            </a:r>
          </a:p>
        </p:txBody>
      </p:sp>
      <p:sp>
        <p:nvSpPr>
          <p:cNvPr id="3" name="Text Placeholder 2">
            <a:extLst>
              <a:ext uri="{FF2B5EF4-FFF2-40B4-BE49-F238E27FC236}">
                <a16:creationId xmlns:a16="http://schemas.microsoft.com/office/drawing/2014/main" id="{AC6DB3A9-92FD-44BC-967A-F8DCCA1A4C72}"/>
              </a:ext>
            </a:extLst>
          </p:cNvPr>
          <p:cNvSpPr>
            <a:spLocks noGrp="1"/>
          </p:cNvSpPr>
          <p:nvPr>
            <p:ph type="body" idx="1"/>
          </p:nvPr>
        </p:nvSpPr>
        <p:spPr>
          <a:xfrm>
            <a:off x="533400" y="2540000"/>
            <a:ext cx="12268200" cy="6642100"/>
          </a:xfrm>
        </p:spPr>
        <p:txBody>
          <a:bodyPr>
            <a:noAutofit/>
          </a:bodyPr>
          <a:lstStyle/>
          <a:p>
            <a:pPr lvl="0"/>
            <a:r>
              <a:rPr lang="en-US" sz="2800" b="1" dirty="0">
                <a:cs typeface="Times New Roman" panose="02020603050405020304" pitchFamily="18" charset="0"/>
              </a:rPr>
              <a:t>Antibiotics: </a:t>
            </a:r>
            <a:r>
              <a:rPr lang="en-US" sz="2800" dirty="0">
                <a:cs typeface="Times New Roman" panose="02020603050405020304" pitchFamily="18" charset="0"/>
              </a:rPr>
              <a:t>Clinicians  should not administer antibacterial medications to infants and children with a diagnosis of bronchiolitis unless there is a concomitant bacterial infection. (Strong Recommendation)</a:t>
            </a:r>
          </a:p>
          <a:p>
            <a:pPr lvl="0"/>
            <a:r>
              <a:rPr lang="en-US" sz="2800" b="1" dirty="0">
                <a:cs typeface="Times New Roman" panose="02020603050405020304" pitchFamily="18" charset="0"/>
              </a:rPr>
              <a:t>NG or IV fluids</a:t>
            </a:r>
            <a:r>
              <a:rPr lang="en-US" sz="2800" dirty="0">
                <a:cs typeface="Times New Roman" panose="02020603050405020304" pitchFamily="18" charset="0"/>
              </a:rPr>
              <a:t>: clinician should administer fluids to an infant who cannot maintain hydration orally. (Strong Recommendation)</a:t>
            </a:r>
          </a:p>
          <a:p>
            <a:pPr lvl="0"/>
            <a:r>
              <a:rPr lang="en-US" sz="2800" b="1" dirty="0">
                <a:cs typeface="Times New Roman" panose="02020603050405020304" pitchFamily="18" charset="0"/>
              </a:rPr>
              <a:t>Hand washing: </a:t>
            </a:r>
            <a:r>
              <a:rPr lang="en-US" sz="2800" dirty="0">
                <a:cs typeface="Times New Roman" panose="02020603050405020304" pitchFamily="18" charset="0"/>
              </a:rPr>
              <a:t>Clinicians should disinfect hands before and after direct contact with patient with a diagnosis of bronchiolitis (Strong Recommendation)</a:t>
            </a:r>
          </a:p>
          <a:p>
            <a:pPr lvl="0"/>
            <a:r>
              <a:rPr lang="en-US" sz="2800" b="1" dirty="0">
                <a:cs typeface="Times New Roman" panose="02020603050405020304" pitchFamily="18" charset="0"/>
              </a:rPr>
              <a:t>Imaging: </a:t>
            </a:r>
            <a:r>
              <a:rPr lang="en-US" sz="2800" dirty="0">
                <a:cs typeface="Times New Roman" panose="02020603050405020304" pitchFamily="18" charset="0"/>
              </a:rPr>
              <a:t>clinicians should choose </a:t>
            </a:r>
            <a:r>
              <a:rPr lang="en-US" sz="2800" b="1" dirty="0">
                <a:cs typeface="Times New Roman" panose="02020603050405020304" pitchFamily="18" charset="0"/>
              </a:rPr>
              <a:t>not</a:t>
            </a:r>
            <a:r>
              <a:rPr lang="en-US" sz="2800" dirty="0">
                <a:cs typeface="Times New Roman" panose="02020603050405020304" pitchFamily="18" charset="0"/>
              </a:rPr>
              <a:t> to obtain a CXR to confirm the diagnosis of bronchiolitis. (Strong Recommendation)</a:t>
            </a:r>
          </a:p>
          <a:p>
            <a:endParaRPr lang="en-US" sz="3000" dirty="0"/>
          </a:p>
        </p:txBody>
      </p:sp>
      <p:pic>
        <p:nvPicPr>
          <p:cNvPr id="5" name="Picture 4"/>
          <p:cNvPicPr>
            <a:picLocks noChangeAspect="1"/>
          </p:cNvPicPr>
          <p:nvPr/>
        </p:nvPicPr>
        <p:blipFill>
          <a:blip r:embed="rId2"/>
          <a:stretch>
            <a:fillRect/>
          </a:stretch>
        </p:blipFill>
        <p:spPr>
          <a:xfrm>
            <a:off x="9689454" y="7917316"/>
            <a:ext cx="3176291" cy="993734"/>
          </a:xfrm>
          <a:prstGeom prst="rect">
            <a:avLst/>
          </a:prstGeom>
        </p:spPr>
      </p:pic>
    </p:spTree>
    <p:extLst>
      <p:ext uri="{BB962C8B-B14F-4D97-AF65-F5344CB8AC3E}">
        <p14:creationId xmlns:p14="http://schemas.microsoft.com/office/powerpoint/2010/main" val="21512803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CUC Bronchiolitis Treatment Guideline</a:t>
            </a:r>
          </a:p>
        </p:txBody>
      </p:sp>
      <p:sp>
        <p:nvSpPr>
          <p:cNvPr id="3" name="Text Placeholder 2"/>
          <p:cNvSpPr>
            <a:spLocks noGrp="1"/>
          </p:cNvSpPr>
          <p:nvPr>
            <p:ph type="body" idx="1"/>
          </p:nvPr>
        </p:nvSpPr>
        <p:spPr/>
        <p:txBody>
          <a:bodyPr>
            <a:normAutofit/>
          </a:bodyPr>
          <a:lstStyle/>
          <a:p>
            <a:pPr>
              <a:spcBef>
                <a:spcPts val="0"/>
              </a:spcBef>
            </a:pPr>
            <a:r>
              <a:rPr lang="en-US" dirty="0"/>
              <a:t>Risk factors for severe disease: </a:t>
            </a:r>
          </a:p>
        </p:txBody>
      </p:sp>
      <p:sp>
        <p:nvSpPr>
          <p:cNvPr id="6" name="Content Placeholder 5"/>
          <p:cNvSpPr>
            <a:spLocks noGrp="1"/>
          </p:cNvSpPr>
          <p:nvPr>
            <p:ph sz="half" idx="2"/>
          </p:nvPr>
        </p:nvSpPr>
        <p:spPr/>
        <p:txBody>
          <a:bodyPr/>
          <a:lstStyle/>
          <a:p>
            <a:pPr>
              <a:spcBef>
                <a:spcPts val="0"/>
              </a:spcBef>
            </a:pPr>
            <a:r>
              <a:rPr lang="en-US" dirty="0"/>
              <a:t>Prematurity (&lt;37 weeks)</a:t>
            </a:r>
          </a:p>
          <a:p>
            <a:pPr>
              <a:spcBef>
                <a:spcPts val="0"/>
              </a:spcBef>
            </a:pPr>
            <a:r>
              <a:rPr lang="en-US" dirty="0"/>
              <a:t>Age less than 12 weeks</a:t>
            </a:r>
          </a:p>
          <a:p>
            <a:pPr>
              <a:spcBef>
                <a:spcPts val="0"/>
              </a:spcBef>
            </a:pPr>
            <a:r>
              <a:rPr lang="en-US" dirty="0"/>
              <a:t>Chronic pulmonary disease (</a:t>
            </a:r>
            <a:r>
              <a:rPr lang="en-US" dirty="0" err="1"/>
              <a:t>esp</a:t>
            </a:r>
            <a:r>
              <a:rPr lang="en-US" dirty="0"/>
              <a:t> BPD)</a:t>
            </a:r>
          </a:p>
          <a:p>
            <a:pPr>
              <a:spcBef>
                <a:spcPts val="0"/>
              </a:spcBef>
            </a:pPr>
            <a:r>
              <a:rPr lang="en-US" dirty="0"/>
              <a:t>Congenital and anatomic defects of the airways</a:t>
            </a:r>
          </a:p>
          <a:p>
            <a:pPr>
              <a:spcBef>
                <a:spcPts val="0"/>
              </a:spcBef>
            </a:pPr>
            <a:r>
              <a:rPr lang="en-US" dirty="0"/>
              <a:t>Congenital heart disease</a:t>
            </a:r>
          </a:p>
          <a:p>
            <a:pPr>
              <a:spcBef>
                <a:spcPts val="0"/>
              </a:spcBef>
            </a:pPr>
            <a:r>
              <a:rPr lang="en-US" dirty="0"/>
              <a:t>Immunodeficiency</a:t>
            </a:r>
          </a:p>
          <a:p>
            <a:pPr>
              <a:spcBef>
                <a:spcPts val="0"/>
              </a:spcBef>
            </a:pPr>
            <a:r>
              <a:rPr lang="en-US" dirty="0" err="1"/>
              <a:t>Neruological</a:t>
            </a:r>
            <a:r>
              <a:rPr lang="en-US" dirty="0"/>
              <a:t> disease</a:t>
            </a:r>
          </a:p>
          <a:p>
            <a:endParaRPr lang="en-US" dirty="0"/>
          </a:p>
        </p:txBody>
      </p:sp>
      <p:sp>
        <p:nvSpPr>
          <p:cNvPr id="7" name="Text Placeholder 6"/>
          <p:cNvSpPr>
            <a:spLocks noGrp="1"/>
          </p:cNvSpPr>
          <p:nvPr>
            <p:ph type="body" sz="quarter" idx="3"/>
          </p:nvPr>
        </p:nvSpPr>
        <p:spPr/>
        <p:txBody>
          <a:bodyPr/>
          <a:lstStyle/>
          <a:p>
            <a:r>
              <a:rPr lang="en-US" dirty="0"/>
              <a:t>Risk factors for apnea or respiratory failure:</a:t>
            </a:r>
          </a:p>
        </p:txBody>
      </p:sp>
      <p:sp>
        <p:nvSpPr>
          <p:cNvPr id="8" name="Content Placeholder 7"/>
          <p:cNvSpPr>
            <a:spLocks noGrp="1"/>
          </p:cNvSpPr>
          <p:nvPr>
            <p:ph sz="quarter" idx="4"/>
          </p:nvPr>
        </p:nvSpPr>
        <p:spPr/>
        <p:txBody>
          <a:bodyPr/>
          <a:lstStyle/>
          <a:p>
            <a:pPr>
              <a:spcBef>
                <a:spcPts val="0"/>
              </a:spcBef>
            </a:pPr>
            <a:r>
              <a:rPr lang="en-US" dirty="0"/>
              <a:t>Age less than 8 weeks</a:t>
            </a:r>
          </a:p>
          <a:p>
            <a:pPr>
              <a:spcBef>
                <a:spcPts val="0"/>
              </a:spcBef>
            </a:pPr>
            <a:r>
              <a:rPr lang="en-US" dirty="0"/>
              <a:t>Previous apnea during this illness</a:t>
            </a:r>
          </a:p>
          <a:p>
            <a:pPr>
              <a:spcBef>
                <a:spcPts val="0"/>
              </a:spcBef>
            </a:pPr>
            <a:r>
              <a:rPr lang="en-US" dirty="0"/>
              <a:t>Respiratory rate at presentation &lt;30 or &gt;70 breaths per minute</a:t>
            </a:r>
          </a:p>
          <a:p>
            <a:pPr>
              <a:spcBef>
                <a:spcPts val="0"/>
              </a:spcBef>
            </a:pPr>
            <a:r>
              <a:rPr lang="en-US" dirty="0"/>
              <a:t>Room air sat &lt;90% at presentation</a:t>
            </a:r>
          </a:p>
          <a:p>
            <a:endParaRPr lang="en-US" dirty="0"/>
          </a:p>
        </p:txBody>
      </p:sp>
      <p:pic>
        <p:nvPicPr>
          <p:cNvPr id="5" name="Picture 4"/>
          <p:cNvPicPr>
            <a:picLocks noChangeAspect="1"/>
          </p:cNvPicPr>
          <p:nvPr/>
        </p:nvPicPr>
        <p:blipFill>
          <a:blip r:embed="rId2"/>
          <a:stretch>
            <a:fillRect/>
          </a:stretch>
        </p:blipFill>
        <p:spPr>
          <a:xfrm>
            <a:off x="9689454" y="7917316"/>
            <a:ext cx="3176291" cy="993734"/>
          </a:xfrm>
          <a:prstGeom prst="rect">
            <a:avLst/>
          </a:prstGeom>
        </p:spPr>
      </p:pic>
    </p:spTree>
    <p:extLst>
      <p:ext uri="{BB962C8B-B14F-4D97-AF65-F5344CB8AC3E}">
        <p14:creationId xmlns:p14="http://schemas.microsoft.com/office/powerpoint/2010/main" val="3296004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Who should be transferred to Children’s Hospital for further evaluation?"/>
          <p:cNvSpPr txBox="1">
            <a:spLocks noGrp="1"/>
          </p:cNvSpPr>
          <p:nvPr>
            <p:ph type="title"/>
          </p:nvPr>
        </p:nvSpPr>
        <p:spPr>
          <a:prstGeom prst="rect">
            <a:avLst/>
          </a:prstGeom>
        </p:spPr>
        <p:txBody>
          <a:bodyPr/>
          <a:lstStyle>
            <a:lvl1pPr defTabSz="344677">
              <a:defRPr sz="4719"/>
            </a:lvl1pPr>
          </a:lstStyle>
          <a:p>
            <a:r>
              <a:rPr lang="en-US" dirty="0"/>
              <a:t>Indications for Transfer (ED vs Direct Admit)</a:t>
            </a:r>
            <a:endParaRPr dirty="0"/>
          </a:p>
        </p:txBody>
      </p:sp>
      <p:sp>
        <p:nvSpPr>
          <p:cNvPr id="186" name="Transfer to EDTC patients who may deteriorate or are clinically unstable, or if the diagnosis or need for admission is uncertain…"/>
          <p:cNvSpPr txBox="1">
            <a:spLocks noGrp="1"/>
          </p:cNvSpPr>
          <p:nvPr>
            <p:ph sz="half" idx="1"/>
          </p:nvPr>
        </p:nvSpPr>
        <p:spPr>
          <a:prstGeom prst="rect">
            <a:avLst/>
          </a:prstGeom>
        </p:spPr>
        <p:txBody>
          <a:bodyPr>
            <a:normAutofit lnSpcReduction="10000"/>
          </a:bodyPr>
          <a:lstStyle/>
          <a:p>
            <a:pPr defTabSz="373887">
              <a:spcBef>
                <a:spcPts val="0"/>
              </a:spcBef>
              <a:defRPr sz="2048"/>
            </a:pPr>
            <a:r>
              <a:rPr sz="3200" dirty="0"/>
              <a:t>Signs and Symptoms that warrant </a:t>
            </a:r>
            <a:r>
              <a:rPr lang="en-US" sz="3200" dirty="0"/>
              <a:t>transfer to a higher level of care: </a:t>
            </a:r>
          </a:p>
          <a:p>
            <a:pPr lvl="1" defTabSz="373887">
              <a:spcBef>
                <a:spcPts val="0"/>
              </a:spcBef>
              <a:defRPr sz="2048"/>
            </a:pPr>
            <a:r>
              <a:rPr sz="2400" dirty="0"/>
              <a:t>Significan</a:t>
            </a:r>
            <a:r>
              <a:rPr lang="en-US" sz="2400" dirty="0"/>
              <a:t>t respiratory effort despite supportive care in clinic: </a:t>
            </a:r>
          </a:p>
          <a:p>
            <a:pPr lvl="2" defTabSz="373887">
              <a:spcBef>
                <a:spcPts val="0"/>
              </a:spcBef>
              <a:defRPr sz="2048"/>
            </a:pPr>
            <a:r>
              <a:rPr lang="en-US" sz="2400" dirty="0"/>
              <a:t>N</a:t>
            </a:r>
            <a:r>
              <a:rPr sz="2400" dirty="0"/>
              <a:t>asal flar</a:t>
            </a:r>
            <a:r>
              <a:rPr lang="en-US" sz="2400" dirty="0"/>
              <a:t>ing</a:t>
            </a:r>
          </a:p>
          <a:p>
            <a:pPr lvl="2" defTabSz="373887">
              <a:spcBef>
                <a:spcPts val="0"/>
              </a:spcBef>
              <a:defRPr sz="2048"/>
            </a:pPr>
            <a:r>
              <a:rPr lang="en-US" sz="2400" dirty="0"/>
              <a:t>Moderate to severe r</a:t>
            </a:r>
            <a:r>
              <a:rPr sz="2400" dirty="0"/>
              <a:t>etractions or abdominal breathing</a:t>
            </a:r>
            <a:endParaRPr lang="en-US" sz="2400" dirty="0"/>
          </a:p>
          <a:p>
            <a:pPr lvl="2" defTabSz="373887">
              <a:spcBef>
                <a:spcPts val="0"/>
              </a:spcBef>
              <a:defRPr sz="2048"/>
            </a:pPr>
            <a:r>
              <a:rPr sz="2400" dirty="0"/>
              <a:t>Grunting</a:t>
            </a:r>
          </a:p>
          <a:p>
            <a:pPr marL="568959" lvl="1" indent="-284479" defTabSz="373887">
              <a:spcBef>
                <a:spcPts val="0"/>
              </a:spcBef>
              <a:defRPr sz="2048"/>
            </a:pPr>
            <a:r>
              <a:rPr sz="2400" dirty="0"/>
              <a:t>Respiratory rate</a:t>
            </a:r>
            <a:r>
              <a:rPr lang="en-US" sz="2400" dirty="0"/>
              <a:t>:</a:t>
            </a:r>
            <a:r>
              <a:rPr sz="2400" dirty="0"/>
              <a:t> greater than 70 or less than 30</a:t>
            </a:r>
          </a:p>
          <a:p>
            <a:pPr marL="568959" lvl="1" indent="-284479" defTabSz="373887">
              <a:spcBef>
                <a:spcPts val="0"/>
              </a:spcBef>
              <a:defRPr sz="2048"/>
            </a:pPr>
            <a:r>
              <a:rPr sz="2400" dirty="0"/>
              <a:t>Dyspnea, Cyanosis or history of Apnea at home</a:t>
            </a:r>
          </a:p>
          <a:p>
            <a:pPr marL="568959" lvl="1" indent="-284479" defTabSz="373887">
              <a:spcBef>
                <a:spcPts val="0"/>
              </a:spcBef>
              <a:defRPr sz="2048"/>
            </a:pPr>
            <a:r>
              <a:rPr sz="2400" dirty="0"/>
              <a:t>Hypoxemia (SpO2 &lt; 90%)</a:t>
            </a:r>
          </a:p>
          <a:p>
            <a:pPr marL="568959" lvl="1" indent="-284479" defTabSz="373887">
              <a:spcBef>
                <a:spcPts val="0"/>
              </a:spcBef>
              <a:defRPr sz="2048"/>
            </a:pPr>
            <a:r>
              <a:rPr lang="en-US" sz="2400" dirty="0"/>
              <a:t>Symptoms or signs of dehydration or not tolerating </a:t>
            </a:r>
            <a:r>
              <a:rPr sz="2400" dirty="0"/>
              <a:t>oral feeds at home</a:t>
            </a:r>
          </a:p>
        </p:txBody>
      </p:sp>
      <p:sp>
        <p:nvSpPr>
          <p:cNvPr id="3" name="Content Placeholder 2"/>
          <p:cNvSpPr>
            <a:spLocks noGrp="1"/>
          </p:cNvSpPr>
          <p:nvPr>
            <p:ph sz="half" idx="2"/>
          </p:nvPr>
        </p:nvSpPr>
        <p:spPr/>
        <p:txBody>
          <a:bodyPr>
            <a:normAutofit lnSpcReduction="10000"/>
          </a:bodyPr>
          <a:lstStyle/>
          <a:p>
            <a:pPr marL="0" indent="0" defTabSz="373887">
              <a:spcBef>
                <a:spcPts val="0"/>
              </a:spcBef>
              <a:buNone/>
              <a:defRPr sz="2048"/>
            </a:pPr>
            <a:r>
              <a:rPr lang="en-US" sz="3200" dirty="0"/>
              <a:t>Transfer to EDTC:</a:t>
            </a:r>
          </a:p>
          <a:p>
            <a:pPr lvl="1" defTabSz="373887">
              <a:spcBef>
                <a:spcPts val="0"/>
              </a:spcBef>
              <a:defRPr sz="2048"/>
            </a:pPr>
            <a:r>
              <a:rPr lang="en-US" sz="2400" dirty="0"/>
              <a:t>Patients who are clinically unstable and are at risk for respiratory decompensation </a:t>
            </a:r>
          </a:p>
          <a:p>
            <a:pPr lvl="1" defTabSz="373887">
              <a:spcBef>
                <a:spcPts val="0"/>
              </a:spcBef>
              <a:defRPr sz="2048"/>
            </a:pPr>
            <a:r>
              <a:rPr lang="en-US" sz="2400" dirty="0"/>
              <a:t>Patients in whom the diagnosis or need for admission is uncertain</a:t>
            </a:r>
          </a:p>
          <a:p>
            <a:pPr lvl="1" defTabSz="373887">
              <a:spcBef>
                <a:spcPts val="0"/>
              </a:spcBef>
              <a:defRPr sz="2048"/>
            </a:pPr>
            <a:r>
              <a:rPr lang="en-US" sz="2400" dirty="0"/>
              <a:t>Febrile neonates requiring a septic work-up.</a:t>
            </a:r>
          </a:p>
          <a:p>
            <a:pPr marL="0" indent="0" defTabSz="373887">
              <a:spcBef>
                <a:spcPts val="0"/>
              </a:spcBef>
              <a:buNone/>
              <a:defRPr sz="2048"/>
            </a:pPr>
            <a:endParaRPr lang="en-US" sz="3200" b="1" dirty="0"/>
          </a:p>
          <a:p>
            <a:pPr marL="0" indent="0" defTabSz="373887">
              <a:spcBef>
                <a:spcPts val="0"/>
              </a:spcBef>
              <a:buNone/>
              <a:defRPr sz="2048"/>
            </a:pPr>
            <a:r>
              <a:rPr lang="en-US" sz="3200" dirty="0"/>
              <a:t>Direct Admit to CHW Hospital: </a:t>
            </a:r>
          </a:p>
          <a:p>
            <a:pPr lvl="1">
              <a:spcBef>
                <a:spcPts val="0"/>
              </a:spcBef>
            </a:pPr>
            <a:r>
              <a:rPr lang="en-US" sz="2400" dirty="0"/>
              <a:t>Patients who clearly need admission but who are clinically stable.</a:t>
            </a:r>
          </a:p>
        </p:txBody>
      </p:sp>
      <p:pic>
        <p:nvPicPr>
          <p:cNvPr id="6" name="Picture 5"/>
          <p:cNvPicPr>
            <a:picLocks noChangeAspect="1"/>
          </p:cNvPicPr>
          <p:nvPr/>
        </p:nvPicPr>
        <p:blipFill>
          <a:blip r:embed="rId2"/>
          <a:stretch>
            <a:fillRect/>
          </a:stretch>
        </p:blipFill>
        <p:spPr>
          <a:xfrm>
            <a:off x="9689454" y="7917316"/>
            <a:ext cx="3176291" cy="99373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3C06-0B14-4E54-9879-50D65808181C}"/>
              </a:ext>
            </a:extLst>
          </p:cNvPr>
          <p:cNvSpPr>
            <a:spLocks noGrp="1"/>
          </p:cNvSpPr>
          <p:nvPr>
            <p:ph type="title"/>
          </p:nvPr>
        </p:nvSpPr>
        <p:spPr>
          <a:xfrm>
            <a:off x="1106932" y="420315"/>
            <a:ext cx="10728960" cy="608385"/>
          </a:xfrm>
        </p:spPr>
        <p:txBody>
          <a:bodyPr>
            <a:normAutofit fontScale="90000"/>
          </a:bodyPr>
          <a:lstStyle/>
          <a:p>
            <a:r>
              <a:rPr lang="en-US" sz="4000" dirty="0">
                <a:latin typeface="Times New Roman" panose="02020603050405020304" pitchFamily="18" charset="0"/>
                <a:cs typeface="Times New Roman" panose="02020603050405020304" pitchFamily="18" charset="0"/>
              </a:rPr>
              <a:t>Bronchiolitis Inpatient Admission Criteria Tables</a:t>
            </a:r>
          </a:p>
        </p:txBody>
      </p:sp>
      <p:graphicFrame>
        <p:nvGraphicFramePr>
          <p:cNvPr id="4" name="Table 3">
            <a:extLst>
              <a:ext uri="{FF2B5EF4-FFF2-40B4-BE49-F238E27FC236}">
                <a16:creationId xmlns:a16="http://schemas.microsoft.com/office/drawing/2014/main" id="{EFF6D270-B6BA-4883-9C67-694F0A943807}"/>
              </a:ext>
            </a:extLst>
          </p:cNvPr>
          <p:cNvGraphicFramePr>
            <a:graphicFrameLocks noGrp="1"/>
          </p:cNvGraphicFramePr>
          <p:nvPr>
            <p:extLst>
              <p:ext uri="{D42A27DB-BD31-4B8C-83A1-F6EECF244321}">
                <p14:modId xmlns:p14="http://schemas.microsoft.com/office/powerpoint/2010/main" val="347387464"/>
              </p:ext>
            </p:extLst>
          </p:nvPr>
        </p:nvGraphicFramePr>
        <p:xfrm>
          <a:off x="1170432" y="1084716"/>
          <a:ext cx="10579099" cy="6832600"/>
        </p:xfrm>
        <a:graphic>
          <a:graphicData uri="http://schemas.openxmlformats.org/drawingml/2006/table">
            <a:tbl>
              <a:tblPr firstRow="1" firstCol="1" bandRow="1">
                <a:tableStyleId>{5940675A-B579-460E-94D1-54222C63F5DA}</a:tableStyleId>
              </a:tblPr>
              <a:tblGrid>
                <a:gridCol w="1309716">
                  <a:extLst>
                    <a:ext uri="{9D8B030D-6E8A-4147-A177-3AD203B41FA5}">
                      <a16:colId xmlns:a16="http://schemas.microsoft.com/office/drawing/2014/main" val="3182890983"/>
                    </a:ext>
                  </a:extLst>
                </a:gridCol>
                <a:gridCol w="1167796">
                  <a:extLst>
                    <a:ext uri="{9D8B030D-6E8A-4147-A177-3AD203B41FA5}">
                      <a16:colId xmlns:a16="http://schemas.microsoft.com/office/drawing/2014/main" val="2589243166"/>
                    </a:ext>
                  </a:extLst>
                </a:gridCol>
                <a:gridCol w="1313771">
                  <a:extLst>
                    <a:ext uri="{9D8B030D-6E8A-4147-A177-3AD203B41FA5}">
                      <a16:colId xmlns:a16="http://schemas.microsoft.com/office/drawing/2014/main" val="3268774732"/>
                    </a:ext>
                  </a:extLst>
                </a:gridCol>
                <a:gridCol w="1386758">
                  <a:extLst>
                    <a:ext uri="{9D8B030D-6E8A-4147-A177-3AD203B41FA5}">
                      <a16:colId xmlns:a16="http://schemas.microsoft.com/office/drawing/2014/main" val="1183805163"/>
                    </a:ext>
                  </a:extLst>
                </a:gridCol>
                <a:gridCol w="1386758">
                  <a:extLst>
                    <a:ext uri="{9D8B030D-6E8A-4147-A177-3AD203B41FA5}">
                      <a16:colId xmlns:a16="http://schemas.microsoft.com/office/drawing/2014/main" val="705465117"/>
                    </a:ext>
                  </a:extLst>
                </a:gridCol>
                <a:gridCol w="1313771">
                  <a:extLst>
                    <a:ext uri="{9D8B030D-6E8A-4147-A177-3AD203B41FA5}">
                      <a16:colId xmlns:a16="http://schemas.microsoft.com/office/drawing/2014/main" val="407928356"/>
                    </a:ext>
                  </a:extLst>
                </a:gridCol>
                <a:gridCol w="1313771">
                  <a:extLst>
                    <a:ext uri="{9D8B030D-6E8A-4147-A177-3AD203B41FA5}">
                      <a16:colId xmlns:a16="http://schemas.microsoft.com/office/drawing/2014/main" val="2513094183"/>
                    </a:ext>
                  </a:extLst>
                </a:gridCol>
                <a:gridCol w="1386758">
                  <a:extLst>
                    <a:ext uri="{9D8B030D-6E8A-4147-A177-3AD203B41FA5}">
                      <a16:colId xmlns:a16="http://schemas.microsoft.com/office/drawing/2014/main" val="2442243604"/>
                    </a:ext>
                  </a:extLst>
                </a:gridCol>
              </a:tblGrid>
              <a:tr h="831722">
                <a:tc>
                  <a:txBody>
                    <a:bodyPr/>
                    <a:lstStyle/>
                    <a:p>
                      <a:pPr marL="0" marR="0" algn="ctr">
                        <a:lnSpc>
                          <a:spcPct val="107000"/>
                        </a:lnSpc>
                        <a:spcBef>
                          <a:spcPts val="0"/>
                        </a:spcBef>
                        <a:spcAft>
                          <a:spcPts val="0"/>
                        </a:spcAft>
                      </a:pPr>
                      <a:r>
                        <a:rPr lang="en-US" sz="1100" dirty="0">
                          <a:effectLst/>
                        </a:rPr>
                        <a:t>Hospital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Requiring O2 to maintain SpO2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Poor oral intake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Tachypnea/</a:t>
                      </a:r>
                    </a:p>
                    <a:p>
                      <a:pPr marL="0" marR="0" algn="ctr">
                        <a:lnSpc>
                          <a:spcPct val="107000"/>
                        </a:lnSpc>
                        <a:spcBef>
                          <a:spcPts val="0"/>
                        </a:spcBef>
                        <a:spcAft>
                          <a:spcPts val="0"/>
                        </a:spcAft>
                      </a:pPr>
                      <a:r>
                        <a:rPr lang="en-US" sz="1100">
                          <a:effectLst/>
                        </a:rPr>
                        <a:t>Respiratory Distress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Apnea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Ill appearance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Suctioning Needs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Unsafe to send home/poor follow-up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2644299"/>
                  </a:ext>
                </a:extLst>
              </a:tr>
              <a:tr h="621146">
                <a:tc>
                  <a:txBody>
                    <a:bodyPr/>
                    <a:lstStyle/>
                    <a:p>
                      <a:pPr marL="0" marR="0" algn="ctr">
                        <a:lnSpc>
                          <a:spcPct val="107000"/>
                        </a:lnSpc>
                        <a:spcBef>
                          <a:spcPts val="0"/>
                        </a:spcBef>
                        <a:spcAft>
                          <a:spcPts val="0"/>
                        </a:spcAft>
                      </a:pPr>
                      <a:r>
                        <a:rPr lang="en-US" sz="1100" u="sng" dirty="0">
                          <a:effectLst/>
                          <a:hlinkClick r:id="rId3"/>
                        </a:rPr>
                        <a:t>Children’s Hospital of Colorado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(&gt;0.5 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X (tachypnea for 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(witnessed)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1872800"/>
                  </a:ext>
                </a:extLst>
              </a:tr>
              <a:tr h="621146">
                <a:tc>
                  <a:txBody>
                    <a:bodyPr/>
                    <a:lstStyle/>
                    <a:p>
                      <a:pPr marL="0" marR="0" algn="ctr">
                        <a:lnSpc>
                          <a:spcPct val="107000"/>
                        </a:lnSpc>
                        <a:spcBef>
                          <a:spcPts val="0"/>
                        </a:spcBef>
                        <a:spcAft>
                          <a:spcPts val="0"/>
                        </a:spcAft>
                      </a:pPr>
                      <a:r>
                        <a:rPr lang="en-US" sz="1100" u="sng" dirty="0">
                          <a:effectLst/>
                          <a:hlinkClick r:id="rId4"/>
                        </a:rPr>
                        <a:t>Texas Children’s Hospital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4531420"/>
                  </a:ext>
                </a:extLst>
              </a:tr>
              <a:tr h="831722">
                <a:tc>
                  <a:txBody>
                    <a:bodyPr/>
                    <a:lstStyle/>
                    <a:p>
                      <a:pPr marL="0" marR="0" algn="ctr">
                        <a:lnSpc>
                          <a:spcPct val="107000"/>
                        </a:lnSpc>
                        <a:spcBef>
                          <a:spcPts val="0"/>
                        </a:spcBef>
                        <a:spcAft>
                          <a:spcPts val="0"/>
                        </a:spcAft>
                      </a:pPr>
                      <a:r>
                        <a:rPr lang="en-US" sz="1100" u="sng">
                          <a:effectLst/>
                          <a:hlinkClick r:id="rId5"/>
                        </a:rPr>
                        <a:t>The Children’s Hospital at Montefiore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(relative)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(RR &gt; 70 is absolute; RR &gt; 60 is relative)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510271"/>
                  </a:ext>
                </a:extLst>
              </a:tr>
              <a:tr h="621146">
                <a:tc>
                  <a:txBody>
                    <a:bodyPr/>
                    <a:lstStyle/>
                    <a:p>
                      <a:pPr marL="0" marR="0" algn="ctr">
                        <a:lnSpc>
                          <a:spcPct val="107000"/>
                        </a:lnSpc>
                        <a:spcBef>
                          <a:spcPts val="0"/>
                        </a:spcBef>
                        <a:spcAft>
                          <a:spcPts val="0"/>
                        </a:spcAft>
                      </a:pPr>
                      <a:r>
                        <a:rPr lang="en-US" sz="1100" u="sng">
                          <a:effectLst/>
                          <a:hlinkClick r:id="rId6"/>
                        </a:rPr>
                        <a:t>Children’s Hospital of Philadelphia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1084278"/>
                  </a:ext>
                </a:extLst>
              </a:tr>
              <a:tr h="410568">
                <a:tc>
                  <a:txBody>
                    <a:bodyPr/>
                    <a:lstStyle/>
                    <a:p>
                      <a:pPr marL="0" marR="0" algn="ctr">
                        <a:lnSpc>
                          <a:spcPct val="107000"/>
                        </a:lnSpc>
                        <a:spcBef>
                          <a:spcPts val="0"/>
                        </a:spcBef>
                        <a:spcAft>
                          <a:spcPts val="0"/>
                        </a:spcAft>
                      </a:pPr>
                      <a:r>
                        <a:rPr lang="en-US" sz="1100" u="sng">
                          <a:effectLst/>
                          <a:hlinkClick r:id="rId7"/>
                        </a:rPr>
                        <a:t>Seattle Children’s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0223060"/>
                  </a:ext>
                </a:extLst>
              </a:tr>
              <a:tr h="621146">
                <a:tc>
                  <a:txBody>
                    <a:bodyPr/>
                    <a:lstStyle/>
                    <a:p>
                      <a:pPr marL="0" marR="0" algn="ctr">
                        <a:lnSpc>
                          <a:spcPct val="107000"/>
                        </a:lnSpc>
                        <a:spcBef>
                          <a:spcPts val="0"/>
                        </a:spcBef>
                        <a:spcAft>
                          <a:spcPts val="0"/>
                        </a:spcAft>
                      </a:pPr>
                      <a:r>
                        <a:rPr lang="en-US" sz="1100" u="sng">
                          <a:effectLst/>
                          <a:hlinkClick r:id="rId8"/>
                        </a:rPr>
                        <a:t>UNC Peds – ED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(if on HFNC admit to PICU)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(RR &gt; 60-70)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(at risk for progression)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8318402"/>
                  </a:ext>
                </a:extLst>
              </a:tr>
              <a:tr h="621146">
                <a:tc>
                  <a:txBody>
                    <a:bodyPr/>
                    <a:lstStyle/>
                    <a:p>
                      <a:pPr marL="0" marR="0" algn="ctr">
                        <a:lnSpc>
                          <a:spcPct val="107000"/>
                        </a:lnSpc>
                        <a:spcBef>
                          <a:spcPts val="0"/>
                        </a:spcBef>
                        <a:spcAft>
                          <a:spcPts val="0"/>
                        </a:spcAft>
                      </a:pPr>
                      <a:r>
                        <a:rPr lang="en-US" sz="1100" u="sng">
                          <a:effectLst/>
                          <a:hlinkClick r:id="rId9"/>
                        </a:rPr>
                        <a:t>The Hospital for Sick Children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(“inappropriate lethargy”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2485753"/>
                  </a:ext>
                </a:extLst>
              </a:tr>
              <a:tr h="831722">
                <a:tc>
                  <a:txBody>
                    <a:bodyPr/>
                    <a:lstStyle/>
                    <a:p>
                      <a:pPr marL="0" marR="0" algn="ctr">
                        <a:lnSpc>
                          <a:spcPct val="107000"/>
                        </a:lnSpc>
                        <a:spcBef>
                          <a:spcPts val="0"/>
                        </a:spcBef>
                        <a:spcAft>
                          <a:spcPts val="0"/>
                        </a:spcAft>
                      </a:pPr>
                      <a:r>
                        <a:rPr lang="en-US" sz="1100" u="sng">
                          <a:effectLst/>
                          <a:hlinkClick r:id="rId10"/>
                        </a:rPr>
                        <a:t>Cardinal Glennon Children’s Hospita</a:t>
                      </a:r>
                      <a:r>
                        <a:rPr lang="en-US" sz="1100">
                          <a:effectLst/>
                        </a:rPr>
                        <a:t>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2991598"/>
                  </a:ext>
                </a:extLst>
              </a:tr>
              <a:tr h="410568">
                <a:tc>
                  <a:txBody>
                    <a:bodyPr/>
                    <a:lstStyle/>
                    <a:p>
                      <a:pPr marL="0" marR="0" algn="ctr">
                        <a:lnSpc>
                          <a:spcPct val="107000"/>
                        </a:lnSpc>
                        <a:spcBef>
                          <a:spcPts val="0"/>
                        </a:spcBef>
                        <a:spcAft>
                          <a:spcPts val="0"/>
                        </a:spcAft>
                      </a:pPr>
                      <a:r>
                        <a:rPr lang="en-US" sz="1100" u="sng">
                          <a:effectLst/>
                          <a:hlinkClick r:id="rId11"/>
                        </a:rPr>
                        <a:t>Dayton Children’s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2139677"/>
                  </a:ext>
                </a:extLst>
              </a:tr>
              <a:tr h="410568">
                <a:tc>
                  <a:txBody>
                    <a:bodyPr/>
                    <a:lstStyle/>
                    <a:p>
                      <a:pPr marL="0" marR="0" algn="ctr">
                        <a:lnSpc>
                          <a:spcPct val="107000"/>
                        </a:lnSpc>
                        <a:spcBef>
                          <a:spcPts val="0"/>
                        </a:spcBef>
                        <a:spcAft>
                          <a:spcPts val="0"/>
                        </a:spcAft>
                      </a:pPr>
                      <a:r>
                        <a:rPr lang="en-US" sz="1100" u="sng" dirty="0">
                          <a:effectLst/>
                          <a:hlinkClick r:id="rId12"/>
                        </a:rPr>
                        <a:t>NICE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(50-70% of usual volume)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 (observed or reported)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16457"/>
                  </a:ext>
                </a:extLst>
              </a:tr>
            </a:tbl>
          </a:graphicData>
        </a:graphic>
      </p:graphicFrame>
      <p:pic>
        <p:nvPicPr>
          <p:cNvPr id="6" name="Picture 5"/>
          <p:cNvPicPr>
            <a:picLocks noChangeAspect="1"/>
          </p:cNvPicPr>
          <p:nvPr/>
        </p:nvPicPr>
        <p:blipFill>
          <a:blip r:embed="rId13"/>
          <a:stretch>
            <a:fillRect/>
          </a:stretch>
        </p:blipFill>
        <p:spPr>
          <a:xfrm>
            <a:off x="9689454" y="7917316"/>
            <a:ext cx="3176291" cy="993734"/>
          </a:xfrm>
          <a:prstGeom prst="rect">
            <a:avLst/>
          </a:prstGeom>
        </p:spPr>
      </p:pic>
      <p:sp>
        <p:nvSpPr>
          <p:cNvPr id="7" name="TextBox 6"/>
          <p:cNvSpPr txBox="1"/>
          <p:nvPr/>
        </p:nvSpPr>
        <p:spPr>
          <a:xfrm>
            <a:off x="710944" y="8260294"/>
            <a:ext cx="7899920" cy="307777"/>
          </a:xfrm>
          <a:prstGeom prst="rect">
            <a:avLst/>
          </a:prstGeom>
          <a:noFill/>
        </p:spPr>
        <p:txBody>
          <a:bodyPr wrap="none" rtlCol="0">
            <a:spAutoFit/>
          </a:bodyPr>
          <a:lstStyle/>
          <a:p>
            <a:r>
              <a:rPr lang="en-US" sz="1400" dirty="0"/>
              <a:t>Credit for Table: Brittany Player (Hospitalist) and Lia Bradley (EDTC, pathways coordinator)</a:t>
            </a:r>
          </a:p>
        </p:txBody>
      </p:sp>
    </p:spTree>
    <p:extLst>
      <p:ext uri="{BB962C8B-B14F-4D97-AF65-F5344CB8AC3E}">
        <p14:creationId xmlns:p14="http://schemas.microsoft.com/office/powerpoint/2010/main" val="122787142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Who should be sent by ambulance?"/>
          <p:cNvSpPr txBox="1">
            <a:spLocks noGrp="1"/>
          </p:cNvSpPr>
          <p:nvPr>
            <p:ph type="title"/>
          </p:nvPr>
        </p:nvSpPr>
        <p:spPr>
          <a:prstGeom prst="rect">
            <a:avLst/>
          </a:prstGeom>
        </p:spPr>
        <p:txBody>
          <a:bodyPr>
            <a:normAutofit/>
          </a:bodyPr>
          <a:lstStyle>
            <a:lvl1pPr defTabSz="484886">
              <a:defRPr sz="6640"/>
            </a:lvl1pPr>
          </a:lstStyle>
          <a:p>
            <a:r>
              <a:rPr lang="en-US" sz="4800" dirty="0"/>
              <a:t>CUC Bronchiolitis Treatment Guideline</a:t>
            </a:r>
            <a:endParaRPr sz="4800" dirty="0"/>
          </a:p>
        </p:txBody>
      </p:sp>
      <p:sp>
        <p:nvSpPr>
          <p:cNvPr id="189" name="All patients ill enough for direct admit should be sent by ambulance…"/>
          <p:cNvSpPr txBox="1">
            <a:spLocks noGrp="1"/>
          </p:cNvSpPr>
          <p:nvPr>
            <p:ph type="body" idx="1"/>
          </p:nvPr>
        </p:nvSpPr>
        <p:spPr>
          <a:prstGeom prst="rect">
            <a:avLst/>
          </a:prstGeom>
        </p:spPr>
        <p:txBody>
          <a:bodyPr>
            <a:normAutofit/>
          </a:bodyPr>
          <a:lstStyle/>
          <a:p>
            <a:r>
              <a:rPr lang="en-US" sz="3600" b="1" dirty="0"/>
              <a:t>Who should be sent by ambulance?</a:t>
            </a:r>
          </a:p>
          <a:p>
            <a:r>
              <a:rPr dirty="0"/>
              <a:t>All patients </a:t>
            </a:r>
            <a:r>
              <a:rPr lang="en-US" dirty="0"/>
              <a:t>in significant respiratory distress or needing oxygen support to maintain O2 </a:t>
            </a:r>
            <a:r>
              <a:rPr lang="en-US" dirty="0" err="1"/>
              <a:t>sats</a:t>
            </a:r>
            <a:r>
              <a:rPr lang="en-US" dirty="0"/>
              <a:t> over 90% </a:t>
            </a:r>
            <a:r>
              <a:rPr dirty="0"/>
              <a:t>should be sent by ambulance</a:t>
            </a:r>
            <a:r>
              <a:rPr lang="en-US" dirty="0"/>
              <a:t>.</a:t>
            </a:r>
            <a:endParaRPr dirty="0"/>
          </a:p>
          <a:p>
            <a:r>
              <a:rPr dirty="0"/>
              <a:t>Any patient with concern for impending respiratory failure</a:t>
            </a:r>
            <a:r>
              <a:rPr lang="en-US" dirty="0"/>
              <a:t>.</a:t>
            </a:r>
            <a:endParaRPr dirty="0"/>
          </a:p>
          <a:p>
            <a:r>
              <a:rPr dirty="0"/>
              <a:t>Infants under 8 weeks old (56 days) with a fever (38.0 o C or higher) should be sent for a sepsis evaluation, but can go by car if well-appearing and not fitting above criteria</a:t>
            </a:r>
            <a:r>
              <a:rPr lang="en-US" dirty="0"/>
              <a:t>.</a:t>
            </a:r>
          </a:p>
          <a:p>
            <a:r>
              <a:rPr lang="en-US" dirty="0"/>
              <a:t>Infants needing admission due to not tolerating PO feeds but with stable pulse ox can be transported by car if no significant respiratory distress.</a:t>
            </a:r>
            <a:endParaRPr dirty="0"/>
          </a:p>
        </p:txBody>
      </p:sp>
      <p:pic>
        <p:nvPicPr>
          <p:cNvPr id="5" name="Picture 4"/>
          <p:cNvPicPr>
            <a:picLocks noChangeAspect="1"/>
          </p:cNvPicPr>
          <p:nvPr/>
        </p:nvPicPr>
        <p:blipFill>
          <a:blip r:embed="rId2"/>
          <a:stretch>
            <a:fillRect/>
          </a:stretch>
        </p:blipFill>
        <p:spPr>
          <a:xfrm>
            <a:off x="9689454" y="7917316"/>
            <a:ext cx="3176291" cy="993734"/>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4063C-594F-4500-B51C-A01D2B93B167}"/>
              </a:ext>
            </a:extLst>
          </p:cNvPr>
          <p:cNvSpPr>
            <a:spLocks noGrp="1"/>
          </p:cNvSpPr>
          <p:nvPr>
            <p:ph type="title"/>
          </p:nvPr>
        </p:nvSpPr>
        <p:spPr>
          <a:xfrm>
            <a:off x="698500" y="407615"/>
            <a:ext cx="11200892" cy="2063299"/>
          </a:xfrm>
        </p:spPr>
        <p:txBody>
          <a:bodyPr/>
          <a:lstStyle/>
          <a:p>
            <a:r>
              <a:rPr lang="en-US" dirty="0"/>
              <a:t>Question:</a:t>
            </a:r>
          </a:p>
        </p:txBody>
      </p:sp>
      <p:sp>
        <p:nvSpPr>
          <p:cNvPr id="5" name="Text Placeholder 4">
            <a:extLst>
              <a:ext uri="{FF2B5EF4-FFF2-40B4-BE49-F238E27FC236}">
                <a16:creationId xmlns:a16="http://schemas.microsoft.com/office/drawing/2014/main" id="{B8D2B9DC-29B0-42AD-A1C9-A2FB84DF0FFE}"/>
              </a:ext>
            </a:extLst>
          </p:cNvPr>
          <p:cNvSpPr>
            <a:spLocks noGrp="1"/>
          </p:cNvSpPr>
          <p:nvPr>
            <p:ph type="body" idx="1"/>
          </p:nvPr>
        </p:nvSpPr>
        <p:spPr>
          <a:xfrm>
            <a:off x="799592" y="2895600"/>
            <a:ext cx="11099800" cy="6286500"/>
          </a:xfrm>
        </p:spPr>
        <p:txBody>
          <a:bodyPr/>
          <a:lstStyle/>
          <a:p>
            <a:pPr marL="0" indent="0">
              <a:buNone/>
            </a:pPr>
            <a:r>
              <a:rPr lang="en-US" sz="3600" dirty="0">
                <a:latin typeface="Times New Roman" panose="02020603050405020304" pitchFamily="18" charset="0"/>
                <a:cs typeface="Times New Roman" panose="02020603050405020304" pitchFamily="18" charset="0"/>
              </a:rPr>
              <a:t>Which of the following is the most appropriate treatment for this young man? </a:t>
            </a:r>
          </a:p>
          <a:p>
            <a:pPr marL="0" indent="0">
              <a:buNone/>
            </a:pPr>
            <a:r>
              <a:rPr lang="en-US" dirty="0">
                <a:latin typeface="Times New Roman" panose="02020603050405020304" pitchFamily="18" charset="0"/>
                <a:cs typeface="Times New Roman" panose="02020603050405020304" pitchFamily="18" charset="0"/>
              </a:rPr>
              <a:t>A: PO steroids</a:t>
            </a:r>
          </a:p>
          <a:p>
            <a:pPr marL="0" indent="0">
              <a:buNone/>
            </a:pPr>
            <a:r>
              <a:rPr lang="en-US" dirty="0">
                <a:latin typeface="Times New Roman" panose="02020603050405020304" pitchFamily="18" charset="0"/>
                <a:cs typeface="Times New Roman" panose="02020603050405020304" pitchFamily="18" charset="0"/>
              </a:rPr>
              <a:t>B: Albuterol trial</a:t>
            </a:r>
          </a:p>
          <a:p>
            <a:pPr marL="0" indent="0">
              <a:buNone/>
            </a:pPr>
            <a:r>
              <a:rPr lang="en-US" dirty="0">
                <a:latin typeface="Times New Roman" panose="02020603050405020304" pitchFamily="18" charset="0"/>
                <a:cs typeface="Times New Roman" panose="02020603050405020304" pitchFamily="18" charset="0"/>
              </a:rPr>
              <a:t>C: Chest X-ray</a:t>
            </a:r>
          </a:p>
          <a:p>
            <a:pPr marL="0" indent="0">
              <a:buNone/>
            </a:pPr>
            <a:r>
              <a:rPr lang="en-US" dirty="0">
                <a:latin typeface="Times New Roman" panose="02020603050405020304" pitchFamily="18" charset="0"/>
                <a:cs typeface="Times New Roman" panose="02020603050405020304" pitchFamily="18" charset="0"/>
              </a:rPr>
              <a:t>D: Antibiotics</a:t>
            </a:r>
          </a:p>
          <a:p>
            <a:pPr marL="0" indent="0">
              <a:buNone/>
            </a:pPr>
            <a:r>
              <a:rPr lang="en-US" dirty="0">
                <a:latin typeface="Times New Roman" panose="02020603050405020304" pitchFamily="18" charset="0"/>
                <a:cs typeface="Times New Roman" panose="02020603050405020304" pitchFamily="18" charset="0"/>
              </a:rPr>
              <a:t>E: No interventions</a:t>
            </a:r>
          </a:p>
        </p:txBody>
      </p:sp>
      <p:pic>
        <p:nvPicPr>
          <p:cNvPr id="3" name="Picture 2"/>
          <p:cNvPicPr>
            <a:picLocks noChangeAspect="1"/>
          </p:cNvPicPr>
          <p:nvPr/>
        </p:nvPicPr>
        <p:blipFill>
          <a:blip r:embed="rId3"/>
          <a:stretch>
            <a:fillRect/>
          </a:stretch>
        </p:blipFill>
        <p:spPr>
          <a:xfrm>
            <a:off x="9587854" y="7770833"/>
            <a:ext cx="3176291" cy="993734"/>
          </a:xfrm>
          <a:prstGeom prst="rect">
            <a:avLst/>
          </a:prstGeom>
        </p:spPr>
      </p:pic>
    </p:spTree>
    <p:extLst>
      <p:ext uri="{BB962C8B-B14F-4D97-AF65-F5344CB8AC3E}">
        <p14:creationId xmlns:p14="http://schemas.microsoft.com/office/powerpoint/2010/main" val="294747285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CUC Bronchiolitis Treatment Guideline</a:t>
            </a:r>
          </a:p>
        </p:txBody>
      </p:sp>
      <p:sp>
        <p:nvSpPr>
          <p:cNvPr id="3" name="Text Placeholder 2"/>
          <p:cNvSpPr>
            <a:spLocks noGrp="1"/>
          </p:cNvSpPr>
          <p:nvPr>
            <p:ph type="body" idx="1"/>
          </p:nvPr>
        </p:nvSpPr>
        <p:spPr>
          <a:xfrm>
            <a:off x="952500" y="2714367"/>
            <a:ext cx="11099800" cy="4346833"/>
          </a:xfrm>
        </p:spPr>
        <p:txBody>
          <a:bodyPr/>
          <a:lstStyle/>
          <a:p>
            <a:r>
              <a:rPr lang="en-US" sz="3600" dirty="0"/>
              <a:t>Stresses importance of caregiver education:</a:t>
            </a:r>
          </a:p>
          <a:p>
            <a:pPr lvl="1">
              <a:spcBef>
                <a:spcPts val="0"/>
              </a:spcBef>
            </a:pPr>
            <a:r>
              <a:rPr lang="en-US" dirty="0"/>
              <a:t>Supportive care measures to help them care for their child at home</a:t>
            </a:r>
          </a:p>
          <a:p>
            <a:pPr lvl="1">
              <a:spcBef>
                <a:spcPts val="0"/>
              </a:spcBef>
            </a:pPr>
            <a:r>
              <a:rPr lang="en-US" dirty="0"/>
              <a:t>Signs of respiratory distress and dehydration to watch for</a:t>
            </a:r>
          </a:p>
          <a:p>
            <a:pPr lvl="1">
              <a:spcBef>
                <a:spcPts val="0"/>
              </a:spcBef>
            </a:pPr>
            <a:r>
              <a:rPr lang="en-US" dirty="0"/>
              <a:t>The natural course of the illness (esp. the prolonged nature of the symptoms)</a:t>
            </a:r>
          </a:p>
          <a:p>
            <a:pPr lvl="1">
              <a:spcBef>
                <a:spcPts val="0"/>
              </a:spcBef>
            </a:pPr>
            <a:r>
              <a:rPr lang="en-US" dirty="0"/>
              <a:t>The importance of regular hand-washing while caring for a sick child</a:t>
            </a:r>
          </a:p>
          <a:p>
            <a:pPr lvl="1">
              <a:spcBef>
                <a:spcPts val="0"/>
              </a:spcBef>
            </a:pPr>
            <a:r>
              <a:rPr lang="en-US" dirty="0"/>
              <a:t>Dangers of second hand smoke exposure</a:t>
            </a:r>
          </a:p>
        </p:txBody>
      </p:sp>
      <p:pic>
        <p:nvPicPr>
          <p:cNvPr id="4" name="Picture 3"/>
          <p:cNvPicPr>
            <a:picLocks noChangeAspect="1"/>
          </p:cNvPicPr>
          <p:nvPr/>
        </p:nvPicPr>
        <p:blipFill>
          <a:blip r:embed="rId2"/>
          <a:stretch>
            <a:fillRect/>
          </a:stretch>
        </p:blipFill>
        <p:spPr>
          <a:xfrm>
            <a:off x="9689454" y="7917316"/>
            <a:ext cx="3176291" cy="993734"/>
          </a:xfrm>
          <a:prstGeom prst="rect">
            <a:avLst/>
          </a:prstGeom>
        </p:spPr>
      </p:pic>
    </p:spTree>
    <p:extLst>
      <p:ext uri="{BB962C8B-B14F-4D97-AF65-F5344CB8AC3E}">
        <p14:creationId xmlns:p14="http://schemas.microsoft.com/office/powerpoint/2010/main" val="267724530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CUC Bronchiolitis Transfer Data </a:t>
            </a:r>
          </a:p>
        </p:txBody>
      </p:sp>
      <p:pic>
        <p:nvPicPr>
          <p:cNvPr id="5" name="Picture 4"/>
          <p:cNvPicPr>
            <a:picLocks noChangeAspect="1"/>
          </p:cNvPicPr>
          <p:nvPr/>
        </p:nvPicPr>
        <p:blipFill>
          <a:blip r:embed="rId3"/>
          <a:stretch>
            <a:fillRect/>
          </a:stretch>
        </p:blipFill>
        <p:spPr>
          <a:xfrm>
            <a:off x="9689454" y="7917316"/>
            <a:ext cx="3176291" cy="99373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60653675"/>
              </p:ext>
            </p:extLst>
          </p:nvPr>
        </p:nvGraphicFramePr>
        <p:xfrm>
          <a:off x="1009406" y="2687487"/>
          <a:ext cx="10889985" cy="4748784"/>
        </p:xfrm>
        <a:graphic>
          <a:graphicData uri="http://schemas.openxmlformats.org/drawingml/2006/table">
            <a:tbl>
              <a:tblPr firstRow="1" bandRow="1">
                <a:tableStyleId>{5940675A-B579-460E-94D1-54222C63F5DA}</a:tableStyleId>
              </a:tblPr>
              <a:tblGrid>
                <a:gridCol w="3550719">
                  <a:extLst>
                    <a:ext uri="{9D8B030D-6E8A-4147-A177-3AD203B41FA5}">
                      <a16:colId xmlns:a16="http://schemas.microsoft.com/office/drawing/2014/main" val="20000"/>
                    </a:ext>
                  </a:extLst>
                </a:gridCol>
                <a:gridCol w="1686296">
                  <a:extLst>
                    <a:ext uri="{9D8B030D-6E8A-4147-A177-3AD203B41FA5}">
                      <a16:colId xmlns:a16="http://schemas.microsoft.com/office/drawing/2014/main" val="20001"/>
                    </a:ext>
                  </a:extLst>
                </a:gridCol>
                <a:gridCol w="1508166">
                  <a:extLst>
                    <a:ext uri="{9D8B030D-6E8A-4147-A177-3AD203B41FA5}">
                      <a16:colId xmlns:a16="http://schemas.microsoft.com/office/drawing/2014/main" val="20002"/>
                    </a:ext>
                  </a:extLst>
                </a:gridCol>
                <a:gridCol w="1966807">
                  <a:extLst>
                    <a:ext uri="{9D8B030D-6E8A-4147-A177-3AD203B41FA5}">
                      <a16:colId xmlns:a16="http://schemas.microsoft.com/office/drawing/2014/main" val="20003"/>
                    </a:ext>
                  </a:extLst>
                </a:gridCol>
                <a:gridCol w="2177997">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2016</a:t>
                      </a:r>
                    </a:p>
                  </a:txBody>
                  <a:tcPr/>
                </a:tc>
                <a:tc>
                  <a:txBody>
                    <a:bodyPr/>
                    <a:lstStyle/>
                    <a:p>
                      <a:r>
                        <a:rPr lang="en-US" dirty="0"/>
                        <a:t>2017</a:t>
                      </a:r>
                    </a:p>
                  </a:txBody>
                  <a:tcPr/>
                </a:tc>
                <a:tc>
                  <a:txBody>
                    <a:bodyPr/>
                    <a:lstStyle/>
                    <a:p>
                      <a:r>
                        <a:rPr lang="en-US" dirty="0"/>
                        <a:t>2018</a:t>
                      </a:r>
                    </a:p>
                  </a:txBody>
                  <a:tcPr/>
                </a:tc>
                <a:tc>
                  <a:txBody>
                    <a:bodyPr/>
                    <a:lstStyle/>
                    <a:p>
                      <a:r>
                        <a:rPr lang="en-US" dirty="0"/>
                        <a:t>2019</a:t>
                      </a:r>
                    </a:p>
                  </a:txBody>
                  <a:tcPr/>
                </a:tc>
                <a:extLst>
                  <a:ext uri="{0D108BD9-81ED-4DB2-BD59-A6C34878D82A}">
                    <a16:rowId xmlns:a16="http://schemas.microsoft.com/office/drawing/2014/main" val="10000"/>
                  </a:ext>
                </a:extLst>
              </a:tr>
              <a:tr h="370840">
                <a:tc>
                  <a:txBody>
                    <a:bodyPr/>
                    <a:lstStyle/>
                    <a:p>
                      <a:r>
                        <a:rPr lang="en-US" dirty="0"/>
                        <a:t>% </a:t>
                      </a:r>
                      <a:r>
                        <a:rPr lang="en-US" baseline="0" dirty="0"/>
                        <a:t>Transfer to CHW</a:t>
                      </a:r>
                    </a:p>
                    <a:p>
                      <a:r>
                        <a:rPr lang="en-US" baseline="0" dirty="0"/>
                        <a:t>(ER or admission)</a:t>
                      </a:r>
                      <a:endParaRPr lang="en-US" dirty="0"/>
                    </a:p>
                  </a:txBody>
                  <a:tcPr/>
                </a:tc>
                <a:tc>
                  <a:txBody>
                    <a:bodyPr/>
                    <a:lstStyle/>
                    <a:p>
                      <a:r>
                        <a:rPr lang="en-US" dirty="0"/>
                        <a:t>7%</a:t>
                      </a:r>
                    </a:p>
                  </a:txBody>
                  <a:tcPr/>
                </a:tc>
                <a:tc>
                  <a:txBody>
                    <a:bodyPr/>
                    <a:lstStyle/>
                    <a:p>
                      <a:r>
                        <a:rPr lang="en-US" dirty="0"/>
                        <a:t>10%</a:t>
                      </a:r>
                    </a:p>
                  </a:txBody>
                  <a:tcPr/>
                </a:tc>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dirty="0"/>
                        <a:t>11%</a:t>
                      </a:r>
                    </a:p>
                    <a:p>
                      <a:endParaRPr lang="en-US" dirty="0"/>
                    </a:p>
                  </a:txBody>
                  <a:tcPr/>
                </a:tc>
                <a:tc>
                  <a:txBody>
                    <a:bodyPr/>
                    <a:lstStyle/>
                    <a:p>
                      <a:r>
                        <a:rPr lang="en-US" dirty="0"/>
                        <a:t>10%</a:t>
                      </a:r>
                    </a:p>
                  </a:txBody>
                  <a:tcPr/>
                </a:tc>
                <a:extLst>
                  <a:ext uri="{0D108BD9-81ED-4DB2-BD59-A6C34878D82A}">
                    <a16:rowId xmlns:a16="http://schemas.microsoft.com/office/drawing/2014/main" val="10001"/>
                  </a:ext>
                </a:extLst>
              </a:tr>
              <a:tr h="370840">
                <a:tc>
                  <a:txBody>
                    <a:bodyPr/>
                    <a:lstStyle/>
                    <a:p>
                      <a:r>
                        <a:rPr lang="en-US" dirty="0"/>
                        <a:t>%</a:t>
                      </a:r>
                      <a:r>
                        <a:rPr lang="en-US" baseline="0" dirty="0"/>
                        <a:t> Transfers by ambulance</a:t>
                      </a:r>
                      <a:endParaRPr lang="en-US" dirty="0"/>
                    </a:p>
                  </a:txBody>
                  <a:tcPr/>
                </a:tc>
                <a:tc>
                  <a:txBody>
                    <a:bodyPr/>
                    <a:lstStyle/>
                    <a:p>
                      <a:r>
                        <a:rPr lang="en-US" dirty="0"/>
                        <a:t>90%</a:t>
                      </a:r>
                    </a:p>
                  </a:txBody>
                  <a:tcPr/>
                </a:tc>
                <a:tc>
                  <a:txBody>
                    <a:bodyPr/>
                    <a:lstStyle/>
                    <a:p>
                      <a:r>
                        <a:rPr lang="en-US" dirty="0"/>
                        <a:t>19%</a:t>
                      </a:r>
                    </a:p>
                  </a:txBody>
                  <a:tcPr/>
                </a:tc>
                <a:tc>
                  <a:txBody>
                    <a:bodyPr/>
                    <a:lstStyle/>
                    <a:p>
                      <a:r>
                        <a:rPr lang="en-US" dirty="0"/>
                        <a:t>20%</a:t>
                      </a:r>
                    </a:p>
                  </a:txBody>
                  <a:tcPr/>
                </a:tc>
                <a:tc>
                  <a:txBody>
                    <a:bodyPr/>
                    <a:lstStyle/>
                    <a:p>
                      <a:r>
                        <a:rPr lang="en-US" dirty="0"/>
                        <a:t>17.2%</a:t>
                      </a:r>
                    </a:p>
                  </a:txBody>
                  <a:tcPr/>
                </a:tc>
                <a:extLst>
                  <a:ext uri="{0D108BD9-81ED-4DB2-BD59-A6C34878D82A}">
                    <a16:rowId xmlns:a16="http://schemas.microsoft.com/office/drawing/2014/main" val="10002"/>
                  </a:ext>
                </a:extLst>
              </a:tr>
              <a:tr h="370840">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dirty="0"/>
                        <a:t>Percent of total bronchiolitis patients</a:t>
                      </a:r>
                      <a:r>
                        <a:rPr lang="en-US" baseline="0" dirty="0"/>
                        <a:t> admitted to hospital</a:t>
                      </a:r>
                      <a:endParaRPr lang="en-US" dirty="0"/>
                    </a:p>
                    <a:p>
                      <a:endParaRPr lang="en-US" dirty="0"/>
                    </a:p>
                  </a:txBody>
                  <a:tcPr/>
                </a:tc>
                <a:tc>
                  <a:txBody>
                    <a:bodyPr/>
                    <a:lstStyle/>
                    <a:p>
                      <a:r>
                        <a:rPr lang="en-US" dirty="0"/>
                        <a:t>3.3%</a:t>
                      </a:r>
                    </a:p>
                  </a:txBody>
                  <a:tcPr/>
                </a:tc>
                <a:tc>
                  <a:txBody>
                    <a:bodyPr/>
                    <a:lstStyle/>
                    <a:p>
                      <a:r>
                        <a:rPr lang="en-US" dirty="0"/>
                        <a:t>5.2%</a:t>
                      </a:r>
                    </a:p>
                  </a:txBody>
                  <a:tcPr/>
                </a:tc>
                <a:tc>
                  <a:txBody>
                    <a:bodyPr/>
                    <a:lstStyle/>
                    <a:p>
                      <a:r>
                        <a:rPr lang="en-US" dirty="0"/>
                        <a:t>4.9%</a:t>
                      </a:r>
                    </a:p>
                  </a:txBody>
                  <a:tcPr/>
                </a:tc>
                <a:tc>
                  <a:txBody>
                    <a:bodyPr/>
                    <a:lstStyle/>
                    <a:p>
                      <a:r>
                        <a:rPr lang="en-US" dirty="0"/>
                        <a:t>4.4%</a:t>
                      </a:r>
                    </a:p>
                  </a:txBody>
                  <a:tcPr/>
                </a:tc>
                <a:extLst>
                  <a:ext uri="{0D108BD9-81ED-4DB2-BD59-A6C34878D82A}">
                    <a16:rowId xmlns:a16="http://schemas.microsoft.com/office/drawing/2014/main" val="10003"/>
                  </a:ext>
                </a:extLst>
              </a:tr>
              <a:tr h="370840">
                <a:tc>
                  <a:txBody>
                    <a:bodyPr/>
                    <a:lstStyle/>
                    <a:p>
                      <a:r>
                        <a:rPr lang="en-US" dirty="0"/>
                        <a:t>% Treated with Albuterol in UC</a:t>
                      </a:r>
                    </a:p>
                  </a:txBody>
                  <a:tcPr/>
                </a:tc>
                <a:tc>
                  <a:txBody>
                    <a:bodyPr/>
                    <a:lstStyle/>
                    <a:p>
                      <a:r>
                        <a:rPr lang="en-US" dirty="0"/>
                        <a:t>43.8%</a:t>
                      </a:r>
                    </a:p>
                  </a:txBody>
                  <a:tcPr/>
                </a:tc>
                <a:tc>
                  <a:txBody>
                    <a:bodyPr/>
                    <a:lstStyle/>
                    <a:p>
                      <a:r>
                        <a:rPr lang="en-US" dirty="0"/>
                        <a:t>45.2%</a:t>
                      </a:r>
                    </a:p>
                  </a:txBody>
                  <a:tcPr/>
                </a:tc>
                <a:tc>
                  <a:txBody>
                    <a:bodyPr/>
                    <a:lstStyle/>
                    <a:p>
                      <a:r>
                        <a:rPr lang="en-US" dirty="0"/>
                        <a:t>38.3%</a:t>
                      </a:r>
                    </a:p>
                  </a:txBody>
                  <a:tcPr/>
                </a:tc>
                <a:tc>
                  <a:txBody>
                    <a:bodyPr/>
                    <a:lstStyle/>
                    <a:p>
                      <a:r>
                        <a:rPr lang="en-US" dirty="0"/>
                        <a:t>18.9%</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733786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Bronchiolitis at Children’s Urgent Care…"/>
          <p:cNvSpPr txBox="1">
            <a:spLocks noGrp="1"/>
          </p:cNvSpPr>
          <p:nvPr>
            <p:ph type="title"/>
          </p:nvPr>
        </p:nvSpPr>
        <p:spPr>
          <a:prstGeom prst="rect">
            <a:avLst/>
          </a:prstGeom>
        </p:spPr>
        <p:txBody>
          <a:bodyPr>
            <a:normAutofit/>
          </a:bodyPr>
          <a:lstStyle/>
          <a:p>
            <a:pPr defTabSz="356362">
              <a:defRPr sz="4880"/>
            </a:pPr>
            <a:r>
              <a:rPr dirty="0"/>
              <a:t>Bronchiolitis </a:t>
            </a:r>
            <a:r>
              <a:rPr lang="en-US" dirty="0"/>
              <a:t>Quality Metrics: </a:t>
            </a:r>
            <a:br>
              <a:rPr lang="en-US" dirty="0"/>
            </a:br>
            <a:r>
              <a:rPr lang="en-US" dirty="0"/>
              <a:t>C</a:t>
            </a:r>
            <a:r>
              <a:rPr dirty="0"/>
              <a:t>hildren’s Urgent Care</a:t>
            </a:r>
          </a:p>
        </p:txBody>
      </p:sp>
      <p:sp>
        <p:nvSpPr>
          <p:cNvPr id="147" name="2015 - Bronchiolitis Treatment Guideline Adopted…"/>
          <p:cNvSpPr txBox="1">
            <a:spLocks noGrp="1"/>
          </p:cNvSpPr>
          <p:nvPr>
            <p:ph type="body" idx="1"/>
          </p:nvPr>
        </p:nvSpPr>
        <p:spPr>
          <a:prstGeom prst="rect">
            <a:avLst/>
          </a:prstGeom>
        </p:spPr>
        <p:txBody>
          <a:bodyPr>
            <a:normAutofit/>
          </a:bodyPr>
          <a:lstStyle/>
          <a:p>
            <a:r>
              <a:rPr lang="en-US" dirty="0"/>
              <a:t>Operations dashboard measures for bronchiolitis:</a:t>
            </a:r>
          </a:p>
          <a:p>
            <a:pPr lvl="1"/>
            <a:r>
              <a:rPr lang="en-US" dirty="0"/>
              <a:t>Visit volumes</a:t>
            </a:r>
          </a:p>
          <a:p>
            <a:pPr lvl="1"/>
            <a:r>
              <a:rPr lang="en-US" dirty="0"/>
              <a:t>Throughput times</a:t>
            </a:r>
          </a:p>
          <a:p>
            <a:pPr lvl="1"/>
            <a:r>
              <a:rPr lang="en-US" dirty="0"/>
              <a:t>Additional care encounters </a:t>
            </a:r>
          </a:p>
          <a:p>
            <a:pPr lvl="2"/>
            <a:r>
              <a:rPr lang="en-US" dirty="0"/>
              <a:t>Presentations  to UC, ER, and Admission w/in  48 hours of the UC visit</a:t>
            </a:r>
          </a:p>
          <a:p>
            <a:pPr lvl="2"/>
            <a:r>
              <a:rPr lang="en-US" dirty="0"/>
              <a:t>Disposition (transfers to ER in car vs ambulance, transfers to direct admit in car vs ambulance)</a:t>
            </a:r>
          </a:p>
          <a:p>
            <a:pPr lvl="1"/>
            <a:r>
              <a:rPr lang="en-US" dirty="0"/>
              <a:t>POCT performed </a:t>
            </a:r>
          </a:p>
          <a:p>
            <a:r>
              <a:rPr lang="en-US" dirty="0"/>
              <a:t>Current UC Bronchiolitis Quality Dashboard </a:t>
            </a:r>
            <a:r>
              <a:rPr dirty="0"/>
              <a:t>Measures: </a:t>
            </a:r>
            <a:endParaRPr lang="en-US" dirty="0"/>
          </a:p>
          <a:p>
            <a:pPr lvl="1"/>
            <a:r>
              <a:rPr dirty="0"/>
              <a:t>U</a:t>
            </a:r>
            <a:r>
              <a:rPr lang="en-US" dirty="0"/>
              <a:t>se</a:t>
            </a:r>
            <a:r>
              <a:rPr dirty="0"/>
              <a:t> of Albuterol</a:t>
            </a:r>
            <a:endParaRPr lang="en-US" dirty="0"/>
          </a:p>
          <a:p>
            <a:pPr lvl="1"/>
            <a:r>
              <a:rPr lang="en-US" dirty="0"/>
              <a:t>Use of </a:t>
            </a:r>
            <a:r>
              <a:rPr dirty="0"/>
              <a:t>NP Suction</a:t>
            </a:r>
            <a:endParaRPr lang="en-US" dirty="0"/>
          </a:p>
          <a:p>
            <a:pPr lvl="1"/>
            <a:r>
              <a:rPr dirty="0"/>
              <a:t>CXR</a:t>
            </a:r>
            <a:r>
              <a:rPr lang="en-US" dirty="0"/>
              <a:t> Orders</a:t>
            </a:r>
          </a:p>
          <a:p>
            <a:pPr lvl="1"/>
            <a:r>
              <a:rPr lang="en-US" dirty="0"/>
              <a:t>Prescription of </a:t>
            </a:r>
            <a:r>
              <a:rPr dirty="0"/>
              <a:t>Antibiotics</a:t>
            </a:r>
            <a:endParaRPr lang="en-US" dirty="0"/>
          </a:p>
          <a:p>
            <a:pPr lvl="1"/>
            <a:endParaRPr lang="en-US" dirty="0"/>
          </a:p>
          <a:p>
            <a:pPr marL="286101" lvl="1" indent="0">
              <a:buNone/>
            </a:pPr>
            <a:endParaRPr dirty="0"/>
          </a:p>
        </p:txBody>
      </p:sp>
      <p:pic>
        <p:nvPicPr>
          <p:cNvPr id="5" name="Picture 4"/>
          <p:cNvPicPr>
            <a:picLocks noChangeAspect="1"/>
          </p:cNvPicPr>
          <p:nvPr/>
        </p:nvPicPr>
        <p:blipFill>
          <a:blip r:embed="rId2"/>
          <a:stretch>
            <a:fillRect/>
          </a:stretch>
        </p:blipFill>
        <p:spPr>
          <a:xfrm>
            <a:off x="9575154" y="7850289"/>
            <a:ext cx="3176291" cy="993734"/>
          </a:xfrm>
          <a:prstGeom prst="rect">
            <a:avLst/>
          </a:prstGeom>
        </p:spPr>
      </p:pic>
    </p:spTree>
    <p:extLst>
      <p:ext uri="{BB962C8B-B14F-4D97-AF65-F5344CB8AC3E}">
        <p14:creationId xmlns:p14="http://schemas.microsoft.com/office/powerpoint/2010/main" val="384239088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2300" y="254954"/>
            <a:ext cx="8316912" cy="2624144"/>
          </a:xfrm>
          <a:prstGeom prst="rect">
            <a:avLst/>
          </a:prstGeom>
        </p:spPr>
      </p:pic>
      <p:sp>
        <p:nvSpPr>
          <p:cNvPr id="5" name="TextBox 4"/>
          <p:cNvSpPr txBox="1"/>
          <p:nvPr/>
        </p:nvSpPr>
        <p:spPr>
          <a:xfrm>
            <a:off x="9410700" y="1154222"/>
            <a:ext cx="3106661" cy="1077218"/>
          </a:xfrm>
          <a:prstGeom prst="rect">
            <a:avLst/>
          </a:prstGeom>
          <a:noFill/>
        </p:spPr>
        <p:txBody>
          <a:bodyPr wrap="square" rtlCol="0">
            <a:spAutoFit/>
          </a:bodyPr>
          <a:lstStyle/>
          <a:p>
            <a:r>
              <a:rPr lang="en-US" sz="1600" dirty="0"/>
              <a:t>2016</a:t>
            </a:r>
          </a:p>
          <a:p>
            <a:r>
              <a:rPr lang="en-US" sz="1600" dirty="0"/>
              <a:t>% following guideline: 32.6%</a:t>
            </a:r>
          </a:p>
          <a:p>
            <a:endParaRPr lang="en-US" sz="1600" dirty="0"/>
          </a:p>
          <a:p>
            <a:endParaRPr lang="en-US" sz="1600" dirty="0"/>
          </a:p>
        </p:txBody>
      </p:sp>
      <p:pic>
        <p:nvPicPr>
          <p:cNvPr id="6" name="Picture 5"/>
          <p:cNvPicPr>
            <a:picLocks noChangeAspect="1"/>
          </p:cNvPicPr>
          <p:nvPr/>
        </p:nvPicPr>
        <p:blipFill>
          <a:blip r:embed="rId4"/>
          <a:stretch>
            <a:fillRect/>
          </a:stretch>
        </p:blipFill>
        <p:spPr>
          <a:xfrm>
            <a:off x="622300" y="3015080"/>
            <a:ext cx="8316912" cy="2609227"/>
          </a:xfrm>
          <a:prstGeom prst="rect">
            <a:avLst/>
          </a:prstGeom>
        </p:spPr>
      </p:pic>
      <p:sp>
        <p:nvSpPr>
          <p:cNvPr id="7" name="TextBox 6"/>
          <p:cNvSpPr txBox="1"/>
          <p:nvPr/>
        </p:nvSpPr>
        <p:spPr>
          <a:xfrm>
            <a:off x="9502850" y="4084456"/>
            <a:ext cx="3106661" cy="830997"/>
          </a:xfrm>
          <a:prstGeom prst="rect">
            <a:avLst/>
          </a:prstGeom>
          <a:noFill/>
        </p:spPr>
        <p:txBody>
          <a:bodyPr wrap="square" rtlCol="0">
            <a:spAutoFit/>
          </a:bodyPr>
          <a:lstStyle/>
          <a:p>
            <a:r>
              <a:rPr lang="en-US" sz="1600" dirty="0"/>
              <a:t>2017</a:t>
            </a:r>
          </a:p>
          <a:p>
            <a:r>
              <a:rPr lang="en-US" sz="1600" dirty="0"/>
              <a:t>% following guideline: 29.2%</a:t>
            </a:r>
          </a:p>
          <a:p>
            <a:endParaRPr lang="en-US" sz="1600" dirty="0"/>
          </a:p>
        </p:txBody>
      </p:sp>
      <p:pic>
        <p:nvPicPr>
          <p:cNvPr id="8" name="Picture 7"/>
          <p:cNvPicPr>
            <a:picLocks noChangeAspect="1"/>
          </p:cNvPicPr>
          <p:nvPr/>
        </p:nvPicPr>
        <p:blipFill>
          <a:blip r:embed="rId5"/>
          <a:stretch>
            <a:fillRect/>
          </a:stretch>
        </p:blipFill>
        <p:spPr>
          <a:xfrm>
            <a:off x="622300" y="5769418"/>
            <a:ext cx="8316912" cy="2611922"/>
          </a:xfrm>
          <a:prstGeom prst="rect">
            <a:avLst/>
          </a:prstGeom>
        </p:spPr>
      </p:pic>
      <p:sp>
        <p:nvSpPr>
          <p:cNvPr id="9" name="TextBox 8"/>
          <p:cNvSpPr txBox="1"/>
          <p:nvPr/>
        </p:nvSpPr>
        <p:spPr>
          <a:xfrm>
            <a:off x="9502851" y="6768470"/>
            <a:ext cx="3106661" cy="830997"/>
          </a:xfrm>
          <a:prstGeom prst="rect">
            <a:avLst/>
          </a:prstGeom>
          <a:noFill/>
        </p:spPr>
        <p:txBody>
          <a:bodyPr wrap="square" rtlCol="0">
            <a:spAutoFit/>
          </a:bodyPr>
          <a:lstStyle/>
          <a:p>
            <a:r>
              <a:rPr lang="en-US" sz="1600" dirty="0"/>
              <a:t>2018</a:t>
            </a:r>
          </a:p>
          <a:p>
            <a:r>
              <a:rPr lang="en-US" sz="1600" dirty="0"/>
              <a:t>% following guideline: 31.6%</a:t>
            </a:r>
          </a:p>
          <a:p>
            <a:endParaRPr lang="en-US" sz="1600" dirty="0"/>
          </a:p>
        </p:txBody>
      </p:sp>
      <p:pic>
        <p:nvPicPr>
          <p:cNvPr id="10" name="Picture 9"/>
          <p:cNvPicPr>
            <a:picLocks noChangeAspect="1"/>
          </p:cNvPicPr>
          <p:nvPr/>
        </p:nvPicPr>
        <p:blipFill>
          <a:blip r:embed="rId6"/>
          <a:stretch>
            <a:fillRect/>
          </a:stretch>
        </p:blipFill>
        <p:spPr>
          <a:xfrm>
            <a:off x="9575154" y="7850289"/>
            <a:ext cx="3176291" cy="993734"/>
          </a:xfrm>
          <a:prstGeom prst="rect">
            <a:avLst/>
          </a:prstGeom>
        </p:spPr>
      </p:pic>
    </p:spTree>
    <p:extLst>
      <p:ext uri="{BB962C8B-B14F-4D97-AF65-F5344CB8AC3E}">
        <p14:creationId xmlns:p14="http://schemas.microsoft.com/office/powerpoint/2010/main" val="3941754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3134" y="445204"/>
            <a:ext cx="8907253" cy="3063875"/>
          </a:xfrm>
          <a:prstGeom prst="rect">
            <a:avLst/>
          </a:prstGeom>
        </p:spPr>
      </p:pic>
      <p:sp>
        <p:nvSpPr>
          <p:cNvPr id="3" name="TextBox 2"/>
          <p:cNvSpPr txBox="1"/>
          <p:nvPr/>
        </p:nvSpPr>
        <p:spPr>
          <a:xfrm>
            <a:off x="9569449" y="1502201"/>
            <a:ext cx="3106661" cy="830997"/>
          </a:xfrm>
          <a:prstGeom prst="rect">
            <a:avLst/>
          </a:prstGeom>
          <a:noFill/>
        </p:spPr>
        <p:txBody>
          <a:bodyPr wrap="square" rtlCol="0">
            <a:spAutoFit/>
          </a:bodyPr>
          <a:lstStyle/>
          <a:p>
            <a:r>
              <a:rPr lang="en-US" sz="1600" dirty="0"/>
              <a:t>2019</a:t>
            </a:r>
          </a:p>
          <a:p>
            <a:r>
              <a:rPr lang="en-US" sz="1600" dirty="0"/>
              <a:t>% following guideline: 50.2%</a:t>
            </a:r>
          </a:p>
          <a:p>
            <a:endParaRPr lang="en-US" sz="1600" dirty="0"/>
          </a:p>
        </p:txBody>
      </p:sp>
      <p:pic>
        <p:nvPicPr>
          <p:cNvPr id="4" name="Picture 3"/>
          <p:cNvPicPr>
            <a:picLocks noChangeAspect="1"/>
          </p:cNvPicPr>
          <p:nvPr/>
        </p:nvPicPr>
        <p:blipFill>
          <a:blip r:embed="rId4"/>
          <a:stretch>
            <a:fillRect/>
          </a:stretch>
        </p:blipFill>
        <p:spPr>
          <a:xfrm>
            <a:off x="484473" y="3832636"/>
            <a:ext cx="9084976" cy="3143364"/>
          </a:xfrm>
          <a:prstGeom prst="rect">
            <a:avLst/>
          </a:prstGeom>
        </p:spPr>
      </p:pic>
      <p:sp>
        <p:nvSpPr>
          <p:cNvPr id="5" name="TextBox 4"/>
          <p:cNvSpPr txBox="1"/>
          <p:nvPr/>
        </p:nvSpPr>
        <p:spPr>
          <a:xfrm>
            <a:off x="9715498" y="4742598"/>
            <a:ext cx="3106661" cy="1323439"/>
          </a:xfrm>
          <a:prstGeom prst="rect">
            <a:avLst/>
          </a:prstGeom>
          <a:noFill/>
        </p:spPr>
        <p:txBody>
          <a:bodyPr wrap="square" rtlCol="0">
            <a:spAutoFit/>
          </a:bodyPr>
          <a:lstStyle/>
          <a:p>
            <a:r>
              <a:rPr lang="en-US" sz="1600" dirty="0"/>
              <a:t>2019</a:t>
            </a:r>
          </a:p>
          <a:p>
            <a:r>
              <a:rPr lang="en-US" sz="1600" dirty="0"/>
              <a:t>Visits with ear infection dx removed </a:t>
            </a:r>
          </a:p>
          <a:p>
            <a:r>
              <a:rPr lang="en-US" sz="1600" dirty="0"/>
              <a:t>% following guideline: 70.3%</a:t>
            </a:r>
          </a:p>
          <a:p>
            <a:endParaRPr lang="en-US" sz="1600" dirty="0"/>
          </a:p>
        </p:txBody>
      </p:sp>
      <p:sp>
        <p:nvSpPr>
          <p:cNvPr id="6" name="TextBox 5"/>
          <p:cNvSpPr txBox="1"/>
          <p:nvPr/>
        </p:nvSpPr>
        <p:spPr>
          <a:xfrm>
            <a:off x="1095689" y="7181006"/>
            <a:ext cx="11067453" cy="461665"/>
          </a:xfrm>
          <a:prstGeom prst="rect">
            <a:avLst/>
          </a:prstGeom>
          <a:noFill/>
        </p:spPr>
        <p:txBody>
          <a:bodyPr wrap="none" rtlCol="0">
            <a:spAutoFit/>
          </a:bodyPr>
          <a:lstStyle/>
          <a:p>
            <a:r>
              <a:rPr lang="en-US" dirty="0"/>
              <a:t>(Out of 454 visits for bronchiolitis, 154 visits also had a dx of ear infection)</a:t>
            </a:r>
          </a:p>
        </p:txBody>
      </p:sp>
      <p:pic>
        <p:nvPicPr>
          <p:cNvPr id="7" name="Picture 6"/>
          <p:cNvPicPr>
            <a:picLocks noChangeAspect="1"/>
          </p:cNvPicPr>
          <p:nvPr/>
        </p:nvPicPr>
        <p:blipFill>
          <a:blip r:embed="rId5"/>
          <a:stretch>
            <a:fillRect/>
          </a:stretch>
        </p:blipFill>
        <p:spPr>
          <a:xfrm>
            <a:off x="9575154" y="7850289"/>
            <a:ext cx="3176291" cy="993734"/>
          </a:xfrm>
          <a:prstGeom prst="rect">
            <a:avLst/>
          </a:prstGeom>
        </p:spPr>
      </p:pic>
    </p:spTree>
    <p:extLst>
      <p:ext uri="{BB962C8B-B14F-4D97-AF65-F5344CB8AC3E}">
        <p14:creationId xmlns:p14="http://schemas.microsoft.com/office/powerpoint/2010/main" val="971793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F6C12-7817-45CE-994B-59AFD7E53D35}"/>
              </a:ext>
            </a:extLst>
          </p:cNvPr>
          <p:cNvSpPr>
            <a:spLocks noGrp="1"/>
          </p:cNvSpPr>
          <p:nvPr>
            <p:ph type="title"/>
          </p:nvPr>
        </p:nvSpPr>
        <p:spPr>
          <a:xfrm>
            <a:off x="774700" y="407615"/>
            <a:ext cx="11277600" cy="2063299"/>
          </a:xfrm>
        </p:spPr>
        <p:txBody>
          <a:bodyPr>
            <a:normAutofit/>
          </a:bodyPr>
          <a:lstStyle/>
          <a:p>
            <a:r>
              <a:rPr lang="en-US" sz="5400" dirty="0"/>
              <a:t>Adherence to Bronchiolitis Guidelines </a:t>
            </a:r>
            <a:br>
              <a:rPr lang="en-US" sz="5400" dirty="0"/>
            </a:br>
            <a:r>
              <a:rPr lang="en-US" sz="5400" dirty="0"/>
              <a:t>CHW Urgent Care</a:t>
            </a:r>
          </a:p>
        </p:txBody>
      </p:sp>
      <p:sp>
        <p:nvSpPr>
          <p:cNvPr id="3" name="Text Placeholder 2">
            <a:extLst>
              <a:ext uri="{FF2B5EF4-FFF2-40B4-BE49-F238E27FC236}">
                <a16:creationId xmlns:a16="http://schemas.microsoft.com/office/drawing/2014/main" id="{3DFD7CF0-64CE-411F-BDF1-4D0638276483}"/>
              </a:ext>
            </a:extLst>
          </p:cNvPr>
          <p:cNvSpPr>
            <a:spLocks noGrp="1"/>
          </p:cNvSpPr>
          <p:nvPr>
            <p:ph type="body" idx="1"/>
          </p:nvPr>
        </p:nvSpPr>
        <p:spPr>
          <a:xfrm>
            <a:off x="952500" y="2895600"/>
            <a:ext cx="11099800" cy="5118100"/>
          </a:xfrm>
        </p:spPr>
        <p:txBody>
          <a:bodyPr>
            <a:normAutofit/>
          </a:bodyPr>
          <a:lstStyle/>
          <a:p>
            <a:r>
              <a:rPr lang="en-US" dirty="0"/>
              <a:t>In 2018, of the 684 patients seen in Urgent Care for bronchiolitis the adherence to the AAP bronchiolitis guidelines was 31.6%.</a:t>
            </a:r>
          </a:p>
          <a:p>
            <a:r>
              <a:rPr lang="en-US" dirty="0"/>
              <a:t>The most common reasons for failure to adhere to treatment was antibiotic prescriptions and treatment with nebulized albuterol.</a:t>
            </a:r>
          </a:p>
          <a:p>
            <a:r>
              <a:rPr lang="en-US" dirty="0"/>
              <a:t>When correcting for visits where an otitis media was diagnosed, compliance with the bronchiolitis guideline from an antibiotic prescription perspective improved significantly. </a:t>
            </a:r>
          </a:p>
          <a:p>
            <a:r>
              <a:rPr lang="en-US" dirty="0"/>
              <a:t>The most common reason reported for lack of adherence (40%) was a lack of knowledge about the bronchiolitis guideline and not knowing where to find it. </a:t>
            </a:r>
          </a:p>
          <a:p>
            <a:pPr marL="0" indent="0">
              <a:buNone/>
            </a:pPr>
            <a:endParaRPr lang="en-US" dirty="0"/>
          </a:p>
        </p:txBody>
      </p:sp>
      <p:pic>
        <p:nvPicPr>
          <p:cNvPr id="5" name="Picture 4"/>
          <p:cNvPicPr>
            <a:picLocks noChangeAspect="1"/>
          </p:cNvPicPr>
          <p:nvPr/>
        </p:nvPicPr>
        <p:blipFill>
          <a:blip r:embed="rId3"/>
          <a:stretch>
            <a:fillRect/>
          </a:stretch>
        </p:blipFill>
        <p:spPr>
          <a:xfrm>
            <a:off x="9689454" y="7917316"/>
            <a:ext cx="3176291" cy="993734"/>
          </a:xfrm>
          <a:prstGeom prst="rect">
            <a:avLst/>
          </a:prstGeom>
        </p:spPr>
      </p:pic>
    </p:spTree>
    <p:extLst>
      <p:ext uri="{BB962C8B-B14F-4D97-AF65-F5344CB8AC3E}">
        <p14:creationId xmlns:p14="http://schemas.microsoft.com/office/powerpoint/2010/main" val="178280101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51DB-23B4-4BEB-80A9-25CB7EE5E5E5}"/>
              </a:ext>
            </a:extLst>
          </p:cNvPr>
          <p:cNvSpPr>
            <a:spLocks noGrp="1"/>
          </p:cNvSpPr>
          <p:nvPr>
            <p:ph type="title"/>
          </p:nvPr>
        </p:nvSpPr>
        <p:spPr>
          <a:xfrm>
            <a:off x="952500" y="12700"/>
            <a:ext cx="11099800" cy="1748367"/>
          </a:xfrm>
        </p:spPr>
        <p:txBody>
          <a:bodyPr/>
          <a:lstStyle/>
          <a:p>
            <a:r>
              <a:rPr lang="en-US" dirty="0"/>
              <a:t>QI Project</a:t>
            </a:r>
          </a:p>
        </p:txBody>
      </p:sp>
      <p:sp>
        <p:nvSpPr>
          <p:cNvPr id="4" name="TextBox 3">
            <a:extLst>
              <a:ext uri="{FF2B5EF4-FFF2-40B4-BE49-F238E27FC236}">
                <a16:creationId xmlns:a16="http://schemas.microsoft.com/office/drawing/2014/main" id="{D922E7FD-C185-414A-B628-11B423D53046}"/>
              </a:ext>
            </a:extLst>
          </p:cNvPr>
          <p:cNvSpPr txBox="1"/>
          <p:nvPr/>
        </p:nvSpPr>
        <p:spPr>
          <a:xfrm>
            <a:off x="596900" y="2065019"/>
            <a:ext cx="11607800" cy="6442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b="0" dirty="0">
                <a:latin typeface="Times New Roman" panose="02020603050405020304" pitchFamily="18" charset="0"/>
                <a:cs typeface="Times New Roman" panose="02020603050405020304" pitchFamily="18" charset="0"/>
              </a:rPr>
              <a:t>Although I have been an FNP since 1997 and have ~ 10 years of experience in the emergency room and urgent care at CHW, </a:t>
            </a:r>
            <a:r>
              <a:rPr kumimoji="0" lang="en-US"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I am enrolled </a:t>
            </a:r>
            <a:r>
              <a:rPr lang="en-US" b="0" dirty="0">
                <a:latin typeface="Times New Roman" panose="02020603050405020304" pitchFamily="18" charset="0"/>
                <a:cs typeface="Times New Roman" panose="02020603050405020304" pitchFamily="18" charset="0"/>
              </a:rPr>
              <a:t>at Concordia University of Wisconsin in the Doctorate of Nursing Practice.</a:t>
            </a:r>
            <a:r>
              <a:rPr kumimoji="0" lang="en-US"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 This program is preparing me for a role as a nurse leader.  As part of this project I am taking on a QI project.</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US" b="0" dirty="0">
              <a:latin typeface="Times New Roman" panose="02020603050405020304" pitchFamily="18" charset="0"/>
              <a:cs typeface="Times New Roman" panose="02020603050405020304" pitchFamily="18" charset="0"/>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As can be seen from the differences </a:t>
            </a:r>
            <a:r>
              <a:rPr lang="en-US" b="0" dirty="0">
                <a:latin typeface="Times New Roman" panose="02020603050405020304" pitchFamily="18" charset="0"/>
                <a:cs typeface="Times New Roman" panose="02020603050405020304" pitchFamily="18" charset="0"/>
              </a:rPr>
              <a:t>in management and criteria for admission there is variation across the country in management. I would like to reduce </a:t>
            </a:r>
            <a:r>
              <a:rPr kumimoji="0" lang="en-US"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the variation in management of bronchiolitis locally. Ideally, I see primary care providers, urgent care, and emergency room providers speaking the same language with consistent management.</a:t>
            </a:r>
          </a:p>
          <a:p>
            <a:pPr marR="0" algn="l" defTabSz="584200" rtl="0" fontAlgn="auto" latinLnBrk="0" hangingPunct="0">
              <a:lnSpc>
                <a:spcPct val="100000"/>
              </a:lnSpc>
              <a:spcBef>
                <a:spcPts val="0"/>
              </a:spcBef>
              <a:spcAft>
                <a:spcPts val="0"/>
              </a:spcAft>
              <a:buClrTx/>
              <a:buSzTx/>
              <a:tabLst/>
            </a:pPr>
            <a:endParaRPr kumimoji="0" lang="en-US"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b="0" dirty="0">
                <a:latin typeface="Times New Roman" panose="02020603050405020304" pitchFamily="18" charset="0"/>
                <a:cs typeface="Times New Roman" panose="02020603050405020304" pitchFamily="18" charset="0"/>
              </a:rPr>
              <a:t>The use of assessment tools may drive reduction in variation and identify severity of illness.</a:t>
            </a:r>
            <a:endParaRPr kumimoji="0" lang="en-US"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R="0" algn="l" defTabSz="584200" rtl="0" fontAlgn="auto" latinLnBrk="0" hangingPunct="0">
              <a:lnSpc>
                <a:spcPct val="100000"/>
              </a:lnSpc>
              <a:spcBef>
                <a:spcPts val="0"/>
              </a:spcBef>
              <a:spcAft>
                <a:spcPts val="0"/>
              </a:spcAft>
              <a:buClrTx/>
              <a:buSzTx/>
              <a:tabLst/>
            </a:pPr>
            <a:endParaRPr kumimoji="0" lang="en-US"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L="342900" indent="-342900" algn="l">
              <a:buFont typeface="Arial" panose="020B0604020202020204" pitchFamily="34" charset="0"/>
              <a:buChar char="•"/>
            </a:pPr>
            <a:r>
              <a:rPr kumimoji="0" lang="en-US"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Over the next 6 months my QI project will evaluate the adherence to the AAP guidelines for patients less than 2 years old presenting to CHW urgent care with a primary diagnosis of bronchiolitis. I will look at the </a:t>
            </a:r>
            <a:r>
              <a:rPr lang="en-US" b="0" dirty="0">
                <a:latin typeface="Times New Roman" panose="02020603050405020304" pitchFamily="18" charset="0"/>
                <a:cs typeface="Times New Roman" panose="02020603050405020304" pitchFamily="18" charset="0"/>
              </a:rPr>
              <a:t>reduction of the use of albuterol, antibiotics, and CXR in management</a:t>
            </a:r>
            <a:r>
              <a:rPr lang="en-US" sz="2800" b="0" dirty="0">
                <a:latin typeface="Times New Roman" panose="02020603050405020304" pitchFamily="18" charset="0"/>
                <a:cs typeface="Times New Roman" panose="02020603050405020304" pitchFamily="18" charset="0"/>
              </a:rPr>
              <a:t>.</a:t>
            </a:r>
            <a:endPar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p:txBody>
      </p:sp>
    </p:spTree>
    <p:extLst>
      <p:ext uri="{BB962C8B-B14F-4D97-AF65-F5344CB8AC3E}">
        <p14:creationId xmlns:p14="http://schemas.microsoft.com/office/powerpoint/2010/main" val="150656811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sources"/>
          <p:cNvSpPr txBox="1">
            <a:spLocks noGrp="1"/>
          </p:cNvSpPr>
          <p:nvPr>
            <p:ph type="title"/>
          </p:nvPr>
        </p:nvSpPr>
        <p:spPr>
          <a:prstGeom prst="rect">
            <a:avLst/>
          </a:prstGeom>
        </p:spPr>
        <p:txBody>
          <a:bodyPr/>
          <a:lstStyle/>
          <a:p>
            <a:r>
              <a:rPr dirty="0">
                <a:solidFill>
                  <a:srgbClr val="FF0000"/>
                </a:solidFill>
              </a:rPr>
              <a:t>Resources</a:t>
            </a:r>
          </a:p>
        </p:txBody>
      </p:sp>
      <p:sp>
        <p:nvSpPr>
          <p:cNvPr id="195" name="Bronchiolitis Guideline and Provider Note Template…"/>
          <p:cNvSpPr txBox="1">
            <a:spLocks noGrp="1"/>
          </p:cNvSpPr>
          <p:nvPr>
            <p:ph type="body" idx="1"/>
          </p:nvPr>
        </p:nvSpPr>
        <p:spPr>
          <a:prstGeom prst="rect">
            <a:avLst/>
          </a:prstGeom>
        </p:spPr>
        <p:txBody>
          <a:bodyPr/>
          <a:lstStyle/>
          <a:p>
            <a:r>
              <a:t>Bronchiolitis Guideline and Provider Note Template</a:t>
            </a:r>
          </a:p>
          <a:p>
            <a:r>
              <a:t>Bronchiolitis Report of Children’s Urgent Care</a:t>
            </a:r>
          </a:p>
          <a:p>
            <a:r>
              <a:t>Bronchiolitis Peds in Review</a:t>
            </a:r>
          </a:p>
          <a:p>
            <a:r>
              <a:t>AAP EQUIP Module Bronchiolitis - CME MOC 4 credit</a:t>
            </a:r>
          </a:p>
          <a:p>
            <a:r>
              <a:t>Winter QI Project: recruiting 5-10 providers interested in participating in a pilot to decrease albuterol utilization with an objective measurement tool</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9C7B-22BD-4B7B-B678-FFAAAAE51097}"/>
              </a:ext>
            </a:extLst>
          </p:cNvPr>
          <p:cNvSpPr>
            <a:spLocks noGrp="1"/>
          </p:cNvSpPr>
          <p:nvPr>
            <p:ph type="title"/>
          </p:nvPr>
        </p:nvSpPr>
        <p:spPr>
          <a:xfrm>
            <a:off x="406400" y="331415"/>
            <a:ext cx="6157468" cy="938585"/>
          </a:xfrm>
        </p:spPr>
        <p:txBody>
          <a:bodyPr>
            <a:normAutofit fontScale="90000"/>
          </a:bodyPr>
          <a:lstStyle/>
          <a:p>
            <a:br>
              <a:rPr lang="en-US" sz="5300" dirty="0">
                <a:latin typeface="Times New Roman" panose="02020603050405020304" pitchFamily="18" charset="0"/>
                <a:cs typeface="Times New Roman" panose="02020603050405020304" pitchFamily="18" charset="0"/>
              </a:rPr>
            </a:br>
            <a:br>
              <a:rPr lang="en-US" sz="5300" dirty="0">
                <a:latin typeface="Times New Roman" panose="02020603050405020304" pitchFamily="18" charset="0"/>
                <a:cs typeface="Times New Roman" panose="02020603050405020304" pitchFamily="18" charset="0"/>
              </a:rPr>
            </a:br>
            <a:r>
              <a:rPr lang="en-US" sz="5300" dirty="0">
                <a:latin typeface="Times New Roman" panose="02020603050405020304" pitchFamily="18" charset="0"/>
                <a:cs typeface="Times New Roman" panose="02020603050405020304" pitchFamily="18" charset="0"/>
              </a:rPr>
              <a:t>References:</a:t>
            </a:r>
            <a:endParaRPr lang="en-US" dirty="0"/>
          </a:p>
        </p:txBody>
      </p:sp>
      <p:sp>
        <p:nvSpPr>
          <p:cNvPr id="3" name="Text Placeholder 2">
            <a:extLst>
              <a:ext uri="{FF2B5EF4-FFF2-40B4-BE49-F238E27FC236}">
                <a16:creationId xmlns:a16="http://schemas.microsoft.com/office/drawing/2014/main" id="{660FF148-861D-41FD-AF13-DE3728D0C655}"/>
              </a:ext>
            </a:extLst>
          </p:cNvPr>
          <p:cNvSpPr>
            <a:spLocks noGrp="1"/>
          </p:cNvSpPr>
          <p:nvPr>
            <p:ph type="body" idx="1"/>
          </p:nvPr>
        </p:nvSpPr>
        <p:spPr>
          <a:xfrm>
            <a:off x="406400" y="1117599"/>
            <a:ext cx="12206514" cy="8157029"/>
          </a:xfrm>
        </p:spPr>
        <p:txBody>
          <a:bodyPr>
            <a:normAutofit lnSpcReduction="10000"/>
          </a:bodyPr>
          <a:lstStyle/>
          <a:p>
            <a:pPr marL="0" indent="0">
              <a:buNone/>
            </a:pPr>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Duarte-Dorado, D. M., Madero-</a:t>
            </a:r>
            <a:r>
              <a:rPr lang="en-US" sz="2800" dirty="0" err="1">
                <a:latin typeface="Times New Roman" panose="02020603050405020304" pitchFamily="18" charset="0"/>
                <a:cs typeface="Times New Roman" panose="02020603050405020304" pitchFamily="18" charset="0"/>
              </a:rPr>
              <a:t>Orostegui</a:t>
            </a:r>
            <a:r>
              <a:rPr lang="en-US" sz="2800" dirty="0">
                <a:latin typeface="Times New Roman" panose="02020603050405020304" pitchFamily="18" charset="0"/>
                <a:cs typeface="Times New Roman" panose="02020603050405020304" pitchFamily="18" charset="0"/>
              </a:rPr>
              <a:t>, D. S.,  Rodriguez-Martinez, C. E., and Nino, G. (2013). Validation of a scale to assess the severity of bronchiolitis in a population of hospitalized infants. Journal of Asthma. 50(10). 1056-1061. </a:t>
            </a:r>
            <a:r>
              <a:rPr lang="en-US" sz="2800" dirty="0" err="1">
                <a:latin typeface="Times New Roman" panose="02020603050405020304" pitchFamily="18" charset="0"/>
                <a:cs typeface="Times New Roman" panose="02020603050405020304" pitchFamily="18" charset="0"/>
              </a:rPr>
              <a:t>doi</a:t>
            </a:r>
            <a:r>
              <a:rPr lang="en-US" sz="2800" dirty="0">
                <a:latin typeface="Times New Roman" panose="02020603050405020304" pitchFamily="18" charset="0"/>
                <a:cs typeface="Times New Roman" panose="02020603050405020304" pitchFamily="18" charset="0"/>
              </a:rPr>
              <a:t>: 10.3109/02770903.2013.834504.</a:t>
            </a:r>
          </a:p>
          <a:p>
            <a:r>
              <a:rPr lang="en-US" sz="2800" dirty="0">
                <a:latin typeface="Times New Roman" panose="02020603050405020304" pitchFamily="18" charset="0"/>
                <a:cs typeface="Times New Roman" panose="02020603050405020304" pitchFamily="18" charset="0"/>
              </a:rPr>
              <a:t>McCulloh, R. J., Smitherman, S.E., Koehn, K. L., and </a:t>
            </a:r>
            <a:r>
              <a:rPr lang="en-US" sz="2800" dirty="0" err="1">
                <a:latin typeface="Times New Roman" panose="02020603050405020304" pitchFamily="18" charset="0"/>
                <a:cs typeface="Times New Roman" panose="02020603050405020304" pitchFamily="18" charset="0"/>
              </a:rPr>
              <a:t>Alverson</a:t>
            </a:r>
            <a:r>
              <a:rPr lang="en-US" sz="2800" dirty="0">
                <a:latin typeface="Times New Roman" panose="02020603050405020304" pitchFamily="18" charset="0"/>
                <a:cs typeface="Times New Roman" panose="02020603050405020304" pitchFamily="18" charset="0"/>
              </a:rPr>
              <a:t>, B. K. (2014). Assessing the impact of national guidelines on the management of children hospitalized for acute bronchiolitis. Pediatric Pulmonology. 49, 688-694. </a:t>
            </a:r>
          </a:p>
          <a:p>
            <a:r>
              <a:rPr lang="en-US" sz="2800" dirty="0" err="1">
                <a:latin typeface="Times New Roman" panose="02020603050405020304" pitchFamily="18" charset="0"/>
                <a:cs typeface="Times New Roman" panose="02020603050405020304" pitchFamily="18" charset="0"/>
              </a:rPr>
              <a:t>Quinonez</a:t>
            </a:r>
            <a:r>
              <a:rPr lang="en-US" sz="2800" dirty="0">
                <a:latin typeface="Times New Roman" panose="02020603050405020304" pitchFamily="18" charset="0"/>
                <a:cs typeface="Times New Roman" panose="02020603050405020304" pitchFamily="18" charset="0"/>
              </a:rPr>
              <a:t>, R. A., and Schroeder, A. R. (2015). Safely doing less and the new AAP bronchiolitis guidelines. Journal of American Academy of Pediatrics. 135. 793-795. doi:10.1542/peds.2014-3703.</a:t>
            </a:r>
          </a:p>
          <a:p>
            <a:r>
              <a:rPr lang="en-US" sz="2800" dirty="0">
                <a:latin typeface="Times New Roman" panose="02020603050405020304" pitchFamily="18" charset="0"/>
                <a:cs typeface="Times New Roman" panose="02020603050405020304" pitchFamily="18" charset="0"/>
              </a:rPr>
              <a:t>Ralston, S. L., </a:t>
            </a:r>
            <a:r>
              <a:rPr lang="en-US" sz="2800" dirty="0" err="1">
                <a:latin typeface="Times New Roman" panose="02020603050405020304" pitchFamily="18" charset="0"/>
                <a:cs typeface="Times New Roman" panose="02020603050405020304" pitchFamily="18" charset="0"/>
              </a:rPr>
              <a:t>Lieberthal</a:t>
            </a:r>
            <a:r>
              <a:rPr lang="en-US" sz="2800" dirty="0">
                <a:latin typeface="Times New Roman" panose="02020603050405020304" pitchFamily="18" charset="0"/>
                <a:cs typeface="Times New Roman" panose="02020603050405020304" pitchFamily="18" charset="0"/>
              </a:rPr>
              <a:t>, A. S., Meissner, H. C., </a:t>
            </a:r>
            <a:r>
              <a:rPr lang="en-US" sz="2800" dirty="0" err="1">
                <a:latin typeface="Times New Roman" panose="02020603050405020304" pitchFamily="18" charset="0"/>
                <a:cs typeface="Times New Roman" panose="02020603050405020304" pitchFamily="18" charset="0"/>
              </a:rPr>
              <a:t>Alverson</a:t>
            </a:r>
            <a:r>
              <a:rPr lang="en-US" sz="2800" dirty="0">
                <a:latin typeface="Times New Roman" panose="02020603050405020304" pitchFamily="18" charset="0"/>
                <a:cs typeface="Times New Roman" panose="02020603050405020304" pitchFamily="18" charset="0"/>
              </a:rPr>
              <a:t>, B. K., </a:t>
            </a:r>
            <a:r>
              <a:rPr lang="en-US" sz="2800" dirty="0" err="1">
                <a:latin typeface="Times New Roman" panose="02020603050405020304" pitchFamily="18" charset="0"/>
                <a:cs typeface="Times New Roman" panose="02020603050405020304" pitchFamily="18" charset="0"/>
              </a:rPr>
              <a:t>Baley</a:t>
            </a:r>
            <a:r>
              <a:rPr lang="en-US" sz="2800" dirty="0">
                <a:latin typeface="Times New Roman" panose="02020603050405020304" pitchFamily="18" charset="0"/>
                <a:cs typeface="Times New Roman" panose="02020603050405020304" pitchFamily="18" charset="0"/>
              </a:rPr>
              <a:t>, j. E., </a:t>
            </a:r>
            <a:r>
              <a:rPr lang="en-US" sz="2800" dirty="0" err="1">
                <a:latin typeface="Times New Roman" panose="02020603050405020304" pitchFamily="18" charset="0"/>
                <a:cs typeface="Times New Roman" panose="02020603050405020304" pitchFamily="18" charset="0"/>
              </a:rPr>
              <a:t>Gadomski</a:t>
            </a:r>
            <a:r>
              <a:rPr lang="en-US" sz="2800" dirty="0">
                <a:latin typeface="Times New Roman" panose="02020603050405020304" pitchFamily="18" charset="0"/>
                <a:cs typeface="Times New Roman" panose="02020603050405020304" pitchFamily="18" charset="0"/>
              </a:rPr>
              <a:t>, A. M., Johnson, d. W., Light, M. J., </a:t>
            </a:r>
            <a:r>
              <a:rPr lang="en-US" sz="2800" dirty="0" err="1">
                <a:latin typeface="Times New Roman" panose="02020603050405020304" pitchFamily="18" charset="0"/>
                <a:cs typeface="Times New Roman" panose="02020603050405020304" pitchFamily="18" charset="0"/>
              </a:rPr>
              <a:t>Maraqa</a:t>
            </a:r>
            <a:r>
              <a:rPr lang="en-US" sz="2800" dirty="0">
                <a:latin typeface="Times New Roman" panose="02020603050405020304" pitchFamily="18" charset="0"/>
                <a:cs typeface="Times New Roman" panose="02020603050405020304" pitchFamily="18" charset="0"/>
              </a:rPr>
              <a:t>, N. F., Mendonca, E. A., Phelan, K. j., </a:t>
            </a:r>
            <a:r>
              <a:rPr lang="en-US" sz="2800" dirty="0" err="1">
                <a:latin typeface="Times New Roman" panose="02020603050405020304" pitchFamily="18" charset="0"/>
                <a:cs typeface="Times New Roman" panose="02020603050405020304" pitchFamily="18" charset="0"/>
              </a:rPr>
              <a:t>Zorc</a:t>
            </a:r>
            <a:r>
              <a:rPr lang="en-US" sz="2800" dirty="0">
                <a:latin typeface="Times New Roman" panose="02020603050405020304" pitchFamily="18" charset="0"/>
                <a:cs typeface="Times New Roman" panose="02020603050405020304" pitchFamily="18" charset="0"/>
              </a:rPr>
              <a:t>, J. J., Stanko-</a:t>
            </a:r>
            <a:r>
              <a:rPr lang="en-US" sz="2800" dirty="0" err="1">
                <a:latin typeface="Times New Roman" panose="02020603050405020304" pitchFamily="18" charset="0"/>
                <a:cs typeface="Times New Roman" panose="02020603050405020304" pitchFamily="18" charset="0"/>
              </a:rPr>
              <a:t>Lopp</a:t>
            </a:r>
            <a:r>
              <a:rPr lang="en-US" sz="2800" dirty="0">
                <a:latin typeface="Times New Roman" panose="02020603050405020304" pitchFamily="18" charset="0"/>
                <a:cs typeface="Times New Roman" panose="02020603050405020304" pitchFamily="18" charset="0"/>
              </a:rPr>
              <a:t>, D., Brown, M.A., Nathanson, I., Rosenblum, E., Sayles III S., and Hernandez-</a:t>
            </a:r>
            <a:r>
              <a:rPr lang="en-US" sz="2800" dirty="0" err="1">
                <a:latin typeface="Times New Roman" panose="02020603050405020304" pitchFamily="18" charset="0"/>
                <a:cs typeface="Times New Roman" panose="02020603050405020304" pitchFamily="18" charset="0"/>
              </a:rPr>
              <a:t>Cancio</a:t>
            </a:r>
            <a:r>
              <a:rPr lang="en-US" sz="2800" dirty="0">
                <a:latin typeface="Times New Roman" panose="02020603050405020304" pitchFamily="18" charset="0"/>
                <a:cs typeface="Times New Roman" panose="02020603050405020304" pitchFamily="18" charset="0"/>
              </a:rPr>
              <a:t>, S.(2014). Clinical practice guidelines: The diagnosis, management, and prevention of bronchiolitis. Journal of American Academy of Pediatrics, 134, 1474-1502. </a:t>
            </a:r>
            <a:r>
              <a:rPr lang="en-US" sz="2800" dirty="0" err="1">
                <a:latin typeface="Times New Roman" panose="02020603050405020304" pitchFamily="18" charset="0"/>
                <a:cs typeface="Times New Roman" panose="02020603050405020304" pitchFamily="18" charset="0"/>
              </a:rPr>
              <a:t>doi</a:t>
            </a:r>
            <a:r>
              <a:rPr lang="en-US" sz="2800" dirty="0">
                <a:latin typeface="Times New Roman" panose="02020603050405020304" pitchFamily="18" charset="0"/>
                <a:cs typeface="Times New Roman" panose="02020603050405020304" pitchFamily="18" charset="0"/>
              </a:rPr>
              <a:t>: 10.1542/peds.2014-2742</a:t>
            </a:r>
          </a:p>
          <a:p>
            <a:r>
              <a:rPr lang="en-US" sz="2800" dirty="0">
                <a:latin typeface="Times New Roman" panose="02020603050405020304" pitchFamily="18" charset="0"/>
                <a:cs typeface="Times New Roman" panose="02020603050405020304" pitchFamily="18" charset="0"/>
              </a:rPr>
              <a:t>Subcommittee of Diagnosis and Management of Bronchiolitis. Diagnosis and management of bronchiolitis. Pediatrics, 118. 17741793.</a:t>
            </a:r>
          </a:p>
          <a:p>
            <a:endParaRPr lang="en-US" dirty="0"/>
          </a:p>
          <a:p>
            <a:endParaRPr lang="en-US" dirty="0"/>
          </a:p>
        </p:txBody>
      </p:sp>
    </p:spTree>
    <p:extLst>
      <p:ext uri="{BB962C8B-B14F-4D97-AF65-F5344CB8AC3E}">
        <p14:creationId xmlns:p14="http://schemas.microsoft.com/office/powerpoint/2010/main" val="6678114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B3FB-E9BE-4330-818F-CCC68D135ADC}"/>
              </a:ext>
            </a:extLst>
          </p:cNvPr>
          <p:cNvSpPr>
            <a:spLocks noGrp="1"/>
          </p:cNvSpPr>
          <p:nvPr>
            <p:ph type="title"/>
          </p:nvPr>
        </p:nvSpPr>
        <p:spPr>
          <a:xfrm>
            <a:off x="952500" y="63500"/>
            <a:ext cx="11099800" cy="2159000"/>
          </a:xfrm>
        </p:spPr>
        <p:txBody>
          <a:bodyPr>
            <a:normAutofit/>
          </a:bodyPr>
          <a:lstStyle/>
          <a:p>
            <a:r>
              <a:rPr lang="en-US" sz="6000" dirty="0"/>
              <a:t>Case 2</a:t>
            </a:r>
          </a:p>
        </p:txBody>
      </p:sp>
      <p:sp>
        <p:nvSpPr>
          <p:cNvPr id="3" name="Text Placeholder 2">
            <a:extLst>
              <a:ext uri="{FF2B5EF4-FFF2-40B4-BE49-F238E27FC236}">
                <a16:creationId xmlns:a16="http://schemas.microsoft.com/office/drawing/2014/main" id="{D7A25A82-D040-4A47-99C3-999A1CD1570D}"/>
              </a:ext>
            </a:extLst>
          </p:cNvPr>
          <p:cNvSpPr>
            <a:spLocks noGrp="1"/>
          </p:cNvSpPr>
          <p:nvPr>
            <p:ph type="body" idx="1"/>
          </p:nvPr>
        </p:nvSpPr>
        <p:spPr>
          <a:xfrm>
            <a:off x="596900" y="2667000"/>
            <a:ext cx="11811000" cy="6299200"/>
          </a:xfrm>
        </p:spPr>
        <p:txBody>
          <a:bodyPr anchor="t">
            <a:normAutofit/>
          </a:bodyPr>
          <a:lstStyle/>
          <a:p>
            <a:pPr marL="0" indent="0">
              <a:buNone/>
            </a:pPr>
            <a:r>
              <a:rPr lang="en-US" dirty="0"/>
              <a:t>Jon is a12-month-old male with a PMHX of premature 35-week, 3 day. He presents with his Mother to the CHW UC. Mother reports they were seen this afternoon by his PMD due to a non-productive cough, congestion, and fevers of 99 degrees. She reports he had a CXR which was confirmed normal. He was given albuterol in the office 12 hours ago.</a:t>
            </a:r>
          </a:p>
          <a:p>
            <a:pPr marL="0" indent="0">
              <a:buNone/>
            </a:pPr>
            <a:r>
              <a:rPr lang="en-US" dirty="0"/>
              <a:t>Mother has concerns because she hears wheezing and would like albuterol.</a:t>
            </a:r>
          </a:p>
          <a:p>
            <a:pPr marL="0" indent="0">
              <a:buNone/>
            </a:pPr>
            <a:r>
              <a:rPr lang="en-US" dirty="0"/>
              <a:t>Family Hx: Father had asthma as a child</a:t>
            </a:r>
          </a:p>
          <a:p>
            <a:pPr marL="0" indent="0">
              <a:buNone/>
            </a:pPr>
            <a:r>
              <a:rPr lang="en-US" dirty="0"/>
              <a:t>Exam: Pulse 106, Temp 99, Respirations 24, and POX 98%.  Generally, playful, growing well with good weight gain since birth, well hydrated with a wet diaper. HEENT: bilateral normal TM, MMM, white nasal drainage, Resp: occasional expiratory wheeze. No stridor or nasal flaring. No use of accessory muscles to breathe.</a:t>
            </a:r>
          </a:p>
        </p:txBody>
      </p:sp>
      <p:pic>
        <p:nvPicPr>
          <p:cNvPr id="5" name="Picture 4"/>
          <p:cNvPicPr>
            <a:picLocks noChangeAspect="1"/>
          </p:cNvPicPr>
          <p:nvPr/>
        </p:nvPicPr>
        <p:blipFill>
          <a:blip r:embed="rId2"/>
          <a:stretch>
            <a:fillRect/>
          </a:stretch>
        </p:blipFill>
        <p:spPr>
          <a:xfrm>
            <a:off x="9570507" y="7879462"/>
            <a:ext cx="3171825" cy="990600"/>
          </a:xfrm>
          <a:prstGeom prst="rect">
            <a:avLst/>
          </a:prstGeom>
        </p:spPr>
      </p:pic>
    </p:spTree>
    <p:extLst>
      <p:ext uri="{BB962C8B-B14F-4D97-AF65-F5344CB8AC3E}">
        <p14:creationId xmlns:p14="http://schemas.microsoft.com/office/powerpoint/2010/main" val="32665579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E65D-E1F9-4C2C-974D-F3E125C6AEAE}"/>
              </a:ext>
            </a:extLst>
          </p:cNvPr>
          <p:cNvSpPr>
            <a:spLocks noGrp="1"/>
          </p:cNvSpPr>
          <p:nvPr>
            <p:ph type="title"/>
          </p:nvPr>
        </p:nvSpPr>
        <p:spPr/>
        <p:txBody>
          <a:bodyPr/>
          <a:lstStyle/>
          <a:p>
            <a:r>
              <a:rPr lang="en-US" dirty="0"/>
              <a:t>Question</a:t>
            </a:r>
          </a:p>
        </p:txBody>
      </p:sp>
      <p:sp>
        <p:nvSpPr>
          <p:cNvPr id="3" name="Text Placeholder 2">
            <a:extLst>
              <a:ext uri="{FF2B5EF4-FFF2-40B4-BE49-F238E27FC236}">
                <a16:creationId xmlns:a16="http://schemas.microsoft.com/office/drawing/2014/main" id="{36534F7D-C143-4A90-A54B-A02445DD8FE2}"/>
              </a:ext>
            </a:extLst>
          </p:cNvPr>
          <p:cNvSpPr>
            <a:spLocks noGrp="1"/>
          </p:cNvSpPr>
          <p:nvPr>
            <p:ph type="body" idx="1"/>
          </p:nvPr>
        </p:nvSpPr>
        <p:spPr>
          <a:xfrm>
            <a:off x="985012" y="2730500"/>
            <a:ext cx="11099800" cy="6286500"/>
          </a:xfrm>
        </p:spPr>
        <p:txBody>
          <a:bodyPr/>
          <a:lstStyle/>
          <a:p>
            <a:pPr marL="0" indent="0">
              <a:buNone/>
            </a:pPr>
            <a:r>
              <a:rPr lang="en-US" dirty="0"/>
              <a:t>What are reasons providers do not adhere to the AAP bronchiolitis guidelines?</a:t>
            </a:r>
          </a:p>
          <a:p>
            <a:pPr marL="0" indent="0">
              <a:buNone/>
            </a:pPr>
            <a:r>
              <a:rPr lang="en-US" dirty="0"/>
              <a:t>A: Co-morbid illness with child</a:t>
            </a:r>
          </a:p>
          <a:p>
            <a:pPr marL="0" indent="0">
              <a:buNone/>
            </a:pPr>
            <a:r>
              <a:rPr lang="en-US" dirty="0"/>
              <a:t>B: Parental pressure to provide a treatment</a:t>
            </a:r>
          </a:p>
          <a:p>
            <a:pPr marL="0" indent="0">
              <a:buNone/>
            </a:pPr>
            <a:r>
              <a:rPr lang="en-US" dirty="0"/>
              <a:t>C: Fear of upsetting the parents and losing them as patient</a:t>
            </a:r>
          </a:p>
          <a:p>
            <a:pPr marL="0" indent="0">
              <a:buNone/>
            </a:pPr>
            <a:r>
              <a:rPr lang="en-US" dirty="0"/>
              <a:t>D: The perceived severity of the disease state</a:t>
            </a:r>
          </a:p>
          <a:p>
            <a:pPr marL="0" indent="0">
              <a:buNone/>
            </a:pPr>
            <a:r>
              <a:rPr lang="en-US" dirty="0"/>
              <a:t>E: Lack of familiarity with the guidelines</a:t>
            </a:r>
          </a:p>
        </p:txBody>
      </p:sp>
      <p:pic>
        <p:nvPicPr>
          <p:cNvPr id="5" name="Picture 4"/>
          <p:cNvPicPr>
            <a:picLocks noChangeAspect="1"/>
          </p:cNvPicPr>
          <p:nvPr/>
        </p:nvPicPr>
        <p:blipFill>
          <a:blip r:embed="rId3"/>
          <a:stretch>
            <a:fillRect/>
          </a:stretch>
        </p:blipFill>
        <p:spPr>
          <a:xfrm>
            <a:off x="9333854" y="7745433"/>
            <a:ext cx="3176291" cy="993734"/>
          </a:xfrm>
          <a:prstGeom prst="rect">
            <a:avLst/>
          </a:prstGeom>
        </p:spPr>
      </p:pic>
    </p:spTree>
    <p:extLst>
      <p:ext uri="{BB962C8B-B14F-4D97-AF65-F5344CB8AC3E}">
        <p14:creationId xmlns:p14="http://schemas.microsoft.com/office/powerpoint/2010/main" val="32838390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0942-BC3D-4099-8CAF-3BAA5060EB74}"/>
              </a:ext>
            </a:extLst>
          </p:cNvPr>
          <p:cNvSpPr>
            <a:spLocks noGrp="1"/>
          </p:cNvSpPr>
          <p:nvPr>
            <p:ph type="title"/>
          </p:nvPr>
        </p:nvSpPr>
        <p:spPr/>
        <p:txBody>
          <a:bodyPr>
            <a:normAutofit/>
          </a:bodyPr>
          <a:lstStyle/>
          <a:p>
            <a:r>
              <a:rPr lang="en-US" sz="6000" dirty="0"/>
              <a:t>Case 3</a:t>
            </a:r>
          </a:p>
        </p:txBody>
      </p:sp>
      <p:sp>
        <p:nvSpPr>
          <p:cNvPr id="3" name="Text Placeholder 2">
            <a:extLst>
              <a:ext uri="{FF2B5EF4-FFF2-40B4-BE49-F238E27FC236}">
                <a16:creationId xmlns:a16="http://schemas.microsoft.com/office/drawing/2014/main" id="{3F317049-B1CF-4D53-81DC-4EBB859E60EA}"/>
              </a:ext>
            </a:extLst>
          </p:cNvPr>
          <p:cNvSpPr>
            <a:spLocks noGrp="1"/>
          </p:cNvSpPr>
          <p:nvPr>
            <p:ph type="body" idx="1"/>
          </p:nvPr>
        </p:nvSpPr>
        <p:spPr>
          <a:xfrm>
            <a:off x="985012" y="2819400"/>
            <a:ext cx="11099800" cy="4559300"/>
          </a:xfrm>
        </p:spPr>
        <p:txBody>
          <a:bodyPr anchor="t">
            <a:normAutofit/>
          </a:bodyPr>
          <a:lstStyle/>
          <a:p>
            <a:pPr marL="0" indent="0">
              <a:buNone/>
            </a:pPr>
            <a:r>
              <a:rPr lang="en-US" dirty="0"/>
              <a:t>Oliver is healthy a 5-month-old male presenting to CHW UC with a report of cough x1 week, reduced breast feeding today, concern for audible wheezing, and Fevers x2 days of 101. Treatment includes Tylenol 1 hour prior to arrival.</a:t>
            </a:r>
          </a:p>
          <a:p>
            <a:pPr marL="0" indent="0">
              <a:buNone/>
            </a:pPr>
            <a:r>
              <a:rPr lang="en-US" dirty="0"/>
              <a:t>Family Hx: non-contributory</a:t>
            </a:r>
          </a:p>
          <a:p>
            <a:pPr marL="0" indent="0">
              <a:buNone/>
            </a:pPr>
            <a:r>
              <a:rPr lang="en-US" dirty="0"/>
              <a:t>Exam: Pulse 140, Resp 50, Temp 100, Pox 97%. He is fussy, but calms to mother, wet diapers, occasional wheezing and non-productive cough, no retractions or use of accessory muscles. Purulent nasal drainage, Left TM </a:t>
            </a:r>
            <a:r>
              <a:rPr lang="en-US" dirty="0" err="1"/>
              <a:t>buldging</a:t>
            </a:r>
            <a:r>
              <a:rPr lang="en-US" dirty="0"/>
              <a:t>, erythema, and dull light reflex.</a:t>
            </a:r>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9213321" y="7727186"/>
            <a:ext cx="3176291" cy="993734"/>
          </a:xfrm>
          <a:prstGeom prst="rect">
            <a:avLst/>
          </a:prstGeom>
        </p:spPr>
      </p:pic>
    </p:spTree>
    <p:extLst>
      <p:ext uri="{BB962C8B-B14F-4D97-AF65-F5344CB8AC3E}">
        <p14:creationId xmlns:p14="http://schemas.microsoft.com/office/powerpoint/2010/main" val="32477043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AEFD-E6B0-44E9-A0A7-F890BEE1A65C}"/>
              </a:ext>
            </a:extLst>
          </p:cNvPr>
          <p:cNvSpPr>
            <a:spLocks noGrp="1"/>
          </p:cNvSpPr>
          <p:nvPr>
            <p:ph type="title"/>
          </p:nvPr>
        </p:nvSpPr>
        <p:spPr/>
        <p:txBody>
          <a:bodyPr/>
          <a:lstStyle/>
          <a:p>
            <a:r>
              <a:rPr lang="en-US" dirty="0"/>
              <a:t>Question</a:t>
            </a:r>
          </a:p>
        </p:txBody>
      </p:sp>
      <p:sp>
        <p:nvSpPr>
          <p:cNvPr id="3" name="Text Placeholder 2">
            <a:extLst>
              <a:ext uri="{FF2B5EF4-FFF2-40B4-BE49-F238E27FC236}">
                <a16:creationId xmlns:a16="http://schemas.microsoft.com/office/drawing/2014/main" id="{6EE1EA3C-0C1F-4F50-A4AA-FD4703F18B2C}"/>
              </a:ext>
            </a:extLst>
          </p:cNvPr>
          <p:cNvSpPr>
            <a:spLocks noGrp="1"/>
          </p:cNvSpPr>
          <p:nvPr>
            <p:ph type="body" idx="1"/>
          </p:nvPr>
        </p:nvSpPr>
        <p:spPr>
          <a:xfrm>
            <a:off x="985012" y="2641600"/>
            <a:ext cx="11099800" cy="6286500"/>
          </a:xfrm>
        </p:spPr>
        <p:txBody>
          <a:bodyPr/>
          <a:lstStyle/>
          <a:p>
            <a:pPr marL="0" indent="0">
              <a:buNone/>
            </a:pPr>
            <a:r>
              <a:rPr lang="en-US" dirty="0"/>
              <a:t>What is the best management for this young man?</a:t>
            </a:r>
          </a:p>
          <a:p>
            <a:r>
              <a:rPr lang="en-US" dirty="0"/>
              <a:t>A: Suction and antibiotics</a:t>
            </a:r>
          </a:p>
          <a:p>
            <a:r>
              <a:rPr lang="en-US" dirty="0"/>
              <a:t>B: Suction, albuterol, and antibiotics</a:t>
            </a:r>
          </a:p>
          <a:p>
            <a:r>
              <a:rPr lang="en-US" dirty="0"/>
              <a:t>C: Antibiotics only</a:t>
            </a:r>
          </a:p>
          <a:p>
            <a:r>
              <a:rPr lang="en-US" dirty="0"/>
              <a:t>D: Suction only</a:t>
            </a:r>
          </a:p>
          <a:p>
            <a:r>
              <a:rPr lang="en-US" dirty="0"/>
              <a:t>E: Do nothing he’s fine</a:t>
            </a:r>
          </a:p>
        </p:txBody>
      </p:sp>
      <p:pic>
        <p:nvPicPr>
          <p:cNvPr id="5" name="Picture 4"/>
          <p:cNvPicPr>
            <a:picLocks noChangeAspect="1"/>
          </p:cNvPicPr>
          <p:nvPr/>
        </p:nvPicPr>
        <p:blipFill>
          <a:blip r:embed="rId3"/>
          <a:stretch>
            <a:fillRect/>
          </a:stretch>
        </p:blipFill>
        <p:spPr>
          <a:xfrm>
            <a:off x="9397354" y="7758133"/>
            <a:ext cx="3176291" cy="993734"/>
          </a:xfrm>
          <a:prstGeom prst="rect">
            <a:avLst/>
          </a:prstGeom>
        </p:spPr>
      </p:pic>
    </p:spTree>
    <p:extLst>
      <p:ext uri="{BB962C8B-B14F-4D97-AF65-F5344CB8AC3E}">
        <p14:creationId xmlns:p14="http://schemas.microsoft.com/office/powerpoint/2010/main" val="64636787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2842</TotalTime>
  <Words>4833</Words>
  <Application>Microsoft Office PowerPoint</Application>
  <PresentationFormat>Custom</PresentationFormat>
  <Paragraphs>613</Paragraphs>
  <Slides>58</Slides>
  <Notes>31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2" baseType="lpstr">
      <vt:lpstr>Arial</vt:lpstr>
      <vt:lpstr>Calibri</vt:lpstr>
      <vt:lpstr>Calibri Light</vt:lpstr>
      <vt:lpstr>Courier New</vt:lpstr>
      <vt:lpstr>Helvetica</vt:lpstr>
      <vt:lpstr>Helvetica Neue</vt:lpstr>
      <vt:lpstr>Helvetica Neue Medium</vt:lpstr>
      <vt:lpstr>inherit</vt:lpstr>
      <vt:lpstr>PT Sans</vt:lpstr>
      <vt:lpstr>Times New Roman</vt:lpstr>
      <vt:lpstr>Trebuchet MS</vt:lpstr>
      <vt:lpstr>Wingdings</vt:lpstr>
      <vt:lpstr>Retrospect</vt:lpstr>
      <vt:lpstr>Slide</vt:lpstr>
      <vt:lpstr>Evidence Based Guideline Review: Bronchiolitis </vt:lpstr>
      <vt:lpstr>PowerPoint Presentation</vt:lpstr>
      <vt:lpstr>Objectives</vt:lpstr>
      <vt:lpstr>Case 1</vt:lpstr>
      <vt:lpstr>Question:</vt:lpstr>
      <vt:lpstr>Case 2</vt:lpstr>
      <vt:lpstr>Question</vt:lpstr>
      <vt:lpstr>Case 3</vt:lpstr>
      <vt:lpstr>Question</vt:lpstr>
      <vt:lpstr>Bronchiolitis What is it?</vt:lpstr>
      <vt:lpstr>Bronchiolitis: What is it?</vt:lpstr>
      <vt:lpstr>The Burden of Bronchiolitis</vt:lpstr>
      <vt:lpstr>The Burden of Bronchiolitis</vt:lpstr>
      <vt:lpstr>Impact of Pulse Oximetry</vt:lpstr>
      <vt:lpstr>Pulse Ox and Bronchiolitis</vt:lpstr>
      <vt:lpstr>2014 AAP Guideline</vt:lpstr>
      <vt:lpstr>Flashback</vt:lpstr>
      <vt:lpstr>PowerPoint Presentation</vt:lpstr>
      <vt:lpstr>PowerPoint Presentation</vt:lpstr>
      <vt:lpstr>Take Home Points</vt:lpstr>
      <vt:lpstr>Children’s Mercy Urgent Care</vt:lpstr>
      <vt:lpstr>Children’s Mercy Urgent Care</vt:lpstr>
      <vt:lpstr>2014 AAP Guidelines</vt:lpstr>
      <vt:lpstr>Humor Break</vt:lpstr>
      <vt:lpstr>Baseline Data</vt:lpstr>
      <vt:lpstr>PowerPoint Presentation</vt:lpstr>
      <vt:lpstr>Drivers</vt:lpstr>
      <vt:lpstr>Plan: Aim</vt:lpstr>
      <vt:lpstr>Plan: Measures</vt:lpstr>
      <vt:lpstr>Do: Interventions </vt:lpstr>
      <vt:lpstr>Do: Interventions</vt:lpstr>
      <vt:lpstr>Study: Data Analysis</vt:lpstr>
      <vt:lpstr>Act: Next Steps</vt:lpstr>
      <vt:lpstr>Respiratory Outpatient Clinic (ROC)</vt:lpstr>
      <vt:lpstr>ROC</vt:lpstr>
      <vt:lpstr>Respiratory Outpatient Clinic</vt:lpstr>
      <vt:lpstr>Respiratory Outpatient Clinic</vt:lpstr>
      <vt:lpstr>Children’s Hospital of Wisconsin Urgent Care</vt:lpstr>
      <vt:lpstr>CUC Bronchiolitis Data</vt:lpstr>
      <vt:lpstr>CUC Bronchiolitis Tools</vt:lpstr>
      <vt:lpstr>CUC Bronchiolitis Treatment Guideline</vt:lpstr>
      <vt:lpstr>CUC Bronchiolitis Treatment Guideline</vt:lpstr>
      <vt:lpstr>2014 AAP Bronchiolitis Guidelines</vt:lpstr>
      <vt:lpstr>2014 AAP Bronchiolitis Guidelines</vt:lpstr>
      <vt:lpstr>2014 AAP Bronchiolitis Guidelines</vt:lpstr>
      <vt:lpstr>CUC Bronchiolitis Treatment Guideline</vt:lpstr>
      <vt:lpstr>Indications for Transfer (ED vs Direct Admit)</vt:lpstr>
      <vt:lpstr>Bronchiolitis Inpatient Admission Criteria Tables</vt:lpstr>
      <vt:lpstr>CUC Bronchiolitis Treatment Guideline</vt:lpstr>
      <vt:lpstr>CUC Bronchiolitis Treatment Guideline</vt:lpstr>
      <vt:lpstr>CUC Bronchiolitis Transfer Data </vt:lpstr>
      <vt:lpstr>Bronchiolitis Quality Metrics:  Children’s Urgent Care</vt:lpstr>
      <vt:lpstr>PowerPoint Presentation</vt:lpstr>
      <vt:lpstr>PowerPoint Presentation</vt:lpstr>
      <vt:lpstr>Adherence to Bronchiolitis Guidelines  CHW Urgent Care</vt:lpstr>
      <vt:lpstr>QI Project</vt:lpstr>
      <vt:lpstr>Resources</vt:lpstr>
      <vt:lpst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Bronchiolitis Management in Urgent Care</dc:title>
  <dc:creator>Thew, Margaret</dc:creator>
  <cp:lastModifiedBy>Carolyn Moffatt</cp:lastModifiedBy>
  <cp:revision>219</cp:revision>
  <cp:lastPrinted>2019-06-24T19:53:40Z</cp:lastPrinted>
  <dcterms:modified xsi:type="dcterms:W3CDTF">2019-06-26T20:39:45Z</dcterms:modified>
</cp:coreProperties>
</file>