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notesMasterIdLst>
    <p:notesMasterId r:id="rId21"/>
  </p:notesMasterIdLst>
  <p:sldIdLst>
    <p:sldId id="260" r:id="rId4"/>
    <p:sldId id="280" r:id="rId5"/>
    <p:sldId id="261" r:id="rId6"/>
    <p:sldId id="264" r:id="rId7"/>
    <p:sldId id="272" r:id="rId8"/>
    <p:sldId id="273" r:id="rId9"/>
    <p:sldId id="257" r:id="rId10"/>
    <p:sldId id="268" r:id="rId11"/>
    <p:sldId id="265" r:id="rId12"/>
    <p:sldId id="263" r:id="rId13"/>
    <p:sldId id="267" r:id="rId14"/>
    <p:sldId id="269" r:id="rId15"/>
    <p:sldId id="271" r:id="rId16"/>
    <p:sldId id="275" r:id="rId17"/>
    <p:sldId id="279" r:id="rId18"/>
    <p:sldId id="278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C0DF4A-8B79-4FEB-A968-02DA583D946F}">
          <p14:sldIdLst>
            <p14:sldId id="260"/>
            <p14:sldId id="280"/>
            <p14:sldId id="261"/>
            <p14:sldId id="264"/>
            <p14:sldId id="272"/>
            <p14:sldId id="273"/>
            <p14:sldId id="257"/>
            <p14:sldId id="268"/>
            <p14:sldId id="265"/>
            <p14:sldId id="263"/>
            <p14:sldId id="267"/>
            <p14:sldId id="269"/>
            <p14:sldId id="271"/>
            <p14:sldId id="275"/>
            <p14:sldId id="279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82" autoAdjust="0"/>
    <p:restoredTop sz="68722" autoAdjust="0"/>
  </p:normalViewPr>
  <p:slideViewPr>
    <p:cSldViewPr snapToGrid="0">
      <p:cViewPr varScale="1">
        <p:scale>
          <a:sx n="62" d="100"/>
          <a:sy n="62" d="100"/>
        </p:scale>
        <p:origin x="546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D440-6B1A-41AA-AD9E-DA5641575959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E3BC-632A-4643-BDFB-31A9C0ABE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4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the end of the session, participants will:</a:t>
            </a:r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Explain the why values and culture are critical to organizational success.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Articulate the importance of alignment and integration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3EEF-EC1E-4A81-B703-87515F709A3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91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44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60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1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8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</a:t>
            </a:r>
            <a:r>
              <a:rPr lang="en-US" baseline="0" dirty="0"/>
              <a:t> of Values: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Help in the decision making process-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Provide identity to our organization to patients/families, referring providers, internal providers and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Foundation of our culture- Guides our behaviors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Attracts and retains talent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0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80598-0D2D-4EB7-A530-17D22EAEB3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5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3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3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Urgent</a:t>
            </a:r>
            <a:r>
              <a:rPr lang="en-US" baseline="0" dirty="0"/>
              <a:t> Care was the first group to receive communicating empathy-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July 9</a:t>
            </a:r>
            <a:r>
              <a:rPr lang="en-US" baseline="30000" dirty="0"/>
              <a:t>th</a:t>
            </a:r>
            <a:r>
              <a:rPr lang="en-US" baseline="0" dirty="0"/>
              <a:t> and 10</a:t>
            </a:r>
            <a:r>
              <a:rPr lang="en-US" baseline="30000" dirty="0"/>
              <a:t>th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Facilitated by their own peers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90 minutes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What is empathy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Heart head heart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Created tally sheets of when skill is utilized</a:t>
            </a:r>
          </a:p>
          <a:p>
            <a:pPr marL="1085850" lvl="2" indent="-171450">
              <a:buFontTx/>
              <a:buChar char="-"/>
            </a:pPr>
            <a:r>
              <a:rPr lang="en-US" baseline="0" dirty="0"/>
              <a:t>Totaling tallies</a:t>
            </a:r>
          </a:p>
          <a:p>
            <a:pPr marL="1085850" lvl="2" indent="-171450">
              <a:buFontTx/>
              <a:buChar char="-"/>
            </a:pPr>
            <a:endParaRPr lang="en-US" baseline="0" dirty="0"/>
          </a:p>
          <a:p>
            <a:pPr marL="1085850" lvl="2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E3BC-632A-4643-BDFB-31A9C0ABEA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1B38-9937-9341-8DB8-E8870D9BC5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0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1B38-9937-9341-8DB8-E8870D9BC5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1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248" y="6356351"/>
            <a:ext cx="2844800" cy="366183"/>
          </a:xfrm>
        </p:spPr>
        <p:txBody>
          <a:bodyPr/>
          <a:lstStyle/>
          <a:p>
            <a:fld id="{111E1B38-9937-9341-8DB8-E8870D9BC5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0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609585"/>
            <a:fld id="{90E61E45-FD7C-864F-BB05-291C1354ABCC}" type="datetimeFigureOut">
              <a:rPr lang="en-US" smtClean="0">
                <a:solidFill>
                  <a:prstClr val="black"/>
                </a:solidFill>
              </a:rPr>
              <a:pPr defTabSz="609585"/>
              <a:t>8/17/2019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1B38-9937-9341-8DB8-E8870D9BC5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67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1B38-9937-9341-8DB8-E8870D9BC5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07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1B38-9937-9341-8DB8-E8870D9BC5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22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1B38-9937-9341-8DB8-E8870D9BC5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29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21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27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471" y="472257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471" y="5753773"/>
            <a:ext cx="9397613" cy="8834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867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79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0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8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4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BEF7-4799-4B49-8307-45E428949BA7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BD75-F640-4A96-A265-9F9E49EC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248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609585"/>
            <a:fld id="{111E1B38-9937-9341-8DB8-E8870D9BC5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6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333" b="1" kern="1200">
          <a:solidFill>
            <a:srgbClr val="0084CB"/>
          </a:solidFill>
          <a:latin typeface="Century Gothic"/>
          <a:ea typeface="+mj-ea"/>
          <a:cs typeface="Century Gothic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W_Widescreen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52" r="-517"/>
          <a:stretch/>
        </p:blipFill>
        <p:spPr>
          <a:xfrm>
            <a:off x="1" y="-32084"/>
            <a:ext cx="12240127" cy="4444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733" dirty="0"/>
              <a:t>The culture of exceptional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471" y="5309181"/>
            <a:ext cx="9397613" cy="883420"/>
          </a:xfrm>
        </p:spPr>
        <p:txBody>
          <a:bodyPr/>
          <a:lstStyle/>
          <a:p>
            <a:r>
              <a:rPr lang="en-US" sz="3200" dirty="0"/>
              <a:t>August 15, 2019</a:t>
            </a:r>
          </a:p>
          <a:p>
            <a:endParaRPr lang="en-US" sz="1800" dirty="0"/>
          </a:p>
          <a:p>
            <a:r>
              <a:rPr lang="en-US" sz="2400" dirty="0"/>
              <a:t>Nathan Sheets- Leadership Development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393331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3639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By the Numbers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721" y="1623130"/>
            <a:ext cx="57250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5C9"/>
              </a:solidFill>
            </a:endParaRPr>
          </a:p>
          <a:p>
            <a:r>
              <a:rPr lang="en-US" b="1" dirty="0">
                <a:solidFill>
                  <a:srgbClr val="0075C9"/>
                </a:solidFill>
              </a:rPr>
              <a:t>Number of Unfreezing Sessions in 2019	40</a:t>
            </a:r>
          </a:p>
          <a:p>
            <a:endParaRPr lang="en-US" b="1" dirty="0">
              <a:solidFill>
                <a:srgbClr val="0075C9"/>
              </a:solidFill>
            </a:endParaRPr>
          </a:p>
          <a:p>
            <a:r>
              <a:rPr lang="en-US" b="1" dirty="0">
                <a:solidFill>
                  <a:srgbClr val="0075C9"/>
                </a:solidFill>
              </a:rPr>
              <a:t>Total AOB compliance			86%</a:t>
            </a:r>
          </a:p>
          <a:p>
            <a:r>
              <a:rPr lang="en-US" b="1" dirty="0">
                <a:solidFill>
                  <a:srgbClr val="0075C9"/>
                </a:solidFill>
              </a:rPr>
              <a:t>Total Provider compliance			92%</a:t>
            </a:r>
          </a:p>
          <a:p>
            <a:r>
              <a:rPr lang="en-US" b="1" dirty="0">
                <a:solidFill>
                  <a:srgbClr val="0075C9"/>
                </a:solidFill>
              </a:rPr>
              <a:t>Unfreezing Session Registration Capacity	103%</a:t>
            </a:r>
          </a:p>
          <a:p>
            <a:endParaRPr lang="en-US" b="1" dirty="0">
              <a:solidFill>
                <a:srgbClr val="0075C9"/>
              </a:solidFill>
            </a:endParaRPr>
          </a:p>
          <a:p>
            <a:r>
              <a:rPr lang="en-US" b="1" dirty="0">
                <a:solidFill>
                  <a:srgbClr val="0075C9"/>
                </a:solidFill>
              </a:rPr>
              <a:t>Number of page culture page hits		13,046 </a:t>
            </a:r>
            <a:br>
              <a:rPr lang="en-US" b="1" dirty="0">
                <a:solidFill>
                  <a:srgbClr val="0075C9"/>
                </a:solidFill>
              </a:rPr>
            </a:br>
            <a:r>
              <a:rPr lang="en-US" b="1" dirty="0">
                <a:solidFill>
                  <a:srgbClr val="0075C9"/>
                </a:solidFill>
              </a:rPr>
              <a:t>Number of culture page downloads		2,049</a:t>
            </a:r>
          </a:p>
          <a:p>
            <a:r>
              <a:rPr lang="en-US" b="1" dirty="0">
                <a:solidFill>
                  <a:srgbClr val="0075C9"/>
                </a:solidFill>
              </a:rPr>
              <a:t>Average number of AOB LIVE! views		300</a:t>
            </a:r>
          </a:p>
          <a:p>
            <a:endParaRPr lang="en-US" b="1" dirty="0">
              <a:solidFill>
                <a:srgbClr val="0075C9"/>
              </a:solidFill>
            </a:endParaRPr>
          </a:p>
          <a:p>
            <a:endParaRPr lang="en-US" b="1" dirty="0">
              <a:solidFill>
                <a:srgbClr val="0075C9"/>
              </a:solidFill>
            </a:endParaRPr>
          </a:p>
          <a:p>
            <a:endParaRPr lang="en-US" b="1" dirty="0">
              <a:solidFill>
                <a:srgbClr val="0075C9"/>
              </a:solidFill>
            </a:endParaRPr>
          </a:p>
          <a:p>
            <a:endParaRPr lang="en-US" b="1" dirty="0">
              <a:solidFill>
                <a:srgbClr val="0075C9"/>
              </a:solidFill>
            </a:endParaRPr>
          </a:p>
          <a:p>
            <a:endParaRPr lang="en-US" b="1" dirty="0">
              <a:solidFill>
                <a:srgbClr val="0075C9"/>
              </a:solidFill>
            </a:endParaRPr>
          </a:p>
          <a:p>
            <a:endParaRPr lang="en-US" b="1" dirty="0">
              <a:solidFill>
                <a:srgbClr val="0075C9"/>
              </a:solidFill>
            </a:endParaRPr>
          </a:p>
          <a:p>
            <a:endParaRPr lang="en-US" b="1" dirty="0">
              <a:solidFill>
                <a:srgbClr val="0075C9"/>
              </a:solidFill>
            </a:endParaRPr>
          </a:p>
          <a:p>
            <a:endParaRPr lang="en-US" b="1" dirty="0">
              <a:solidFill>
                <a:srgbClr val="0075C9"/>
              </a:solidFill>
            </a:endParaRPr>
          </a:p>
          <a:p>
            <a:endParaRPr lang="en-US" b="1" dirty="0">
              <a:solidFill>
                <a:srgbClr val="0075C9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48" y="2081463"/>
            <a:ext cx="4755593" cy="31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639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Successes</a:t>
            </a:r>
            <a:endParaRPr lang="en-US" sz="40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3289" y="1115037"/>
            <a:ext cx="9685421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CEO and the system strategy team are visible champions of culture shaping</a:t>
            </a:r>
          </a:p>
          <a:p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17 internal facilitators for the At Our Best Unfreezing Program </a:t>
            </a:r>
          </a:p>
          <a:p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Over 150 culture champions across the system</a:t>
            </a:r>
          </a:p>
          <a:p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Achieved SE Wisconsin Best Place to Work award for 9 straight years</a:t>
            </a:r>
          </a:p>
          <a:p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Recognized and felt as a point of distinction from external stakeholders (i.e. Joint Commission)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84</a:t>
            </a:r>
            <a:r>
              <a:rPr lang="en-US" sz="2400" b="1" baseline="30000" dirty="0">
                <a:solidFill>
                  <a:srgbClr val="0075C9"/>
                </a:solidFill>
                <a:latin typeface="Century Gothic" panose="020B0502020202020204" pitchFamily="34" charset="0"/>
              </a:rPr>
              <a:t>th</a:t>
            </a: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 percentile in patient satisfaction among pediatric urgent cares in the 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6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639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Challenges</a:t>
            </a:r>
            <a:endParaRPr lang="en-US" sz="40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289" y="1287380"/>
            <a:ext cx="968542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Variability in reinforcement tactics</a:t>
            </a:r>
          </a:p>
          <a:p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Third shift and geographically dispersed colleagues can’t access unfreezing session.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Competing priorities</a:t>
            </a:r>
          </a:p>
          <a:p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Overcoming the “corporate” feel.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9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4707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Impacts</a:t>
            </a:r>
            <a:endParaRPr lang="en-US" sz="40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4667" y="933999"/>
            <a:ext cx="1037122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5C9"/>
                </a:solidFill>
              </a:rPr>
              <a:t>Connection to Provider Engagement		</a:t>
            </a:r>
            <a:r>
              <a:rPr lang="en-US" sz="1400" u="sng" dirty="0"/>
              <a:t>Urgent Care 		(CHW)</a:t>
            </a:r>
            <a:endParaRPr lang="en-US" sz="2800" b="1" u="sng" dirty="0">
              <a:solidFill>
                <a:srgbClr val="0075C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 feel a strong connection to Children’s Culture 			4.15 		(4.01)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Children's, we are becoming more collegial and collaborative.	4.12 		(3.98)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Children's cares about my overall well-being.			3.81 		(3.66)	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5C9"/>
                </a:solidFill>
              </a:rPr>
              <a:t>Language of Caring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Providers who have experienced </a:t>
            </a:r>
            <a:r>
              <a:rPr lang="en-US" dirty="0" err="1"/>
              <a:t>LoC</a:t>
            </a:r>
            <a:r>
              <a:rPr lang="en-US" dirty="0"/>
              <a:t> have seen a </a:t>
            </a:r>
            <a:r>
              <a:rPr lang="en-US" b="1" dirty="0"/>
              <a:t>4.92% increase </a:t>
            </a:r>
            <a:r>
              <a:rPr lang="en-US" dirty="0"/>
              <a:t>in their patient experience scores!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Urgent care experienced the first Communicating Empathy module.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Talley sheet initiative is currently ongoing.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Week 3 of the initiative- 103 instances of observable Heart-Head-Heart interactions.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5C9"/>
                </a:solidFill>
              </a:rPr>
              <a:t>Connection to Patient Family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Communicate openly and honestly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matters most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Involved children and families in decisions that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75C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5C9"/>
                </a:solidFill>
              </a:rPr>
              <a:t>Delivering integrated care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Primary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Urgent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Specialty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Acute Care/Hospital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4716" y="1455821"/>
            <a:ext cx="103712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5C9"/>
                </a:solidFill>
              </a:rPr>
              <a:t>“The patient experience can’t exceed the employee experience.”</a:t>
            </a:r>
          </a:p>
          <a:p>
            <a:endParaRPr lang="en-US" sz="5400" b="1" dirty="0">
              <a:solidFill>
                <a:srgbClr val="0075C9"/>
              </a:solidFill>
            </a:endParaRPr>
          </a:p>
          <a:p>
            <a:pPr algn="r"/>
            <a:r>
              <a:rPr lang="en-US" sz="3200" dirty="0"/>
              <a:t>- Peggy Troy, CEO CHW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0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4716" y="1455821"/>
            <a:ext cx="1037122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5C9"/>
                </a:solidFill>
              </a:rPr>
              <a:t>“People will forget what you said, people will forget what you did, but people will never forget how you made them feel.</a:t>
            </a:r>
          </a:p>
          <a:p>
            <a:endParaRPr lang="en-US" sz="5400" b="1" dirty="0">
              <a:solidFill>
                <a:srgbClr val="0075C9"/>
              </a:solidFill>
            </a:endParaRPr>
          </a:p>
          <a:p>
            <a:pPr algn="r"/>
            <a:r>
              <a:rPr lang="en-US" sz="3200" dirty="0"/>
              <a:t>- Maya Angelou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6224" y="2550695"/>
            <a:ext cx="10371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5C9"/>
                </a:solidFill>
              </a:rPr>
              <a:t>QUESTIONS?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6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31758"/>
            <a:ext cx="11187361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3600" b="1" dirty="0">
                <a:solidFill>
                  <a:srgbClr val="0075C9"/>
                </a:solidFill>
              </a:rPr>
              <a:t>What is one At Our Best concept that can elevate the experience of patients and colleagues?</a:t>
            </a:r>
          </a:p>
          <a:p>
            <a:pPr marL="1200150" lvl="1" indent="-742950">
              <a:buFont typeface="+mj-lt"/>
              <a:buAutoNum type="arabicPeriod"/>
            </a:pPr>
            <a:endParaRPr lang="en-US" sz="3600" b="1" dirty="0">
              <a:solidFill>
                <a:srgbClr val="0075C9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>
                <a:solidFill>
                  <a:srgbClr val="0075C9"/>
                </a:solidFill>
              </a:rPr>
              <a:t>What is one tactic that CHW uses to reinforce our culture?</a:t>
            </a:r>
          </a:p>
          <a:p>
            <a:pPr marL="1200150" lvl="1" indent="-742950">
              <a:buFont typeface="+mj-lt"/>
              <a:buAutoNum type="arabicPeriod"/>
            </a:pPr>
            <a:endParaRPr lang="en-US" sz="3600" b="1" dirty="0">
              <a:solidFill>
                <a:srgbClr val="0075C9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>
                <a:solidFill>
                  <a:srgbClr val="0075C9"/>
                </a:solidFill>
              </a:rPr>
              <a:t>What is one positive impact that an aligned culture has on child and family experience?</a:t>
            </a:r>
          </a:p>
          <a:p>
            <a:pPr marL="1200150" lvl="1" indent="-742950">
              <a:buFont typeface="+mj-lt"/>
              <a:buAutoNum type="arabicPeriod"/>
            </a:pPr>
            <a:endParaRPr lang="en-US" sz="3600" b="1" dirty="0">
              <a:solidFill>
                <a:srgbClr val="0075C9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3600" b="1" dirty="0">
              <a:solidFill>
                <a:srgbClr val="0075C9"/>
              </a:solidFill>
            </a:endParaRPr>
          </a:p>
          <a:p>
            <a:pPr marL="685800" lvl="1" indent="-228600">
              <a:buAutoNum type="arabicPeriod"/>
            </a:pPr>
            <a:endParaRPr lang="en-US" sz="1100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556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Quiz</a:t>
            </a:r>
            <a:endParaRPr lang="en-US" sz="40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2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008" y="409712"/>
            <a:ext cx="1095689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Learning Objectives:</a:t>
            </a:r>
            <a:endParaRPr lang="en-US" sz="4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6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rgbClr val="0075C9"/>
                </a:solidFill>
                <a:latin typeface="Century Gothic" panose="020B0502020202020204" pitchFamily="34" charset="0"/>
              </a:rPr>
              <a:t>At the end of this session, participants will be able to…</a:t>
            </a:r>
            <a:endParaRPr lang="en-US" sz="3600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Explain the critical role that a “common” language (values, culture concepts) have on building organization and team effectiveness.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Describe the importance of alignment and integration of culture shaping inputs.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List culture concepts that influences employee engagement and patient experience.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endParaRPr lang="en-US" sz="3600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1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008" y="892312"/>
            <a:ext cx="10956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Our Vision:</a:t>
            </a:r>
            <a:endParaRPr lang="en-US" sz="4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Wisconsin kids will be the healthiest in the nation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39510" y="2789345"/>
            <a:ext cx="8181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Our Mission: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Our mission (CARE) is the work we do to achieve our vision.</a:t>
            </a:r>
          </a:p>
          <a:p>
            <a:pPr lvl="0" algn="ctr"/>
            <a:endParaRPr lang="en-US" sz="20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2336" y="3651969"/>
            <a:ext cx="3018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Caregiving</a:t>
            </a:r>
          </a:p>
          <a:p>
            <a:pPr lvl="0"/>
            <a:r>
              <a:rPr lang="en-US" sz="36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Advocacy</a:t>
            </a:r>
          </a:p>
          <a:p>
            <a:pPr lvl="0"/>
            <a:r>
              <a:rPr lang="en-US" sz="36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Research</a:t>
            </a:r>
          </a:p>
          <a:p>
            <a:pPr lvl="0"/>
            <a:r>
              <a:rPr lang="en-US" sz="36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Education</a:t>
            </a:r>
            <a:endParaRPr lang="en-US" sz="5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1" y="316049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Our Values</a:t>
            </a:r>
            <a:endParaRPr lang="en-US" sz="54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Content Placeholder 6" descr="purpose-01.jpg"/>
          <p:cNvPicPr>
            <a:picLocks noChangeAspect="1"/>
          </p:cNvPicPr>
          <p:nvPr/>
        </p:nvPicPr>
        <p:blipFill>
          <a:blip r:embed="rId4"/>
          <a:srcRect l="17169" t="16836" r="16959" b="17292"/>
          <a:stretch>
            <a:fillRect/>
          </a:stretch>
        </p:blipFill>
        <p:spPr>
          <a:xfrm>
            <a:off x="4899531" y="247071"/>
            <a:ext cx="2516380" cy="2429889"/>
          </a:xfrm>
          <a:prstGeom prst="rect">
            <a:avLst/>
          </a:prstGeom>
        </p:spPr>
      </p:pic>
      <p:pic>
        <p:nvPicPr>
          <p:cNvPr id="11" name="Picture 10" descr="collaboration-01.jpg"/>
          <p:cNvPicPr>
            <a:picLocks noChangeAspect="1"/>
          </p:cNvPicPr>
          <p:nvPr/>
        </p:nvPicPr>
        <p:blipFill>
          <a:blip r:embed="rId5"/>
          <a:srcRect l="17882" t="17882" r="17882" b="18056"/>
          <a:stretch>
            <a:fillRect/>
          </a:stretch>
        </p:blipFill>
        <p:spPr>
          <a:xfrm>
            <a:off x="7415910" y="1679077"/>
            <a:ext cx="2496502" cy="2404179"/>
          </a:xfrm>
          <a:prstGeom prst="rect">
            <a:avLst/>
          </a:prstGeom>
        </p:spPr>
      </p:pic>
      <p:pic>
        <p:nvPicPr>
          <p:cNvPr id="12" name="Content Placeholder 6" descr="integrity-01.jpg"/>
          <p:cNvPicPr>
            <a:picLocks noChangeAspect="1"/>
          </p:cNvPicPr>
          <p:nvPr/>
        </p:nvPicPr>
        <p:blipFill>
          <a:blip r:embed="rId6"/>
          <a:srcRect l="17590" t="17888" r="18222" b="17713"/>
          <a:stretch>
            <a:fillRect/>
          </a:stretch>
        </p:blipFill>
        <p:spPr>
          <a:xfrm>
            <a:off x="6419004" y="4130471"/>
            <a:ext cx="2496502" cy="2418598"/>
          </a:xfrm>
          <a:prstGeom prst="rect">
            <a:avLst/>
          </a:prstGeom>
        </p:spPr>
      </p:pic>
      <p:pic>
        <p:nvPicPr>
          <p:cNvPr id="13" name="Picture 12" descr="innovation-01.jpg"/>
          <p:cNvPicPr>
            <a:picLocks noChangeAspect="1"/>
          </p:cNvPicPr>
          <p:nvPr/>
        </p:nvPicPr>
        <p:blipFill>
          <a:blip r:embed="rId7"/>
          <a:srcRect l="18403" t="17361" r="18056" b="18229"/>
          <a:stretch>
            <a:fillRect/>
          </a:stretch>
        </p:blipFill>
        <p:spPr>
          <a:xfrm>
            <a:off x="2328271" y="1566455"/>
            <a:ext cx="2571260" cy="2516802"/>
          </a:xfrm>
          <a:prstGeom prst="rect">
            <a:avLst/>
          </a:prstGeom>
        </p:spPr>
      </p:pic>
      <p:pic>
        <p:nvPicPr>
          <p:cNvPr id="14" name="Picture 13" descr="health-01.jpg"/>
          <p:cNvPicPr>
            <a:picLocks noChangeAspect="1"/>
          </p:cNvPicPr>
          <p:nvPr/>
        </p:nvPicPr>
        <p:blipFill>
          <a:blip r:embed="rId8"/>
          <a:srcRect l="18229" t="19618" r="18403" b="17014"/>
          <a:stretch>
            <a:fillRect/>
          </a:stretch>
        </p:blipFill>
        <p:spPr>
          <a:xfrm>
            <a:off x="3604509" y="4176733"/>
            <a:ext cx="2456778" cy="23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At Our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5C9"/>
                </a:solidFill>
                <a:latin typeface="Century Gothic" panose="020B0502020202020204" pitchFamily="34" charset="0"/>
              </a:rPr>
              <a:t>Unfreezing Session-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8-hour instructor-led-training focusing on culture concepts and emotional intelligence.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Striving to have 100% of  CHW employees (including providers) and CSG providers attend.</a:t>
            </a:r>
          </a:p>
          <a:p>
            <a:pPr marL="457200" lvl="1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0075C9"/>
                </a:solidFill>
                <a:latin typeface="Century Gothic" panose="020B0502020202020204" pitchFamily="34" charset="0"/>
              </a:rPr>
              <a:t>Reinforcement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Monthly tools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</a:rPr>
              <a:t>Series of self directed resources that are aligned to the value of the month.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</a:rPr>
              <a:t>Supports leaders and employees in leveraging culture and values to build high performing teams.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At Our Best Live!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</a:rPr>
              <a:t>Quarterly informal discussion sessions featuring senior leaders and audience members exploring ways they bring values an culture to life in their everyday work.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20028"/>
            <a:ext cx="11366500" cy="1389779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Shared language for talking about expected behaviors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Concepts support our values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Increases internal awareness and appreciation for the differences in others.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03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Culture Concepts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6" y="3525217"/>
            <a:ext cx="2251483" cy="2913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72" y="3525217"/>
            <a:ext cx="2251482" cy="2913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69" y="2936004"/>
            <a:ext cx="2234833" cy="2892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75" y="2871788"/>
            <a:ext cx="2251482" cy="2913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17" y="3519459"/>
            <a:ext cx="2251483" cy="29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entagon 30"/>
          <p:cNvSpPr/>
          <p:nvPr/>
        </p:nvSpPr>
        <p:spPr>
          <a:xfrm>
            <a:off x="292100" y="5793056"/>
            <a:ext cx="11518899" cy="685388"/>
          </a:xfrm>
          <a:prstGeom prst="homePlate">
            <a:avLst>
              <a:gd name="adj" fmla="val 21509"/>
            </a:avLst>
          </a:prstGeom>
          <a:gradFill flip="none" rotWithShape="1">
            <a:gsLst>
              <a:gs pos="44000">
                <a:srgbClr val="0075C9">
                  <a:alpha val="38000"/>
                </a:srgbClr>
              </a:gs>
              <a:gs pos="100000">
                <a:srgbClr val="0070C0"/>
              </a:gs>
            </a:gsLst>
            <a:lin ang="10800000" scaled="1"/>
            <a:tileRect/>
          </a:gradFill>
          <a:ln w="76200" cap="flat" cmpd="sng" algn="ctr">
            <a:gradFill flip="none" rotWithShape="1">
              <a:gsLst>
                <a:gs pos="0">
                  <a:srgbClr val="0070C0"/>
                </a:gs>
                <a:gs pos="50000">
                  <a:schemeClr val="accent5">
                    <a:lumMod val="75000"/>
                  </a:schemeClr>
                </a:gs>
              </a:gsLst>
              <a:lin ang="162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>
              <a:rot lat="0" lon="0" rev="4800000"/>
            </a:lightRig>
          </a:scene3d>
          <a:sp3d extrusionH="254000"/>
        </p:spPr>
        <p:txBody>
          <a:bodyPr anchor="ctr"/>
          <a:lstStyle/>
          <a:p>
            <a:pPr algn="ctr">
              <a:defRPr/>
            </a:pPr>
            <a:endParaRPr lang="da-DK" sz="1875" kern="0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469586"/>
              </p:ext>
            </p:extLst>
          </p:nvPr>
        </p:nvGraphicFramePr>
        <p:xfrm>
          <a:off x="403373" y="5864903"/>
          <a:ext cx="11116772" cy="57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9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2011-2012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2013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2014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2015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758" y="123303"/>
            <a:ext cx="5946107" cy="83709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Children’s At Our Best journey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6469" y="1780682"/>
            <a:ext cx="2983572" cy="1380471"/>
            <a:chOff x="250260" y="1309798"/>
            <a:chExt cx="2983572" cy="1283866"/>
          </a:xfrm>
        </p:grpSpPr>
        <p:grpSp>
          <p:nvGrpSpPr>
            <p:cNvPr id="9" name="Group 8"/>
            <p:cNvGrpSpPr/>
            <p:nvPr/>
          </p:nvGrpSpPr>
          <p:grpSpPr>
            <a:xfrm>
              <a:off x="250260" y="1309798"/>
              <a:ext cx="2983572" cy="1173137"/>
              <a:chOff x="250260" y="1309798"/>
              <a:chExt cx="2983572" cy="1173137"/>
            </a:xfrm>
          </p:grpSpPr>
          <p:sp>
            <p:nvSpPr>
              <p:cNvPr id="25" name="Tekstboks 124"/>
              <p:cNvSpPr txBox="1"/>
              <p:nvPr/>
            </p:nvSpPr>
            <p:spPr>
              <a:xfrm>
                <a:off x="295891" y="1309798"/>
                <a:ext cx="14661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b="1" dirty="0">
                    <a:solidFill>
                      <a:srgbClr val="0075C9"/>
                    </a:solidFill>
                    <a:latin typeface="Century Gothic" panose="020B0502020202020204" pitchFamily="34" charset="0"/>
                  </a:rPr>
                  <a:t>2011-2012</a:t>
                </a:r>
              </a:p>
            </p:txBody>
          </p:sp>
          <p:sp>
            <p:nvSpPr>
              <p:cNvPr id="26" name="Tekstboks 125"/>
              <p:cNvSpPr txBox="1"/>
              <p:nvPr/>
            </p:nvSpPr>
            <p:spPr>
              <a:xfrm>
                <a:off x="250260" y="1612882"/>
                <a:ext cx="2983572" cy="870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Began consulting with national firm </a:t>
                </a:r>
                <a:r>
                  <a:rPr lang="en-US" sz="10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Senn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 Delaney 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Children’s values established 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At Our Best culture work branded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en-US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2012: 2 total sessions, 303 participants</a:t>
                </a:r>
              </a:p>
            </p:txBody>
          </p:sp>
        </p:grp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 rot="5400000" flipH="1" flipV="1">
              <a:off x="1431492" y="1643507"/>
              <a:ext cx="12489" cy="1887825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da-DK" sz="135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38" name="Tekstboks 126"/>
          <p:cNvSpPr txBox="1"/>
          <p:nvPr/>
        </p:nvSpPr>
        <p:spPr>
          <a:xfrm>
            <a:off x="3579351" y="3224126"/>
            <a:ext cx="588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2014</a:t>
            </a:r>
            <a:endParaRPr lang="da-DK" sz="105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 rot="16200000" flipH="1" flipV="1">
            <a:off x="-143170" y="4459534"/>
            <a:ext cx="2538925" cy="9613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17603" y="1070877"/>
            <a:ext cx="2450012" cy="1587231"/>
            <a:chOff x="4917603" y="715636"/>
            <a:chExt cx="2450012" cy="1587231"/>
          </a:xfrm>
        </p:grpSpPr>
        <p:sp>
          <p:nvSpPr>
            <p:cNvPr id="63" name="Tekstboks 126"/>
            <p:cNvSpPr txBox="1"/>
            <p:nvPr/>
          </p:nvSpPr>
          <p:spPr>
            <a:xfrm>
              <a:off x="4917603" y="715636"/>
              <a:ext cx="5886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a-DK" sz="1400" b="1" dirty="0">
                  <a:solidFill>
                    <a:srgbClr val="0075C9"/>
                  </a:solidFill>
                  <a:latin typeface="Century Gothic" panose="020B0502020202020204" pitchFamily="34" charset="0"/>
                </a:rPr>
                <a:t>2015</a:t>
              </a:r>
              <a:endParaRPr lang="da-DK" sz="900" b="1" dirty="0">
                <a:solidFill>
                  <a:srgbClr val="0075C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Tekstboks 127"/>
            <p:cNvSpPr txBox="1"/>
            <p:nvPr/>
          </p:nvSpPr>
          <p:spPr>
            <a:xfrm>
              <a:off x="4917603" y="917872"/>
              <a:ext cx="24500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da-DK" sz="1050" dirty="0">
                  <a:latin typeface="Arial" panose="020B0604020202020204" pitchFamily="34" charset="0"/>
                  <a:cs typeface="Arial" panose="020B0604020202020204" pitchFamily="34" charset="0"/>
                </a:rPr>
                <a:t>Five new At Our Best facilitators trained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da-DK" sz="1050" dirty="0">
                  <a:latin typeface="Arial" panose="020B0604020202020204" pitchFamily="34" charset="0"/>
                  <a:cs typeface="Arial" panose="020B0604020202020204" pitchFamily="34" charset="0"/>
                </a:rPr>
                <a:t>Value of the month tools introduced on Children’s Connect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da-DK" sz="1050" dirty="0">
                  <a:latin typeface="Arial" panose="020B0604020202020204" pitchFamily="34" charset="0"/>
                  <a:cs typeface="Arial" panose="020B0604020202020204" pitchFamily="34" charset="0"/>
                </a:rPr>
                <a:t>At Our Best LIVE! premieres in September, 2015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da-DK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2015: 35 sessions, 788 participants</a:t>
              </a:r>
            </a:p>
          </p:txBody>
        </p:sp>
      </p:grpSp>
      <p:sp>
        <p:nvSpPr>
          <p:cNvPr id="65" name="Line 33"/>
          <p:cNvSpPr>
            <a:spLocks noChangeShapeType="1"/>
          </p:cNvSpPr>
          <p:nvPr/>
        </p:nvSpPr>
        <p:spPr bwMode="auto">
          <a:xfrm rot="5400000" flipV="1">
            <a:off x="4624071" y="4132615"/>
            <a:ext cx="5936" cy="1506751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63676" y="2744617"/>
            <a:ext cx="3567636" cy="345817"/>
            <a:chOff x="3463676" y="2744617"/>
            <a:chExt cx="3567636" cy="345817"/>
          </a:xfrm>
        </p:grpSpPr>
        <p:sp>
          <p:nvSpPr>
            <p:cNvPr id="67" name="Tekstboks 127"/>
            <p:cNvSpPr txBox="1"/>
            <p:nvPr/>
          </p:nvSpPr>
          <p:spPr>
            <a:xfrm>
              <a:off x="3463676" y="2871143"/>
              <a:ext cx="2142068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endParaRPr lang="da-DK" sz="825" dirty="0"/>
            </a:p>
          </p:txBody>
        </p:sp>
        <p:sp>
          <p:nvSpPr>
            <p:cNvPr id="68" name="Line 33"/>
            <p:cNvSpPr>
              <a:spLocks noChangeShapeType="1"/>
            </p:cNvSpPr>
            <p:nvPr/>
          </p:nvSpPr>
          <p:spPr bwMode="auto">
            <a:xfrm rot="5400000" flipH="1" flipV="1">
              <a:off x="5974212" y="1688009"/>
              <a:ext cx="491" cy="2113708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da-DK" sz="135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102" name="Line 33"/>
          <p:cNvSpPr>
            <a:spLocks noChangeShapeType="1"/>
          </p:cNvSpPr>
          <p:nvPr/>
        </p:nvSpPr>
        <p:spPr bwMode="auto">
          <a:xfrm rot="16200000" flipH="1" flipV="1">
            <a:off x="2562618" y="5600082"/>
            <a:ext cx="309857" cy="2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04" name="Line 33"/>
          <p:cNvSpPr>
            <a:spLocks noChangeShapeType="1"/>
          </p:cNvSpPr>
          <p:nvPr/>
        </p:nvSpPr>
        <p:spPr bwMode="auto">
          <a:xfrm rot="16200000" flipH="1" flipV="1">
            <a:off x="3861362" y="5318810"/>
            <a:ext cx="814231" cy="2022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07" name="Line 33"/>
          <p:cNvSpPr>
            <a:spLocks noChangeShapeType="1"/>
          </p:cNvSpPr>
          <p:nvPr/>
        </p:nvSpPr>
        <p:spPr bwMode="auto">
          <a:xfrm rot="16200000" flipH="1" flipV="1">
            <a:off x="4518595" y="4225548"/>
            <a:ext cx="2973896" cy="37574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08" name="Line 33"/>
          <p:cNvSpPr>
            <a:spLocks noChangeShapeType="1"/>
          </p:cNvSpPr>
          <p:nvPr/>
        </p:nvSpPr>
        <p:spPr bwMode="auto">
          <a:xfrm rot="16200000" flipH="1" flipV="1">
            <a:off x="8438205" y="5807250"/>
            <a:ext cx="1" cy="1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8" name="Tekstboks 125"/>
          <p:cNvSpPr txBox="1"/>
          <p:nvPr/>
        </p:nvSpPr>
        <p:spPr>
          <a:xfrm>
            <a:off x="1275168" y="4121825"/>
            <a:ext cx="246731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Children’s first At Our Best facilitators trained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Roll-out of 2 day Unfreezing sessions to employees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Participants selected at VP level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2013: 22 sessions, 656 participants</a:t>
            </a:r>
          </a:p>
        </p:txBody>
      </p:sp>
      <p:sp>
        <p:nvSpPr>
          <p:cNvPr id="94" name="Line 33"/>
          <p:cNvSpPr>
            <a:spLocks noChangeShapeType="1"/>
          </p:cNvSpPr>
          <p:nvPr/>
        </p:nvSpPr>
        <p:spPr bwMode="auto">
          <a:xfrm rot="5400000" flipH="1" flipV="1">
            <a:off x="2209250" y="4566482"/>
            <a:ext cx="4793" cy="1677118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95" name="Line 33"/>
          <p:cNvSpPr>
            <a:spLocks noChangeShapeType="1"/>
          </p:cNvSpPr>
          <p:nvPr/>
        </p:nvSpPr>
        <p:spPr bwMode="auto">
          <a:xfrm rot="16200000" flipH="1" flipV="1">
            <a:off x="10532165" y="5526674"/>
            <a:ext cx="402229" cy="12027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2" name="Tekstboks 126"/>
          <p:cNvSpPr txBox="1"/>
          <p:nvPr/>
        </p:nvSpPr>
        <p:spPr>
          <a:xfrm>
            <a:off x="9565322" y="3766049"/>
            <a:ext cx="6691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2018</a:t>
            </a:r>
            <a:endParaRPr lang="da-DK" sz="9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  <a:p>
            <a:endParaRPr lang="da-DK" sz="900" b="1" dirty="0">
              <a:solidFill>
                <a:schemeClr val="accent2"/>
              </a:solidFill>
            </a:endParaRPr>
          </a:p>
        </p:txBody>
      </p:sp>
      <p:sp>
        <p:nvSpPr>
          <p:cNvPr id="80" name="Tekstboks 127"/>
          <p:cNvSpPr txBox="1"/>
          <p:nvPr/>
        </p:nvSpPr>
        <p:spPr>
          <a:xfrm>
            <a:off x="9385711" y="4008247"/>
            <a:ext cx="28048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Unfreezing sessions move from 1.5 days to 1 day.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Established partnership with Gallup for annual engagement surveys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78% of employees and 89% providers have attended At Our Best session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2018: 58 Sessions, 1516 participants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kstboks 124"/>
          <p:cNvSpPr txBox="1"/>
          <p:nvPr/>
        </p:nvSpPr>
        <p:spPr>
          <a:xfrm>
            <a:off x="1250980" y="3829858"/>
            <a:ext cx="669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2013</a:t>
            </a:r>
            <a:endParaRPr lang="da-DK" sz="9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 rot="5400000" flipH="1" flipV="1">
            <a:off x="7425274" y="4422540"/>
            <a:ext cx="1892" cy="1753803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 rot="16200000" flipH="1">
            <a:off x="7410665" y="5519737"/>
            <a:ext cx="456517" cy="14034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1" name="Tekstboks 124"/>
          <p:cNvSpPr txBox="1"/>
          <p:nvPr/>
        </p:nvSpPr>
        <p:spPr>
          <a:xfrm>
            <a:off x="6287681" y="3842734"/>
            <a:ext cx="215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2016</a:t>
            </a:r>
            <a:endParaRPr lang="da-DK" sz="9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kstboks 121"/>
          <p:cNvSpPr txBox="1"/>
          <p:nvPr/>
        </p:nvSpPr>
        <p:spPr>
          <a:xfrm>
            <a:off x="5619809" y="4590317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a-DK" sz="900" b="1" dirty="0">
              <a:solidFill>
                <a:srgbClr val="002060"/>
              </a:solidFill>
            </a:endParaRPr>
          </a:p>
        </p:txBody>
      </p:sp>
      <p:sp>
        <p:nvSpPr>
          <p:cNvPr id="72" name="Tekstboks 124"/>
          <p:cNvSpPr txBox="1"/>
          <p:nvPr/>
        </p:nvSpPr>
        <p:spPr>
          <a:xfrm>
            <a:off x="7599963" y="1712313"/>
            <a:ext cx="684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rgbClr val="0075C9"/>
                </a:solidFill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73" name="Tekstboks 125"/>
          <p:cNvSpPr txBox="1"/>
          <p:nvPr/>
        </p:nvSpPr>
        <p:spPr>
          <a:xfrm>
            <a:off x="7645941" y="1968683"/>
            <a:ext cx="3233763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Six new At Our Best facilitators trained, bringing total of 17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Organizational culture assessment; updated guiding behaviors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2017: 51 sessions, 1420 participants</a:t>
            </a:r>
          </a:p>
          <a:p>
            <a:endParaRPr lang="en-US" sz="825" dirty="0"/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rot="5400000" flipV="1">
            <a:off x="9057029" y="2151095"/>
            <a:ext cx="6848" cy="1708037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 rot="16200000" flipH="1" flipV="1">
            <a:off x="7853938" y="4347246"/>
            <a:ext cx="2613683" cy="12354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135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8890" y="3475874"/>
            <a:ext cx="22359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Established values logos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Dedicated training space at Woodlake secured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2014: 38 sessions, 1179 participants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2213" y="4114301"/>
            <a:ext cx="26370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Children’s performance philosophy updated to include WHAT is done at work, HOW it is done and CONTINUOUS LEARNING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2016: 36 sessions, 1107 participants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 rot="5400000" flipV="1">
            <a:off x="10777292" y="4456258"/>
            <a:ext cx="6848" cy="1708037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da-DK" sz="24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53" name="Picture 52" descr="Q:\Employee Relations Group Folder\GROUP\OD\3 OD Processes\At Our Best culture shaping\At Our Best - Culture\At our best Live!\Graphics\At_our_best_Live_Type Treatme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48" y="70183"/>
            <a:ext cx="1109881" cy="953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3665200" y="4361460"/>
            <a:ext cx="1968796" cy="470924"/>
            <a:chOff x="3665200" y="4361460"/>
            <a:chExt cx="1968796" cy="4709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200" y="4361460"/>
              <a:ext cx="357580" cy="4481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0216" y="4402507"/>
              <a:ext cx="483216" cy="3977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7079" y="4380057"/>
              <a:ext cx="309258" cy="43629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4235" y="4400791"/>
              <a:ext cx="248218" cy="43098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99102" y="4370429"/>
              <a:ext cx="434894" cy="461955"/>
            </a:xfrm>
            <a:prstGeom prst="rect">
              <a:avLst/>
            </a:prstGeom>
          </p:spPr>
        </p:pic>
      </p:grpSp>
      <p:pic>
        <p:nvPicPr>
          <p:cNvPr id="2049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2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639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Integration and Alignment</a:t>
            </a:r>
            <a:endParaRPr lang="en-US" sz="40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895" y="1869428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5C9"/>
                </a:solidFill>
              </a:rPr>
              <a:t>At Our Best Culture Concepts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631" y="3918020"/>
            <a:ext cx="547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5C9"/>
                </a:solidFill>
              </a:rPr>
              <a:t>Children’s Values and Guiding Behaviors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5505" y="2712956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5C9"/>
                </a:solidFill>
              </a:rPr>
              <a:t>Best and Safest Care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2454" y="3456355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5C9"/>
                </a:solidFill>
              </a:rPr>
              <a:t>Trauma Informed Care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4147" y="5343819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5C9"/>
                </a:solidFill>
              </a:rPr>
              <a:t>Inclusion Diversity &amp; Equity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4033" y="5574652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5C9"/>
                </a:solidFill>
              </a:rPr>
              <a:t>Child and Family Experience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46432" y="1472268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5C9"/>
                </a:solidFill>
              </a:rPr>
              <a:t>Language of Caring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29589" y="2466474"/>
            <a:ext cx="673769" cy="1451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0"/>
          </p:cNvCxnSpPr>
          <p:nvPr/>
        </p:nvCxnSpPr>
        <p:spPr>
          <a:xfrm flipV="1">
            <a:off x="3358816" y="3174621"/>
            <a:ext cx="1598195" cy="743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56221" y="2331093"/>
            <a:ext cx="1046747" cy="3818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375358" y="1933934"/>
            <a:ext cx="1660358" cy="7790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0"/>
          </p:cNvCxnSpPr>
          <p:nvPr/>
        </p:nvCxnSpPr>
        <p:spPr>
          <a:xfrm>
            <a:off x="2658979" y="4535905"/>
            <a:ext cx="1124328" cy="10387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flipV="1">
            <a:off x="5792580" y="5574652"/>
            <a:ext cx="1017294" cy="2308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35905" y="4018548"/>
            <a:ext cx="3874169" cy="16844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656221" y="4535905"/>
            <a:ext cx="3429000" cy="8079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686800" y="3918020"/>
            <a:ext cx="348916" cy="14257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035716" y="1933933"/>
            <a:ext cx="481263" cy="1522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95274" y="1933933"/>
            <a:ext cx="5053263" cy="3640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03358" y="2466474"/>
            <a:ext cx="6360694" cy="2877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65495" y="3174621"/>
            <a:ext cx="1126959" cy="2817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096000" y="3174621"/>
            <a:ext cx="1471863" cy="2275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656221" y="1756611"/>
            <a:ext cx="3753853" cy="1773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792580" y="3801979"/>
            <a:ext cx="1999874" cy="2165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ranet.chw.org/display/displayFile.asp?docid=41814&amp;filename=/Groups/Logos/New_CHW_3005_blk_large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47071"/>
            <a:ext cx="1278731" cy="5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639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Integration and Alignment</a:t>
            </a:r>
            <a:endParaRPr lang="en-US" sz="4000" b="1" dirty="0">
              <a:solidFill>
                <a:srgbClr val="0075C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6726" y="2127950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5C9"/>
                </a:solidFill>
              </a:rPr>
              <a:t>At Our Best Culture Concepts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9637" y="1436842"/>
            <a:ext cx="713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5C9"/>
                </a:solidFill>
              </a:rPr>
              <a:t>Children’s Values and Guiding Behaviors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6729" y="2678878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5C9"/>
                </a:solidFill>
              </a:rPr>
              <a:t>Best and Safest Care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6728" y="3809480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5C9"/>
                </a:solidFill>
              </a:rPr>
              <a:t>Trauma Informed Care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6728" y="4374781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5C9"/>
                </a:solidFill>
              </a:rPr>
              <a:t>Inclusion Diversity &amp; Equity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6726" y="4940082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5C9"/>
                </a:solidFill>
              </a:rPr>
              <a:t>Child and Family Experience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6728" y="3246876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5C9"/>
                </a:solidFill>
              </a:rPr>
              <a:t>Language of Caring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2147011" y="1436842"/>
            <a:ext cx="382626" cy="404955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86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827</Words>
  <Application>Microsoft Office PowerPoint</Application>
  <PresentationFormat>Widescreen</PresentationFormat>
  <Paragraphs>211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Custom Design</vt:lpstr>
      <vt:lpstr>1_Office Theme</vt:lpstr>
      <vt:lpstr>The culture of exceptional care</vt:lpstr>
      <vt:lpstr>PowerPoint Presentation</vt:lpstr>
      <vt:lpstr>PowerPoint Presentation</vt:lpstr>
      <vt:lpstr>PowerPoint Presentation</vt:lpstr>
      <vt:lpstr>At Our Best</vt:lpstr>
      <vt:lpstr>Culture Concepts</vt:lpstr>
      <vt:lpstr>Children’s At Our Best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Children's Hospital and Health System,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culture shaping journey (past)</dc:title>
  <dc:creator>Guertin, Christie</dc:creator>
  <cp:lastModifiedBy>Carolyn Moffatt</cp:lastModifiedBy>
  <cp:revision>52</cp:revision>
  <dcterms:created xsi:type="dcterms:W3CDTF">2018-10-30T18:51:23Z</dcterms:created>
  <dcterms:modified xsi:type="dcterms:W3CDTF">2019-08-17T18:16:35Z</dcterms:modified>
</cp:coreProperties>
</file>