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57" r:id="rId5"/>
    <p:sldMasterId id="2147493469" r:id="rId6"/>
    <p:sldMasterId id="2147493467" r:id="rId7"/>
  </p:sldMasterIdLst>
  <p:notesMasterIdLst>
    <p:notesMasterId r:id="rId44"/>
  </p:notesMasterIdLst>
  <p:sldIdLst>
    <p:sldId id="256" r:id="rId8"/>
    <p:sldId id="285" r:id="rId9"/>
    <p:sldId id="263" r:id="rId10"/>
    <p:sldId id="261" r:id="rId11"/>
    <p:sldId id="271" r:id="rId12"/>
    <p:sldId id="269" r:id="rId13"/>
    <p:sldId id="270" r:id="rId14"/>
    <p:sldId id="274" r:id="rId15"/>
    <p:sldId id="264" r:id="rId16"/>
    <p:sldId id="275" r:id="rId17"/>
    <p:sldId id="292" r:id="rId18"/>
    <p:sldId id="258" r:id="rId19"/>
    <p:sldId id="266" r:id="rId20"/>
    <p:sldId id="276" r:id="rId21"/>
    <p:sldId id="257" r:id="rId22"/>
    <p:sldId id="262" r:id="rId23"/>
    <p:sldId id="272" r:id="rId24"/>
    <p:sldId id="273" r:id="rId25"/>
    <p:sldId id="280" r:id="rId26"/>
    <p:sldId id="291" r:id="rId27"/>
    <p:sldId id="293" r:id="rId28"/>
    <p:sldId id="259" r:id="rId29"/>
    <p:sldId id="296" r:id="rId30"/>
    <p:sldId id="290" r:id="rId31"/>
    <p:sldId id="295" r:id="rId32"/>
    <p:sldId id="260" r:id="rId33"/>
    <p:sldId id="277" r:id="rId34"/>
    <p:sldId id="278" r:id="rId35"/>
    <p:sldId id="281" r:id="rId36"/>
    <p:sldId id="283" r:id="rId37"/>
    <p:sldId id="284" r:id="rId38"/>
    <p:sldId id="267" r:id="rId39"/>
    <p:sldId id="289" r:id="rId40"/>
    <p:sldId id="286" r:id="rId41"/>
    <p:sldId id="287" r:id="rId42"/>
    <p:sldId id="288" r:id="rId4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Katie" initials="RK" lastIdx="5" clrIdx="0">
    <p:extLst>
      <p:ext uri="{19B8F6BF-5375-455C-9EA6-DF929625EA0E}">
        <p15:presenceInfo xmlns:p15="http://schemas.microsoft.com/office/powerpoint/2012/main" userId="S-1-5-21-1106761166-651487977-1343923553-90755" providerId="AD"/>
      </p:ext>
    </p:extLst>
  </p:cmAuthor>
  <p:cmAuthor id="2" name="Mitchell, Michelle" initials="MM" lastIdx="3" clrIdx="1">
    <p:extLst>
      <p:ext uri="{19B8F6BF-5375-455C-9EA6-DF929625EA0E}">
        <p15:presenceInfo xmlns:p15="http://schemas.microsoft.com/office/powerpoint/2012/main" userId="S::mimitchell@mcw.edu::343fb367-dbcc-4a15-ab57-bf5b8d92c4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71700" autoAdjust="0"/>
  </p:normalViewPr>
  <p:slideViewPr>
    <p:cSldViewPr snapToGrid="0" snapToObjects="1">
      <p:cViewPr varScale="1">
        <p:scale>
          <a:sx n="61" d="100"/>
          <a:sy n="61" d="100"/>
        </p:scale>
        <p:origin x="1476" y="60"/>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85C365-65C3-4F7F-B362-D80155F5C6BB}"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6EF259E4-CA47-4A6C-8E4B-0F38A20FBB64}">
      <dgm:prSet phldrT="[Text]"/>
      <dgm:spPr/>
      <dgm:t>
        <a:bodyPr/>
        <a:lstStyle/>
        <a:p>
          <a:r>
            <a:rPr lang="en-US" b="1" dirty="0">
              <a:solidFill>
                <a:srgbClr val="92D050"/>
              </a:solidFill>
            </a:rPr>
            <a:t>DO</a:t>
          </a:r>
          <a:r>
            <a:rPr lang="en-US" dirty="0"/>
            <a:t> Treat to Avoid Complications</a:t>
          </a:r>
        </a:p>
      </dgm:t>
    </dgm:pt>
    <dgm:pt modelId="{1276DF88-F25B-4DDB-A122-F6D300ECADE8}" type="parTrans" cxnId="{B3CB387E-610D-4B4B-B748-A72939592DD9}">
      <dgm:prSet/>
      <dgm:spPr/>
      <dgm:t>
        <a:bodyPr/>
        <a:lstStyle/>
        <a:p>
          <a:endParaRPr lang="en-US"/>
        </a:p>
      </dgm:t>
    </dgm:pt>
    <dgm:pt modelId="{8E0551B1-7104-45EE-9E52-2EBBBCD44E66}" type="sibTrans" cxnId="{B3CB387E-610D-4B4B-B748-A72939592DD9}">
      <dgm:prSet/>
      <dgm:spPr/>
      <dgm:t>
        <a:bodyPr/>
        <a:lstStyle/>
        <a:p>
          <a:endParaRPr lang="en-US"/>
        </a:p>
      </dgm:t>
    </dgm:pt>
    <dgm:pt modelId="{8DA875C0-DEB5-484B-80A9-0AC837B288B8}">
      <dgm:prSet phldrT="[Text]"/>
      <dgm:spPr/>
      <dgm:t>
        <a:bodyPr/>
        <a:lstStyle/>
        <a:p>
          <a:r>
            <a:rPr lang="en-US" dirty="0"/>
            <a:t>DO </a:t>
          </a:r>
          <a:r>
            <a:rPr lang="en-US" b="1" dirty="0">
              <a:solidFill>
                <a:srgbClr val="C00000"/>
              </a:solidFill>
            </a:rPr>
            <a:t>NOT</a:t>
          </a:r>
          <a:r>
            <a:rPr lang="en-US" dirty="0"/>
            <a:t> treat to avoid antibiotic Resistance </a:t>
          </a:r>
        </a:p>
      </dgm:t>
    </dgm:pt>
    <dgm:pt modelId="{A0F77BC6-8D52-41C4-A2E4-EF73ACBACB31}" type="parTrans" cxnId="{53A7907B-F8BD-4532-A777-63C631187C82}">
      <dgm:prSet/>
      <dgm:spPr/>
      <dgm:t>
        <a:bodyPr/>
        <a:lstStyle/>
        <a:p>
          <a:endParaRPr lang="en-US"/>
        </a:p>
      </dgm:t>
    </dgm:pt>
    <dgm:pt modelId="{A723D064-680C-4D90-AC10-E89BDBD5D705}" type="sibTrans" cxnId="{53A7907B-F8BD-4532-A777-63C631187C82}">
      <dgm:prSet/>
      <dgm:spPr/>
      <dgm:t>
        <a:bodyPr/>
        <a:lstStyle/>
        <a:p>
          <a:endParaRPr lang="en-US"/>
        </a:p>
      </dgm:t>
    </dgm:pt>
    <dgm:pt modelId="{37A0E400-5759-4A1F-B297-C481E8F98F2E}" type="pres">
      <dgm:prSet presAssocID="{C985C365-65C3-4F7F-B362-D80155F5C6BB}" presName="compositeShape" presStyleCnt="0">
        <dgm:presLayoutVars>
          <dgm:chMax val="2"/>
          <dgm:dir/>
          <dgm:resizeHandles val="exact"/>
        </dgm:presLayoutVars>
      </dgm:prSet>
      <dgm:spPr/>
    </dgm:pt>
    <dgm:pt modelId="{81D4865E-023A-4B83-BD72-A5A97B470397}" type="pres">
      <dgm:prSet presAssocID="{C985C365-65C3-4F7F-B362-D80155F5C6BB}" presName="ribbon" presStyleLbl="node1" presStyleIdx="0" presStyleCnt="1"/>
      <dgm:spPr>
        <a:solidFill>
          <a:srgbClr val="0084CB"/>
        </a:solidFill>
      </dgm:spPr>
    </dgm:pt>
    <dgm:pt modelId="{D7C11FAE-983C-48DC-8919-DF93F16ADF2C}" type="pres">
      <dgm:prSet presAssocID="{C985C365-65C3-4F7F-B362-D80155F5C6BB}" presName="leftArrowText" presStyleLbl="node1" presStyleIdx="0" presStyleCnt="1">
        <dgm:presLayoutVars>
          <dgm:chMax val="0"/>
          <dgm:bulletEnabled val="1"/>
        </dgm:presLayoutVars>
      </dgm:prSet>
      <dgm:spPr/>
    </dgm:pt>
    <dgm:pt modelId="{BD5CCF88-DEB1-4903-8954-B84E51CB2B07}" type="pres">
      <dgm:prSet presAssocID="{C985C365-65C3-4F7F-B362-D80155F5C6BB}" presName="rightArrowText" presStyleLbl="node1" presStyleIdx="0" presStyleCnt="1">
        <dgm:presLayoutVars>
          <dgm:chMax val="0"/>
          <dgm:bulletEnabled val="1"/>
        </dgm:presLayoutVars>
      </dgm:prSet>
      <dgm:spPr/>
    </dgm:pt>
  </dgm:ptLst>
  <dgm:cxnLst>
    <dgm:cxn modelId="{53A7907B-F8BD-4532-A777-63C631187C82}" srcId="{C985C365-65C3-4F7F-B362-D80155F5C6BB}" destId="{8DA875C0-DEB5-484B-80A9-0AC837B288B8}" srcOrd="1" destOrd="0" parTransId="{A0F77BC6-8D52-41C4-A2E4-EF73ACBACB31}" sibTransId="{A723D064-680C-4D90-AC10-E89BDBD5D705}"/>
    <dgm:cxn modelId="{53DEB47B-FEB5-4172-A528-11A3CFB8858D}" type="presOf" srcId="{C985C365-65C3-4F7F-B362-D80155F5C6BB}" destId="{37A0E400-5759-4A1F-B297-C481E8F98F2E}" srcOrd="0" destOrd="0" presId="urn:microsoft.com/office/officeart/2005/8/layout/arrow6"/>
    <dgm:cxn modelId="{B3CB387E-610D-4B4B-B748-A72939592DD9}" srcId="{C985C365-65C3-4F7F-B362-D80155F5C6BB}" destId="{6EF259E4-CA47-4A6C-8E4B-0F38A20FBB64}" srcOrd="0" destOrd="0" parTransId="{1276DF88-F25B-4DDB-A122-F6D300ECADE8}" sibTransId="{8E0551B1-7104-45EE-9E52-2EBBBCD44E66}"/>
    <dgm:cxn modelId="{A6A492C6-2BF3-45A9-AC43-40E7A4891167}" type="presOf" srcId="{8DA875C0-DEB5-484B-80A9-0AC837B288B8}" destId="{BD5CCF88-DEB1-4903-8954-B84E51CB2B07}" srcOrd="0" destOrd="0" presId="urn:microsoft.com/office/officeart/2005/8/layout/arrow6"/>
    <dgm:cxn modelId="{2E9016E8-AB2E-4187-BF49-4EB7FC3EE4EC}" type="presOf" srcId="{6EF259E4-CA47-4A6C-8E4B-0F38A20FBB64}" destId="{D7C11FAE-983C-48DC-8919-DF93F16ADF2C}" srcOrd="0" destOrd="0" presId="urn:microsoft.com/office/officeart/2005/8/layout/arrow6"/>
    <dgm:cxn modelId="{EB01C5E5-7985-4716-B100-8C3AD2D3CDCB}" type="presParOf" srcId="{37A0E400-5759-4A1F-B297-C481E8F98F2E}" destId="{81D4865E-023A-4B83-BD72-A5A97B470397}" srcOrd="0" destOrd="0" presId="urn:microsoft.com/office/officeart/2005/8/layout/arrow6"/>
    <dgm:cxn modelId="{BEC253E6-712C-4CD1-BDA0-33F37FF1B364}" type="presParOf" srcId="{37A0E400-5759-4A1F-B297-C481E8F98F2E}" destId="{D7C11FAE-983C-48DC-8919-DF93F16ADF2C}" srcOrd="1" destOrd="0" presId="urn:microsoft.com/office/officeart/2005/8/layout/arrow6"/>
    <dgm:cxn modelId="{6C13B434-49B4-4328-8753-749F8D38ED6A}" type="presParOf" srcId="{37A0E400-5759-4A1F-B297-C481E8F98F2E}" destId="{BD5CCF88-DEB1-4903-8954-B84E51CB2B07}" srcOrd="2" destOrd="0" presId="urn:microsoft.com/office/officeart/2005/8/layout/arrow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4865E-023A-4B83-BD72-A5A97B470397}">
      <dsp:nvSpPr>
        <dsp:cNvPr id="0" name=""/>
        <dsp:cNvSpPr/>
      </dsp:nvSpPr>
      <dsp:spPr>
        <a:xfrm>
          <a:off x="45001" y="0"/>
          <a:ext cx="6049065" cy="2419626"/>
        </a:xfrm>
        <a:prstGeom prst="leftRightRibbon">
          <a:avLst/>
        </a:prstGeom>
        <a:solidFill>
          <a:srgbClr val="0084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11FAE-983C-48DC-8919-DF93F16ADF2C}">
      <dsp:nvSpPr>
        <dsp:cNvPr id="0" name=""/>
        <dsp:cNvSpPr/>
      </dsp:nvSpPr>
      <dsp:spPr>
        <a:xfrm>
          <a:off x="770889" y="423434"/>
          <a:ext cx="1996191" cy="11856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92D050"/>
              </a:solidFill>
            </a:rPr>
            <a:t>DO</a:t>
          </a:r>
          <a:r>
            <a:rPr lang="en-US" sz="2400" kern="1200" dirty="0"/>
            <a:t> Treat to Avoid Complications</a:t>
          </a:r>
        </a:p>
      </dsp:txBody>
      <dsp:txXfrm>
        <a:off x="770889" y="423434"/>
        <a:ext cx="1996191" cy="1185616"/>
      </dsp:txXfrm>
    </dsp:sp>
    <dsp:sp modelId="{BD5CCF88-DEB1-4903-8954-B84E51CB2B07}">
      <dsp:nvSpPr>
        <dsp:cNvPr id="0" name=""/>
        <dsp:cNvSpPr/>
      </dsp:nvSpPr>
      <dsp:spPr>
        <a:xfrm>
          <a:off x="3069534" y="810574"/>
          <a:ext cx="2359135" cy="11856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 </a:t>
          </a:r>
          <a:r>
            <a:rPr lang="en-US" sz="2400" b="1" kern="1200" dirty="0">
              <a:solidFill>
                <a:srgbClr val="C00000"/>
              </a:solidFill>
            </a:rPr>
            <a:t>NOT</a:t>
          </a:r>
          <a:r>
            <a:rPr lang="en-US" sz="2400" kern="1200" dirty="0"/>
            <a:t> treat to avoid antibiotic Resistance </a:t>
          </a:r>
        </a:p>
      </dsp:txBody>
      <dsp:txXfrm>
        <a:off x="3069534" y="810574"/>
        <a:ext cx="2359135" cy="1185616"/>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441EE8-5970-4991-86EC-8F9DCADCD130}" type="datetimeFigureOut">
              <a:rPr lang="en-US" smtClean="0"/>
              <a:t>8/29/2019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1F5765-5843-42EB-8612-77EA99A0C32F}" type="slidenum">
              <a:rPr lang="en-US" smtClean="0"/>
              <a:t>‹#›</a:t>
            </a:fld>
            <a:endParaRPr lang="en-US"/>
          </a:p>
        </p:txBody>
      </p:sp>
    </p:spTree>
    <p:extLst>
      <p:ext uri="{BB962C8B-B14F-4D97-AF65-F5344CB8AC3E}">
        <p14:creationId xmlns:p14="http://schemas.microsoft.com/office/powerpoint/2010/main" val="400266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F5765-5843-42EB-8612-77EA99A0C32F}" type="slidenum">
              <a:rPr lang="en-US" smtClean="0"/>
              <a:t>1</a:t>
            </a:fld>
            <a:endParaRPr lang="en-US"/>
          </a:p>
        </p:txBody>
      </p:sp>
    </p:spTree>
    <p:extLst>
      <p:ext uri="{BB962C8B-B14F-4D97-AF65-F5344CB8AC3E}">
        <p14:creationId xmlns:p14="http://schemas.microsoft.com/office/powerpoint/2010/main" val="188415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-This patient with streptococcal pharyngitis has prominent bilateral </a:t>
            </a:r>
            <a:r>
              <a:rPr lang="en-US" dirty="0" err="1"/>
              <a:t>tonsillar</a:t>
            </a:r>
            <a:r>
              <a:rPr lang="en-US" dirty="0"/>
              <a:t> exudate without </a:t>
            </a:r>
            <a:r>
              <a:rPr lang="en-US" dirty="0" err="1"/>
              <a:t>peritonsillar</a:t>
            </a:r>
            <a:r>
              <a:rPr lang="en-US" dirty="0"/>
              <a:t> swelling, and scattered </a:t>
            </a:r>
            <a:r>
              <a:rPr lang="en-US" dirty="0" err="1"/>
              <a:t>tonsillar</a:t>
            </a:r>
            <a:r>
              <a:rPr lang="en-US" dirty="0"/>
              <a:t> </a:t>
            </a:r>
            <a:r>
              <a:rPr lang="en-US" dirty="0" err="1"/>
              <a:t>petechiae</a:t>
            </a:r>
            <a:r>
              <a:rPr lang="en-US" dirty="0"/>
              <a:t>.</a:t>
            </a:r>
          </a:p>
        </p:txBody>
      </p:sp>
      <p:sp>
        <p:nvSpPr>
          <p:cNvPr id="4" name="Slide Number Placeholder 3"/>
          <p:cNvSpPr>
            <a:spLocks noGrp="1"/>
          </p:cNvSpPr>
          <p:nvPr>
            <p:ph type="sldNum" sz="quarter" idx="10"/>
          </p:nvPr>
        </p:nvSpPr>
        <p:spPr/>
        <p:txBody>
          <a:bodyPr/>
          <a:lstStyle/>
          <a:p>
            <a:fld id="{C51F5765-5843-42EB-8612-77EA99A0C32F}" type="slidenum">
              <a:rPr lang="en-US" smtClean="0"/>
              <a:t>10</a:t>
            </a:fld>
            <a:endParaRPr lang="en-US"/>
          </a:p>
        </p:txBody>
      </p:sp>
    </p:spTree>
    <p:extLst>
      <p:ext uri="{BB962C8B-B14F-4D97-AF65-F5344CB8AC3E}">
        <p14:creationId xmlns:p14="http://schemas.microsoft.com/office/powerpoint/2010/main" val="89167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a:t>
            </a:r>
            <a:r>
              <a:rPr lang="en-US" baseline="0" dirty="0"/>
              <a:t> </a:t>
            </a:r>
            <a:r>
              <a:rPr lang="en-US" dirty="0"/>
              <a:t>French and Finnish perspective: </a:t>
            </a:r>
          </a:p>
          <a:p>
            <a:pPr marL="174708" indent="-174708">
              <a:buFontTx/>
              <a:buChar char="-"/>
            </a:pPr>
            <a:r>
              <a:rPr lang="en-US" baseline="0" dirty="0"/>
              <a:t>T</a:t>
            </a:r>
            <a:r>
              <a:rPr lang="en-US" dirty="0"/>
              <a:t>reat anyone to avoid complications</a:t>
            </a:r>
          </a:p>
          <a:p>
            <a:pPr marL="174708" indent="-174708">
              <a:buFontTx/>
              <a:buChar char="-"/>
            </a:pPr>
            <a:r>
              <a:rPr lang="en-US" dirty="0"/>
              <a:t>Primarily ARF – incidence in US</a:t>
            </a:r>
            <a:r>
              <a:rPr lang="en-US" baseline="0" dirty="0"/>
              <a:t> and western euro = &lt; 10/100,000/year, has dramatically fallen over years </a:t>
            </a:r>
            <a:endParaRPr lang="en-US" dirty="0"/>
          </a:p>
          <a:p>
            <a:pPr marL="174708" indent="-174708">
              <a:buFontTx/>
              <a:buChar char="-"/>
            </a:pPr>
            <a:endParaRPr lang="en-US" dirty="0"/>
          </a:p>
          <a:p>
            <a:r>
              <a:rPr lang="en-US" dirty="0"/>
              <a:t>Scottish, Dutch, and Belgian</a:t>
            </a:r>
          </a:p>
          <a:p>
            <a:pPr marL="174708" indent="-174708">
              <a:buFontTx/>
              <a:buChar char="-"/>
            </a:pPr>
            <a:r>
              <a:rPr lang="en-US" dirty="0"/>
              <a:t>pharyngitis, even GAS one, a benign self limiting disease, given to the low incidence of inflammatory complications and ARF in developed countries</a:t>
            </a:r>
          </a:p>
          <a:p>
            <a:pPr marL="174708" indent="-174708">
              <a:buFontTx/>
              <a:buChar char="-"/>
            </a:pPr>
            <a:r>
              <a:rPr lang="en-US" dirty="0"/>
              <a:t>a leads to reserve antibiotics treatment to selected cases, so as to make a judicious use of antibiotics in order to avoid the spread of resistant strains</a:t>
            </a:r>
          </a:p>
        </p:txBody>
      </p:sp>
      <p:sp>
        <p:nvSpPr>
          <p:cNvPr id="4" name="Slide Number Placeholder 3"/>
          <p:cNvSpPr>
            <a:spLocks noGrp="1"/>
          </p:cNvSpPr>
          <p:nvPr>
            <p:ph type="sldNum" sz="quarter" idx="10"/>
          </p:nvPr>
        </p:nvSpPr>
        <p:spPr/>
        <p:txBody>
          <a:bodyPr/>
          <a:lstStyle/>
          <a:p>
            <a:fld id="{C51F5765-5843-42EB-8612-77EA99A0C32F}" type="slidenum">
              <a:rPr lang="en-US" smtClean="0"/>
              <a:t>11</a:t>
            </a:fld>
            <a:endParaRPr lang="en-US"/>
          </a:p>
        </p:txBody>
      </p:sp>
    </p:spTree>
    <p:extLst>
      <p:ext uri="{BB962C8B-B14F-4D97-AF65-F5344CB8AC3E}">
        <p14:creationId xmlns:p14="http://schemas.microsoft.com/office/powerpoint/2010/main" val="225459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IDSA</a:t>
            </a:r>
            <a:r>
              <a:rPr lang="en-US" baseline="0" dirty="0"/>
              <a:t> does advocate for treating, therefore spend a lot of time discussing diagnostics in there guidelines </a:t>
            </a:r>
          </a:p>
          <a:p>
            <a:r>
              <a:rPr lang="en-US" dirty="0"/>
              <a:t>broad overlap between the signs and symptoms of streptococcal and viral pharyngitis</a:t>
            </a:r>
          </a:p>
          <a:p>
            <a:r>
              <a:rPr lang="en-US" dirty="0"/>
              <a:t>ability to identify streptococcal pharyngitis accurately on the basis of clinical grounds not possible and will result in overuse</a:t>
            </a:r>
            <a:r>
              <a:rPr lang="en-US" baseline="0" dirty="0"/>
              <a:t> of antibiotics </a:t>
            </a:r>
          </a:p>
          <a:p>
            <a:r>
              <a:rPr lang="en-US" baseline="0" dirty="0"/>
              <a:t>WHO SHOULD BE TESTED?</a:t>
            </a:r>
          </a:p>
          <a:p>
            <a:pPr marL="174708" indent="-174708">
              <a:buFontTx/>
              <a:buChar char="-"/>
            </a:pPr>
            <a:r>
              <a:rPr lang="en-US" dirty="0"/>
              <a:t>Use a scoring tool</a:t>
            </a:r>
            <a:r>
              <a:rPr lang="en-US" baseline="0" dirty="0"/>
              <a:t> to determine who should get tested </a:t>
            </a:r>
          </a:p>
          <a:p>
            <a:pPr marL="174708" indent="-174708">
              <a:buFontTx/>
              <a:buChar char="-"/>
            </a:pPr>
            <a:r>
              <a:rPr lang="en-US" baseline="0" dirty="0"/>
              <a:t>Do not test </a:t>
            </a:r>
          </a:p>
          <a:p>
            <a:pPr marL="640594" lvl="1" indent="-174708">
              <a:buFontTx/>
              <a:buChar char="-"/>
            </a:pPr>
            <a:r>
              <a:rPr lang="en-US" dirty="0"/>
              <a:t>When obvious viral clinical and epidemiological features are present</a:t>
            </a:r>
          </a:p>
          <a:p>
            <a:pPr marL="640594" lvl="1" indent="-174708">
              <a:buFontTx/>
              <a:buChar char="-"/>
            </a:pPr>
            <a:r>
              <a:rPr lang="en-US" dirty="0"/>
              <a:t>No testing &lt; 3yo</a:t>
            </a:r>
          </a:p>
          <a:p>
            <a:pPr marL="1106481" lvl="2" indent="-174708">
              <a:buFontTx/>
              <a:buChar char="-"/>
            </a:pPr>
            <a:r>
              <a:rPr lang="en-US" dirty="0"/>
              <a:t>Low prevalence (10 – 14%)</a:t>
            </a:r>
          </a:p>
          <a:p>
            <a:pPr marL="1106481" lvl="2" indent="-174708">
              <a:buFontTx/>
              <a:buChar char="-"/>
            </a:pPr>
            <a:r>
              <a:rPr lang="en-US" dirty="0"/>
              <a:t>Less likely to develop rheumatic fever - Of 541 new cases of ARF reported from Salt Lake City, Utah, only 5% involved individuals &lt;5 years of age. For those patients, the median age was 4 years</a:t>
            </a:r>
          </a:p>
          <a:p>
            <a:pPr marL="1106481" lvl="2" indent="-174708">
              <a:buFontTx/>
              <a:buChar char="-"/>
            </a:pPr>
            <a:r>
              <a:rPr lang="en-US" dirty="0"/>
              <a:t>Not unreasonable to test &lt;3yo WITH</a:t>
            </a:r>
            <a:r>
              <a:rPr lang="en-US" baseline="0" dirty="0"/>
              <a:t> S/S that are household contacts – likelihood of family spread as high as 25%</a:t>
            </a:r>
          </a:p>
          <a:p>
            <a:pPr marL="640594" lvl="1" indent="-174708">
              <a:buFontTx/>
              <a:buChar char="-"/>
            </a:pPr>
            <a:r>
              <a:rPr lang="en-US" baseline="0" dirty="0"/>
              <a:t>For confirmation of cure </a:t>
            </a:r>
          </a:p>
          <a:p>
            <a:pPr marL="640594" lvl="1" indent="-174708">
              <a:buFontTx/>
              <a:buChar char="-"/>
            </a:pPr>
            <a:r>
              <a:rPr lang="en-US" baseline="0" dirty="0"/>
              <a:t>Asymptomatic household contacts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12</a:t>
            </a:fld>
            <a:endParaRPr lang="en-US"/>
          </a:p>
        </p:txBody>
      </p:sp>
    </p:spTree>
    <p:extLst>
      <p:ext uri="{BB962C8B-B14F-4D97-AF65-F5344CB8AC3E}">
        <p14:creationId xmlns:p14="http://schemas.microsoft.com/office/powerpoint/2010/main" val="114267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these s/s overlap so much, people have created scoring</a:t>
            </a:r>
            <a:r>
              <a:rPr lang="en-US" baseline="0" dirty="0"/>
              <a:t> tools to try to help with a diagnosis (BUT LAB CONFIRMATION IS NEEDED); as studies have shown that providers overestimate GAS as the cause of pharyngitis </a:t>
            </a:r>
            <a:r>
              <a:rPr lang="en-US" baseline="0" dirty="0">
                <a:sym typeface="Wingdings" panose="05000000000000000000" pitchFamily="2" charset="2"/>
              </a:rPr>
              <a:t> antibiotic overuse </a:t>
            </a:r>
            <a:endParaRPr lang="en-US" baseline="0" dirty="0"/>
          </a:p>
          <a:p>
            <a:pPr defTabSz="931774"/>
            <a:r>
              <a:rPr lang="en-US" dirty="0"/>
              <a:t>-</a:t>
            </a:r>
            <a:r>
              <a:rPr lang="en-US" baseline="0" dirty="0"/>
              <a:t> The IDSA does not advocate for a particular scoring tool</a:t>
            </a:r>
            <a:endParaRPr lang="en-US" dirty="0"/>
          </a:p>
          <a:p>
            <a:endParaRPr lang="en-US" dirty="0"/>
          </a:p>
          <a:p>
            <a:r>
              <a:rPr lang="en-US" dirty="0"/>
              <a:t>Commonly cite</a:t>
            </a:r>
            <a:r>
              <a:rPr lang="en-US" baseline="0" dirty="0"/>
              <a:t>d tool is </a:t>
            </a:r>
            <a:r>
              <a:rPr lang="en-US" baseline="0" dirty="0" err="1"/>
              <a:t>centor</a:t>
            </a:r>
            <a:r>
              <a:rPr lang="en-US" baseline="0" dirty="0"/>
              <a:t> criteria – here I have the modified </a:t>
            </a:r>
            <a:r>
              <a:rPr lang="en-US" baseline="0" dirty="0" err="1"/>
              <a:t>centor</a:t>
            </a:r>
            <a:r>
              <a:rPr lang="en-US" baseline="0" dirty="0"/>
              <a:t> criteria. This is one of the two tools cited in European guidelines (updated in 2018)</a:t>
            </a:r>
          </a:p>
          <a:p>
            <a:pPr marL="174708" indent="-174708">
              <a:buFontTx/>
              <a:buChar char="-"/>
            </a:pPr>
            <a:r>
              <a:rPr lang="en-US" baseline="0" dirty="0"/>
              <a:t>Scores are based on </a:t>
            </a:r>
            <a:r>
              <a:rPr lang="en-US" baseline="0" dirty="0" err="1"/>
              <a:t>tep</a:t>
            </a:r>
            <a:r>
              <a:rPr lang="en-US" baseline="0" dirty="0"/>
              <a:t>, cough absence, swollen/tender cervical notes, </a:t>
            </a:r>
            <a:r>
              <a:rPr lang="en-US" baseline="0" dirty="0" err="1"/>
              <a:t>tonsillar</a:t>
            </a:r>
            <a:r>
              <a:rPr lang="en-US" baseline="0" dirty="0"/>
              <a:t> swelling and age</a:t>
            </a:r>
          </a:p>
          <a:p>
            <a:pPr marL="174708" indent="-174708">
              <a:buFontTx/>
              <a:buChar char="-"/>
            </a:pPr>
            <a:r>
              <a:rPr lang="en-US" baseline="0" dirty="0"/>
              <a:t>Below the you can see the likelihood that someone has a pharyngitis caused by GAS</a:t>
            </a:r>
          </a:p>
          <a:p>
            <a:pPr marL="174708" indent="-174708">
              <a:buFontTx/>
              <a:buChar char="-"/>
            </a:pPr>
            <a:r>
              <a:rPr lang="en-US" baseline="0" dirty="0"/>
              <a:t>The NICE guidelines state</a:t>
            </a:r>
          </a:p>
          <a:p>
            <a:pPr marL="640594" lvl="1" indent="-174708">
              <a:buFontTx/>
              <a:buChar char="-"/>
            </a:pPr>
            <a:r>
              <a:rPr lang="en-US" baseline="0" dirty="0"/>
              <a:t>0, 1, 2 are unlikely to benefit from an antibiotic </a:t>
            </a:r>
            <a:r>
              <a:rPr lang="en-US" baseline="0" dirty="0">
                <a:sym typeface="Wingdings" panose="05000000000000000000" pitchFamily="2" charset="2"/>
              </a:rPr>
              <a:t> less than a 17% change of having GAS as the cause of pharyngitis </a:t>
            </a:r>
            <a:endParaRPr lang="en-US" baseline="0" dirty="0"/>
          </a:p>
          <a:p>
            <a:pPr marL="640594" lvl="1" indent="-174708">
              <a:buFontTx/>
              <a:buChar char="-"/>
            </a:pPr>
            <a:r>
              <a:rPr lang="en-US" baseline="0" dirty="0"/>
              <a:t>3 &amp; 4 most likely to benefit from an antibiotic </a:t>
            </a:r>
            <a:r>
              <a:rPr lang="en-US" baseline="0" dirty="0">
                <a:sym typeface="Wingdings" panose="05000000000000000000" pitchFamily="2" charset="2"/>
              </a:rPr>
              <a:t> greater than 28% change of having GAS as the cause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13</a:t>
            </a:fld>
            <a:endParaRPr lang="en-US"/>
          </a:p>
        </p:txBody>
      </p:sp>
    </p:spTree>
    <p:extLst>
      <p:ext uri="{BB962C8B-B14F-4D97-AF65-F5344CB8AC3E}">
        <p14:creationId xmlns:p14="http://schemas.microsoft.com/office/powerpoint/2010/main" val="278562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tried to see if any other scoring tool might more effective to diagnose,</a:t>
            </a:r>
            <a:r>
              <a:rPr lang="en-US" baseline="0" dirty="0"/>
              <a:t> to avoid having to test at all as the rate of carriage is high</a:t>
            </a:r>
          </a:p>
          <a:p>
            <a:pPr marL="174708" indent="-174708">
              <a:buFontTx/>
              <a:buChar char="-"/>
            </a:pPr>
            <a:r>
              <a:rPr lang="en-US" baseline="0" dirty="0"/>
              <a:t>Included 15 studies that looked at the efficacy of 5 different scoring tools </a:t>
            </a:r>
          </a:p>
          <a:p>
            <a:pPr marL="174708" indent="-174708">
              <a:buFontTx/>
              <a:buChar char="-"/>
            </a:pPr>
            <a:r>
              <a:rPr lang="en-US" baseline="0" dirty="0"/>
              <a:t>They found that n</a:t>
            </a:r>
            <a:r>
              <a:rPr lang="en-US" dirty="0"/>
              <a:t>one of the prediction rules had an likelihood ratio (probability of GAS &gt;85%) that could be used to rule in streptococcal pharyngitis.</a:t>
            </a:r>
          </a:p>
          <a:p>
            <a:pPr marL="174708" indent="-174708">
              <a:buFontTx/>
              <a:buChar char="-"/>
            </a:pPr>
            <a:r>
              <a:rPr lang="en-US" dirty="0"/>
              <a:t>Accordingly, empiric treatment based on symptoms and signs would no doubt lead to overuse of antibiotics</a:t>
            </a:r>
          </a:p>
        </p:txBody>
      </p:sp>
      <p:sp>
        <p:nvSpPr>
          <p:cNvPr id="4" name="Slide Number Placeholder 3"/>
          <p:cNvSpPr>
            <a:spLocks noGrp="1"/>
          </p:cNvSpPr>
          <p:nvPr>
            <p:ph type="sldNum" sz="quarter" idx="10"/>
          </p:nvPr>
        </p:nvSpPr>
        <p:spPr/>
        <p:txBody>
          <a:bodyPr/>
          <a:lstStyle/>
          <a:p>
            <a:fld id="{C51F5765-5843-42EB-8612-77EA99A0C32F}" type="slidenum">
              <a:rPr lang="en-US" smtClean="0"/>
              <a:t>14</a:t>
            </a:fld>
            <a:endParaRPr lang="en-US"/>
          </a:p>
        </p:txBody>
      </p:sp>
    </p:spTree>
    <p:extLst>
      <p:ext uri="{BB962C8B-B14F-4D97-AF65-F5344CB8AC3E}">
        <p14:creationId xmlns:p14="http://schemas.microsoft.com/office/powerpoint/2010/main" val="236138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7030A0"/>
                </a:solidFill>
              </a:rPr>
              <a:t>We talked about who should be tested, but what is that test? </a:t>
            </a:r>
          </a:p>
          <a:p>
            <a:pPr marL="815302" lvl="1" indent="-349415">
              <a:buFontTx/>
              <a:buChar char="-"/>
            </a:pPr>
            <a:r>
              <a:rPr lang="en-US" b="1" dirty="0">
                <a:solidFill>
                  <a:srgbClr val="7030A0"/>
                </a:solidFill>
              </a:rPr>
              <a:t>culture is the gold standard</a:t>
            </a:r>
            <a:r>
              <a:rPr lang="en-US" dirty="0">
                <a:solidFill>
                  <a:srgbClr val="7030A0"/>
                </a:solidFill>
              </a:rPr>
              <a:t>, but takes 18 – 24 hours in incubation, thus is not routinely used, as it would result in overuse of </a:t>
            </a:r>
            <a:r>
              <a:rPr lang="en-US" dirty="0" err="1">
                <a:solidFill>
                  <a:srgbClr val="7030A0"/>
                </a:solidFill>
              </a:rPr>
              <a:t>abx</a:t>
            </a:r>
            <a:r>
              <a:rPr lang="en-US" dirty="0">
                <a:solidFill>
                  <a:srgbClr val="7030A0"/>
                </a:solidFill>
              </a:rPr>
              <a:t> </a:t>
            </a:r>
          </a:p>
          <a:p>
            <a:pPr marL="815302" lvl="1" indent="-349415">
              <a:buFontTx/>
              <a:buChar char="-"/>
            </a:pPr>
            <a:r>
              <a:rPr lang="en-US" dirty="0">
                <a:solidFill>
                  <a:srgbClr val="7030A0"/>
                </a:solidFill>
              </a:rPr>
              <a:t>Rapid Antigen Detection Test is recommended as it provides quick results</a:t>
            </a:r>
          </a:p>
          <a:p>
            <a:pPr marL="815302" lvl="1" indent="-349415">
              <a:buFontTx/>
              <a:buChar char="-"/>
            </a:pPr>
            <a:r>
              <a:rPr lang="en-US" dirty="0">
                <a:solidFill>
                  <a:srgbClr val="7030A0"/>
                </a:solidFill>
              </a:rPr>
              <a:t>Note positive confirmatory testing is not needed</a:t>
            </a:r>
          </a:p>
          <a:p>
            <a:pPr marL="815302" lvl="1" indent="-349415">
              <a:buFontTx/>
              <a:buChar char="-"/>
            </a:pPr>
            <a:endParaRPr lang="en-US" dirty="0">
              <a:solidFill>
                <a:srgbClr val="7030A0"/>
              </a:solidFill>
            </a:endParaRPr>
          </a:p>
          <a:p>
            <a:pPr marL="465887" lvl="1"/>
            <a:r>
              <a:rPr lang="en-US" dirty="0">
                <a:solidFill>
                  <a:srgbClr val="7030A0"/>
                </a:solidFill>
              </a:rPr>
              <a:t>High specificity (95%) – great at finding true positives, unlikely to have a false positive, so can treat based on a positive </a:t>
            </a:r>
          </a:p>
          <a:p>
            <a:pPr marL="465887" lvl="1"/>
            <a:r>
              <a:rPr lang="en-US" dirty="0">
                <a:solidFill>
                  <a:srgbClr val="7030A0"/>
                </a:solidFill>
              </a:rPr>
              <a:t>Ok sensitivity (70-90% compared to a blood agar plate) – reverse is not as great </a:t>
            </a:r>
          </a:p>
        </p:txBody>
      </p:sp>
      <p:sp>
        <p:nvSpPr>
          <p:cNvPr id="4" name="Slide Number Placeholder 3"/>
          <p:cNvSpPr>
            <a:spLocks noGrp="1"/>
          </p:cNvSpPr>
          <p:nvPr>
            <p:ph type="sldNum" sz="quarter" idx="10"/>
          </p:nvPr>
        </p:nvSpPr>
        <p:spPr/>
        <p:txBody>
          <a:bodyPr/>
          <a:lstStyle/>
          <a:p>
            <a:fld id="{C51F5765-5843-42EB-8612-77EA99A0C32F}" type="slidenum">
              <a:rPr lang="en-US" smtClean="0"/>
              <a:t>15</a:t>
            </a:fld>
            <a:endParaRPr lang="en-US"/>
          </a:p>
        </p:txBody>
      </p:sp>
    </p:spTree>
    <p:extLst>
      <p:ext uri="{BB962C8B-B14F-4D97-AF65-F5344CB8AC3E}">
        <p14:creationId xmlns:p14="http://schemas.microsoft.com/office/powerpoint/2010/main" val="696534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Predominant rationale for treatment of this </a:t>
            </a:r>
            <a:r>
              <a:rPr lang="en-US" b="1" dirty="0"/>
              <a:t>self-limited illness is to </a:t>
            </a:r>
            <a:r>
              <a:rPr lang="en-US" dirty="0"/>
              <a:t>prevent complications</a:t>
            </a:r>
          </a:p>
          <a:p>
            <a:r>
              <a:rPr lang="en-US" dirty="0"/>
              <a:t>Treatment has been shown to </a:t>
            </a:r>
          </a:p>
          <a:p>
            <a:pPr marL="174708" indent="-174708">
              <a:buFontTx/>
              <a:buChar char="-"/>
            </a:pPr>
            <a:r>
              <a:rPr lang="en-US" b="1" dirty="0"/>
              <a:t>Rapid decrease in contagiousness</a:t>
            </a:r>
          </a:p>
          <a:p>
            <a:pPr marL="174708" indent="-174708">
              <a:buFontTx/>
              <a:buChar char="-"/>
            </a:pPr>
            <a:r>
              <a:rPr lang="en-US" b="1" dirty="0"/>
              <a:t>Reduce symptom severity and duration</a:t>
            </a:r>
          </a:p>
          <a:p>
            <a:pPr marL="174708" indent="-174708">
              <a:buFontTx/>
              <a:buChar char="-"/>
            </a:pPr>
            <a:r>
              <a:rPr lang="en-US" b="1" dirty="0"/>
              <a:t>Prevention of complications </a:t>
            </a:r>
          </a:p>
          <a:p>
            <a:pPr marL="640594" lvl="1" indent="-174708" defTabSz="931774">
              <a:buFontTx/>
              <a:buChar char="-"/>
            </a:pPr>
            <a:r>
              <a:rPr lang="en-US" dirty="0" err="1"/>
              <a:t>Suppurative</a:t>
            </a:r>
            <a:r>
              <a:rPr lang="en-US" dirty="0"/>
              <a:t> complications: lymphadenitis, </a:t>
            </a:r>
            <a:r>
              <a:rPr lang="en-US" dirty="0" err="1"/>
              <a:t>peritonsillar</a:t>
            </a:r>
            <a:r>
              <a:rPr lang="en-US" dirty="0"/>
              <a:t> or </a:t>
            </a:r>
            <a:r>
              <a:rPr lang="en-US" dirty="0" err="1"/>
              <a:t>retrophary</a:t>
            </a:r>
            <a:r>
              <a:rPr lang="en-US" dirty="0"/>
              <a:t> abscess,</a:t>
            </a:r>
            <a:r>
              <a:rPr lang="en-US" baseline="0" dirty="0"/>
              <a:t> AOM, sinusitis </a:t>
            </a:r>
          </a:p>
          <a:p>
            <a:pPr marL="640594" lvl="1" indent="-174708" defTabSz="931774">
              <a:buFontTx/>
              <a:buChar char="-"/>
            </a:pPr>
            <a:r>
              <a:rPr lang="en-US" baseline="0" dirty="0"/>
              <a:t>Acute rheumatic fever, post </a:t>
            </a:r>
            <a:r>
              <a:rPr lang="en-US" baseline="0" dirty="0" err="1"/>
              <a:t>streop</a:t>
            </a:r>
            <a:r>
              <a:rPr lang="en-US" baseline="0" dirty="0"/>
              <a:t> glomerulonephritis, reactive arthritis and PANDS </a:t>
            </a:r>
          </a:p>
          <a:p>
            <a:pPr marL="640594" lvl="1" indent="-174708" defTabSz="931774">
              <a:buFontTx/>
              <a:buChar char="-"/>
            </a:pPr>
            <a:r>
              <a:rPr lang="en-US" baseline="0" dirty="0"/>
              <a:t>i</a:t>
            </a:r>
            <a:r>
              <a:rPr lang="en-US" dirty="0"/>
              <a:t>n particular, treatment within 9 days of the onset of illness is effective in preventing acute rheumatic fever (ARF)</a:t>
            </a:r>
          </a:p>
          <a:p>
            <a:pPr marL="174708" indent="-174708" defTabSz="931774">
              <a:buFontTx/>
              <a:buChar char="-"/>
            </a:pPr>
            <a:r>
              <a:rPr lang="en-US" b="1" dirty="0"/>
              <a:t>Does not affect the development of post streptococcal glomerulonephritis</a:t>
            </a:r>
          </a:p>
          <a:p>
            <a:pPr marL="174708" indent="-174708" defTabSz="931774">
              <a:buFontTx/>
              <a:buChar char="-"/>
            </a:pP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16</a:t>
            </a:fld>
            <a:endParaRPr lang="en-US"/>
          </a:p>
        </p:txBody>
      </p:sp>
    </p:spTree>
    <p:extLst>
      <p:ext uri="{BB962C8B-B14F-4D97-AF65-F5344CB8AC3E}">
        <p14:creationId xmlns:p14="http://schemas.microsoft.com/office/powerpoint/2010/main" val="93128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limited illness</a:t>
            </a:r>
          </a:p>
          <a:p>
            <a:r>
              <a:rPr lang="en-US" b="1" dirty="0"/>
              <a:t>Symptoms are typically self-limited (3-5 days) w/out antibiotics </a:t>
            </a:r>
          </a:p>
          <a:p>
            <a:r>
              <a:rPr lang="en-US" b="1" dirty="0"/>
              <a:t>Antibiotics shorten duration of symptoms by ~16 hours overall</a:t>
            </a:r>
          </a:p>
          <a:p>
            <a:r>
              <a:rPr lang="en-US" dirty="0"/>
              <a:t>Must weigh</a:t>
            </a:r>
            <a:r>
              <a:rPr lang="en-US" baseline="0" dirty="0"/>
              <a:t> the risks associated with using antibiotics with the benefit of 16 hours of symptoms </a:t>
            </a:r>
            <a:endParaRPr lang="en-US" dirty="0"/>
          </a:p>
        </p:txBody>
      </p:sp>
      <p:sp>
        <p:nvSpPr>
          <p:cNvPr id="4" name="Slide Number Placeholder 3"/>
          <p:cNvSpPr>
            <a:spLocks noGrp="1"/>
          </p:cNvSpPr>
          <p:nvPr>
            <p:ph type="sldNum" sz="quarter" idx="5"/>
          </p:nvPr>
        </p:nvSpPr>
        <p:spPr/>
        <p:txBody>
          <a:bodyPr/>
          <a:lstStyle/>
          <a:p>
            <a:fld id="{C51F5765-5843-42EB-8612-77EA99A0C32F}" type="slidenum">
              <a:rPr lang="en-US" smtClean="0"/>
              <a:t>17</a:t>
            </a:fld>
            <a:endParaRPr lang="en-US"/>
          </a:p>
        </p:txBody>
      </p:sp>
    </p:spTree>
    <p:extLst>
      <p:ext uri="{BB962C8B-B14F-4D97-AF65-F5344CB8AC3E}">
        <p14:creationId xmlns:p14="http://schemas.microsoft.com/office/powerpoint/2010/main" val="2853406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18</a:t>
            </a:fld>
            <a:endParaRPr lang="en-US"/>
          </a:p>
        </p:txBody>
      </p:sp>
    </p:spTree>
    <p:extLst>
      <p:ext uri="{BB962C8B-B14F-4D97-AF65-F5344CB8AC3E}">
        <p14:creationId xmlns:p14="http://schemas.microsoft.com/office/powerpoint/2010/main" val="85696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Cochrane Review including adults and children with “sore throat” some dx w GAS,</a:t>
            </a:r>
            <a:r>
              <a:rPr lang="en-US" baseline="0" dirty="0"/>
              <a:t> some not dx</a:t>
            </a:r>
          </a:p>
          <a:p>
            <a:r>
              <a:rPr lang="en-US" dirty="0"/>
              <a:t>– did see reduction on s/s duration</a:t>
            </a:r>
          </a:p>
          <a:p>
            <a:pPr marL="174708" indent="-174708">
              <a:buFontTx/>
              <a:buChar char="-"/>
            </a:pPr>
            <a:r>
              <a:rPr lang="en-US" dirty="0"/>
              <a:t>Antibiotics reduced the incidence </a:t>
            </a:r>
            <a:r>
              <a:rPr lang="en-US" b="1" dirty="0"/>
              <a:t>of acute otitis </a:t>
            </a:r>
            <a:r>
              <a:rPr lang="en-US" dirty="0"/>
              <a:t>media to about </a:t>
            </a:r>
            <a:r>
              <a:rPr lang="en-US" b="1" dirty="0"/>
              <a:t>one-third </a:t>
            </a:r>
            <a:r>
              <a:rPr lang="en-US" dirty="0"/>
              <a:t>of that in the placebo group;</a:t>
            </a:r>
            <a:r>
              <a:rPr lang="en-US" baseline="0" dirty="0"/>
              <a:t> </a:t>
            </a:r>
            <a:r>
              <a:rPr lang="en-US" b="1" baseline="0" dirty="0"/>
              <a:t>but because this complication is so uncommon (0.7%) this correlates to a NNT of ~200 to prevent once case of AOM</a:t>
            </a:r>
            <a:endParaRPr lang="en-US" b="1" dirty="0"/>
          </a:p>
          <a:p>
            <a:pPr marL="174708" indent="-174708">
              <a:buFontTx/>
              <a:buChar char="-"/>
            </a:pPr>
            <a:r>
              <a:rPr lang="en-US" dirty="0"/>
              <a:t>incidence of acute </a:t>
            </a:r>
            <a:r>
              <a:rPr lang="en-US" b="1" dirty="0"/>
              <a:t>sinusitis</a:t>
            </a:r>
            <a:r>
              <a:rPr lang="en-US" dirty="0"/>
              <a:t> to about </a:t>
            </a:r>
            <a:r>
              <a:rPr lang="en-US" b="1" dirty="0"/>
              <a:t>one-half </a:t>
            </a:r>
            <a:r>
              <a:rPr lang="en-US" dirty="0"/>
              <a:t>of that in the placebo group</a:t>
            </a:r>
          </a:p>
          <a:p>
            <a:pPr marL="174708" indent="-174708">
              <a:buFontTx/>
              <a:buChar char="-"/>
            </a:pPr>
            <a:r>
              <a:rPr lang="en-US" dirty="0"/>
              <a:t>Two Cases of acute glomerulonephritis only occurred in the antibiotic group which suggests protection by antibiotics. Low numbers</a:t>
            </a:r>
            <a:r>
              <a:rPr lang="en-US" baseline="0" dirty="0"/>
              <a:t> precluded them </a:t>
            </a:r>
            <a:r>
              <a:rPr lang="en-US" dirty="0"/>
              <a:t>from a definitive conclusion. </a:t>
            </a:r>
          </a:p>
        </p:txBody>
      </p:sp>
      <p:sp>
        <p:nvSpPr>
          <p:cNvPr id="4" name="Slide Number Placeholder 3"/>
          <p:cNvSpPr>
            <a:spLocks noGrp="1"/>
          </p:cNvSpPr>
          <p:nvPr>
            <p:ph type="sldNum" sz="quarter" idx="10"/>
          </p:nvPr>
        </p:nvSpPr>
        <p:spPr/>
        <p:txBody>
          <a:bodyPr/>
          <a:lstStyle/>
          <a:p>
            <a:fld id="{C51F5765-5843-42EB-8612-77EA99A0C32F}" type="slidenum">
              <a:rPr lang="en-US" smtClean="0"/>
              <a:t>19</a:t>
            </a:fld>
            <a:endParaRPr lang="en-US"/>
          </a:p>
        </p:txBody>
      </p:sp>
    </p:spTree>
    <p:extLst>
      <p:ext uri="{BB962C8B-B14F-4D97-AF65-F5344CB8AC3E}">
        <p14:creationId xmlns:p14="http://schemas.microsoft.com/office/powerpoint/2010/main" val="261717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F5765-5843-42EB-8612-77EA99A0C32F}" type="slidenum">
              <a:rPr lang="en-US" smtClean="0"/>
              <a:t>2</a:t>
            </a:fld>
            <a:endParaRPr lang="en-US"/>
          </a:p>
        </p:txBody>
      </p:sp>
    </p:spTree>
    <p:extLst>
      <p:ext uri="{BB962C8B-B14F-4D97-AF65-F5344CB8AC3E}">
        <p14:creationId xmlns:p14="http://schemas.microsoft.com/office/powerpoint/2010/main" val="3631451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Recurrent or severe acute rheumatic fever can cause permanent cardiac valve damage and rheumatic heart disease, which increases the risk for cardiac conditions (e.g., infective endocarditis, stroke, and congestive heart failure). </a:t>
            </a:r>
          </a:p>
        </p:txBody>
      </p:sp>
      <p:sp>
        <p:nvSpPr>
          <p:cNvPr id="4" name="Slide Number Placeholder 3"/>
          <p:cNvSpPr>
            <a:spLocks noGrp="1"/>
          </p:cNvSpPr>
          <p:nvPr>
            <p:ph type="sldNum" sz="quarter" idx="10"/>
          </p:nvPr>
        </p:nvSpPr>
        <p:spPr/>
        <p:txBody>
          <a:bodyPr/>
          <a:lstStyle/>
          <a:p>
            <a:fld id="{C51F5765-5843-42EB-8612-77EA99A0C32F}" type="slidenum">
              <a:rPr lang="en-US" smtClean="0"/>
              <a:t>20</a:t>
            </a:fld>
            <a:endParaRPr lang="en-US"/>
          </a:p>
        </p:txBody>
      </p:sp>
    </p:spTree>
    <p:extLst>
      <p:ext uri="{BB962C8B-B14F-4D97-AF65-F5344CB8AC3E}">
        <p14:creationId xmlns:p14="http://schemas.microsoft.com/office/powerpoint/2010/main" val="2132283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lphaUcParenR"/>
            </a:pPr>
            <a:r>
              <a:rPr lang="en-US" dirty="0"/>
              <a:t>The Americas</a:t>
            </a:r>
          </a:p>
          <a:p>
            <a:pPr marL="232943" indent="-232943">
              <a:buAutoNum type="alphaUcParenR"/>
            </a:pPr>
            <a:r>
              <a:rPr lang="en-US" dirty="0"/>
              <a:t>Europe</a:t>
            </a:r>
          </a:p>
          <a:p>
            <a:pPr marL="232943" indent="-232943" defTabSz="931774">
              <a:buFontTx/>
              <a:buAutoNum type="alphaUcParenR"/>
            </a:pPr>
            <a:r>
              <a:rPr lang="en-US" dirty="0"/>
              <a:t>Trends of acute rheumatic fever incidence per 100,000 persons for each WHO region, A) The Americas, B) Europe, </a:t>
            </a:r>
          </a:p>
          <a:p>
            <a:pPr marL="232943" indent="-232943">
              <a:buAutoNum type="alphaUcParenR"/>
            </a:pPr>
            <a:endParaRPr lang="en-US" dirty="0"/>
          </a:p>
        </p:txBody>
      </p:sp>
      <p:sp>
        <p:nvSpPr>
          <p:cNvPr id="4" name="Slide Number Placeholder 3"/>
          <p:cNvSpPr>
            <a:spLocks noGrp="1"/>
          </p:cNvSpPr>
          <p:nvPr>
            <p:ph type="sldNum" sz="quarter" idx="5"/>
          </p:nvPr>
        </p:nvSpPr>
        <p:spPr/>
        <p:txBody>
          <a:bodyPr/>
          <a:lstStyle/>
          <a:p>
            <a:fld id="{C51F5765-5843-42EB-8612-77EA99A0C32F}" type="slidenum">
              <a:rPr lang="en-US" smtClean="0"/>
              <a:t>21</a:t>
            </a:fld>
            <a:endParaRPr lang="en-US"/>
          </a:p>
        </p:txBody>
      </p:sp>
    </p:spTree>
    <p:extLst>
      <p:ext uri="{BB962C8B-B14F-4D97-AF65-F5344CB8AC3E}">
        <p14:creationId xmlns:p14="http://schemas.microsoft.com/office/powerpoint/2010/main" val="2639150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is universal susceptibility of GAS to penicillin</a:t>
            </a:r>
          </a:p>
          <a:p>
            <a:r>
              <a:rPr lang="en-US" dirty="0"/>
              <a:t>Amoxicillin or Penicillin x 10 days (often </a:t>
            </a:r>
            <a:r>
              <a:rPr lang="en-US" dirty="0" err="1"/>
              <a:t>amox</a:t>
            </a:r>
            <a:r>
              <a:rPr lang="en-US" dirty="0"/>
              <a:t> due to taste)</a:t>
            </a:r>
          </a:p>
          <a:p>
            <a:r>
              <a:rPr lang="en-US" dirty="0"/>
              <a:t>Penicillin-Allergic</a:t>
            </a:r>
          </a:p>
          <a:p>
            <a:pPr lvl="1"/>
            <a:r>
              <a:rPr lang="en-US" dirty="0"/>
              <a:t>First generation cephalosporin x 10 days</a:t>
            </a:r>
          </a:p>
          <a:p>
            <a:pPr lvl="1"/>
            <a:r>
              <a:rPr lang="en-US" dirty="0"/>
              <a:t>Clindamycin on clarithromycin x 10 days (resistance in US is 1% for </a:t>
            </a:r>
            <a:r>
              <a:rPr lang="en-US" dirty="0" err="1"/>
              <a:t>clinda</a:t>
            </a:r>
            <a:r>
              <a:rPr lang="en-US" dirty="0"/>
              <a:t>, macrolides 5 – 8%)</a:t>
            </a:r>
          </a:p>
          <a:p>
            <a:pPr lvl="1"/>
            <a:r>
              <a:rPr lang="en-US" dirty="0"/>
              <a:t>Azithromycin x 5 days </a:t>
            </a:r>
          </a:p>
          <a:p>
            <a:endParaRPr lang="en-US" dirty="0"/>
          </a:p>
          <a:p>
            <a:r>
              <a:rPr lang="en-US" b="1" dirty="0"/>
              <a:t>intramuscular </a:t>
            </a:r>
            <a:r>
              <a:rPr lang="en-US" b="1" dirty="0" err="1"/>
              <a:t>benzathine</a:t>
            </a:r>
            <a:r>
              <a:rPr lang="en-US" b="1" dirty="0"/>
              <a:t> penicillin G for</a:t>
            </a:r>
            <a:r>
              <a:rPr lang="en-US" b="1" baseline="0" dirty="0"/>
              <a:t> </a:t>
            </a:r>
            <a:r>
              <a:rPr lang="en-US" b="1" dirty="0"/>
              <a:t>patients deemed unlikely to complete a full 10-day course of oral therapy</a:t>
            </a:r>
          </a:p>
        </p:txBody>
      </p:sp>
      <p:sp>
        <p:nvSpPr>
          <p:cNvPr id="4" name="Slide Number Placeholder 3"/>
          <p:cNvSpPr>
            <a:spLocks noGrp="1"/>
          </p:cNvSpPr>
          <p:nvPr>
            <p:ph type="sldNum" sz="quarter" idx="10"/>
          </p:nvPr>
        </p:nvSpPr>
        <p:spPr/>
        <p:txBody>
          <a:bodyPr/>
          <a:lstStyle/>
          <a:p>
            <a:fld id="{C51F5765-5843-42EB-8612-77EA99A0C32F}" type="slidenum">
              <a:rPr lang="en-US" smtClean="0"/>
              <a:t>22</a:t>
            </a:fld>
            <a:endParaRPr lang="en-US"/>
          </a:p>
        </p:txBody>
      </p:sp>
    </p:spTree>
    <p:extLst>
      <p:ext uri="{BB962C8B-B14F-4D97-AF65-F5344CB8AC3E}">
        <p14:creationId xmlns:p14="http://schemas.microsoft.com/office/powerpoint/2010/main" val="21425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clinically relevant differences in symptom resolution when comparing cephalosporins and macrolides with penicillin</a:t>
            </a:r>
          </a:p>
          <a:p>
            <a:endParaRPr lang="en-US" dirty="0"/>
          </a:p>
          <a:p>
            <a:r>
              <a:rPr lang="en-US" dirty="0"/>
              <a:t>Limited evidence in adults suggests cephalosporins are more effective than penicillin for relapse, but the NNTB is high (50)</a:t>
            </a:r>
          </a:p>
          <a:p>
            <a:pPr marL="174708" indent="-174708">
              <a:buFontTx/>
              <a:buChar char="-"/>
            </a:pPr>
            <a:r>
              <a:rPr lang="en-US" dirty="0"/>
              <a:t>Clinical relapse was lower for cephalosporins compared with penicillin (OR 0.55, 95% CI 0.30to 0.99; NNTB 50, N = 4, n = 1386; low quality evidence), but this was found only in adults (OR 0.42, 95% CI 0.20 to 0.88; NNTB 33, N = 2, n = 770). </a:t>
            </a:r>
          </a:p>
          <a:p>
            <a:endParaRPr lang="en-US" dirty="0"/>
          </a:p>
          <a:p>
            <a:endParaRPr lang="en-US" dirty="0"/>
          </a:p>
          <a:p>
            <a:r>
              <a:rPr lang="en-US" dirty="0"/>
              <a:t>IDSA: </a:t>
            </a:r>
          </a:p>
          <a:p>
            <a:r>
              <a:rPr lang="en-US" dirty="0"/>
              <a:t>broad use of cephalosporins may promote antimicrobial resistance and are generally more costly than penicillin.</a:t>
            </a:r>
          </a:p>
          <a:p>
            <a:r>
              <a:rPr lang="en-US" dirty="0"/>
              <a:t>No trial has evaluated the use of alternatives to penicillin for the prevention of acute rheumatic fever; thus, penicillin remains the treatment of choice when feasible.</a:t>
            </a:r>
          </a:p>
        </p:txBody>
      </p:sp>
      <p:sp>
        <p:nvSpPr>
          <p:cNvPr id="4" name="Slide Number Placeholder 3"/>
          <p:cNvSpPr>
            <a:spLocks noGrp="1"/>
          </p:cNvSpPr>
          <p:nvPr>
            <p:ph type="sldNum" sz="quarter" idx="10"/>
          </p:nvPr>
        </p:nvSpPr>
        <p:spPr/>
        <p:txBody>
          <a:bodyPr/>
          <a:lstStyle/>
          <a:p>
            <a:fld id="{C51F5765-5843-42EB-8612-77EA99A0C32F}" type="slidenum">
              <a:rPr lang="en-US" smtClean="0"/>
              <a:t>23</a:t>
            </a:fld>
            <a:endParaRPr lang="en-US"/>
          </a:p>
        </p:txBody>
      </p:sp>
    </p:spTree>
    <p:extLst>
      <p:ext uri="{BB962C8B-B14F-4D97-AF65-F5344CB8AC3E}">
        <p14:creationId xmlns:p14="http://schemas.microsoft.com/office/powerpoint/2010/main" val="2621705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using penicillin first line UNLESS</a:t>
            </a:r>
            <a:r>
              <a:rPr lang="en-US" baseline="0" dirty="0"/>
              <a:t> SEVERE IGE mediated allergy as this study out of Madison found </a:t>
            </a:r>
            <a:r>
              <a:rPr lang="en-US" dirty="0"/>
              <a:t>15%</a:t>
            </a:r>
            <a:r>
              <a:rPr lang="en-US" baseline="0" dirty="0"/>
              <a:t> resistance to </a:t>
            </a:r>
            <a:r>
              <a:rPr lang="en-US" baseline="0" dirty="0" err="1"/>
              <a:t>clinda</a:t>
            </a:r>
            <a:r>
              <a:rPr lang="en-US" baseline="0" dirty="0"/>
              <a:t>/</a:t>
            </a:r>
            <a:r>
              <a:rPr lang="en-US" baseline="0" dirty="0" err="1"/>
              <a:t>erythro</a:t>
            </a:r>
            <a:endParaRPr lang="en-US" baseline="0" dirty="0"/>
          </a:p>
          <a:p>
            <a:r>
              <a:rPr lang="en-US" baseline="0" dirty="0"/>
              <a:t>NOTE: </a:t>
            </a:r>
          </a:p>
          <a:p>
            <a:pPr marL="174708" indent="-174708">
              <a:buFontTx/>
              <a:buChar char="-"/>
            </a:pPr>
            <a:r>
              <a:rPr lang="en-US" baseline="0" dirty="0"/>
              <a:t>IDSA guidelines report 1% </a:t>
            </a:r>
            <a:r>
              <a:rPr lang="en-US" baseline="0" dirty="0" err="1"/>
              <a:t>clinda</a:t>
            </a:r>
            <a:r>
              <a:rPr lang="en-US" baseline="0" dirty="0"/>
              <a:t> </a:t>
            </a:r>
            <a:r>
              <a:rPr lang="en-US" baseline="0" dirty="0" err="1"/>
              <a:t>resis</a:t>
            </a:r>
            <a:r>
              <a:rPr lang="en-US" baseline="0" dirty="0"/>
              <a:t> (from a 2004 study)</a:t>
            </a:r>
          </a:p>
          <a:p>
            <a:pPr marL="174708" indent="-174708">
              <a:buFontTx/>
              <a:buChar char="-"/>
            </a:pPr>
            <a:r>
              <a:rPr lang="en-US" baseline="0" dirty="0"/>
              <a:t>IDSA guidelines report 5 – 8% </a:t>
            </a:r>
            <a:r>
              <a:rPr lang="en-US" baseline="0" dirty="0" err="1"/>
              <a:t>macrolid</a:t>
            </a:r>
            <a:r>
              <a:rPr lang="en-US" baseline="0" dirty="0"/>
              <a:t> </a:t>
            </a:r>
            <a:r>
              <a:rPr lang="en-US" baseline="0" dirty="0" err="1"/>
              <a:t>resis</a:t>
            </a:r>
            <a:r>
              <a:rPr lang="en-US" baseline="0" dirty="0"/>
              <a:t> (same 2004 study)</a:t>
            </a:r>
          </a:p>
          <a:p>
            <a:r>
              <a:rPr lang="en-US" baseline="0" dirty="0"/>
              <a:t>If not a severe allergy should be using cephalosporins – as narrow as possible, cephalexin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24</a:t>
            </a:fld>
            <a:endParaRPr lang="en-US"/>
          </a:p>
        </p:txBody>
      </p:sp>
    </p:spTree>
    <p:extLst>
      <p:ext uri="{BB962C8B-B14F-4D97-AF65-F5344CB8AC3E}">
        <p14:creationId xmlns:p14="http://schemas.microsoft.com/office/powerpoint/2010/main" val="688809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a:t>CHW antibiogram shows 100% </a:t>
            </a:r>
            <a:r>
              <a:rPr lang="en-US" baseline="0" dirty="0" err="1"/>
              <a:t>suscep</a:t>
            </a:r>
            <a:r>
              <a:rPr lang="en-US" baseline="0" dirty="0"/>
              <a:t> to </a:t>
            </a:r>
            <a:r>
              <a:rPr lang="en-US" baseline="0" dirty="0" err="1"/>
              <a:t>clinda</a:t>
            </a:r>
            <a:r>
              <a:rPr lang="en-US" baseline="0" dirty="0"/>
              <a:t> </a:t>
            </a:r>
          </a:p>
          <a:p>
            <a:r>
              <a:rPr lang="en-US" dirty="0"/>
              <a:t>76% </a:t>
            </a:r>
            <a:r>
              <a:rPr lang="en-US" dirty="0" err="1"/>
              <a:t>suscep</a:t>
            </a:r>
            <a:r>
              <a:rPr lang="en-US" dirty="0"/>
              <a:t> to macrolides</a:t>
            </a:r>
            <a:r>
              <a:rPr lang="en-US" baseline="0" dirty="0"/>
              <a:t>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25</a:t>
            </a:fld>
            <a:endParaRPr lang="en-US"/>
          </a:p>
        </p:txBody>
      </p:sp>
    </p:spTree>
    <p:extLst>
      <p:ext uri="{BB962C8B-B14F-4D97-AF65-F5344CB8AC3E}">
        <p14:creationId xmlns:p14="http://schemas.microsoft.com/office/powerpoint/2010/main" val="1091950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7%–37% of children treated with an appropriate antibiotic for apparent streptococcal pharyngitis have a throat culture positive for GAS at the end of therapy – likely streptococcal carriers, and further antimicrobial therapy is not indicated</a:t>
            </a:r>
          </a:p>
          <a:p>
            <a:endParaRPr lang="en-US" dirty="0"/>
          </a:p>
          <a:p>
            <a:pPr marL="174708" indent="-174708">
              <a:buFontTx/>
              <a:buChar char="-"/>
            </a:pPr>
            <a:r>
              <a:rPr lang="en-US" dirty="0"/>
              <a:t>winter and spring in temperate climates, as many as 20% of asymptomatic school age children may be GAS carriers</a:t>
            </a:r>
          </a:p>
          <a:p>
            <a:pPr marL="174708" indent="-174708">
              <a:buFontTx/>
              <a:buChar char="-"/>
            </a:pPr>
            <a:r>
              <a:rPr lang="en-US" dirty="0"/>
              <a:t>Carriers appear to be unlikely to spread the organism low risk, if any, for developing complications</a:t>
            </a:r>
          </a:p>
          <a:p>
            <a:pPr marL="174708" indent="-174708">
              <a:buFontTx/>
              <a:buChar char="-"/>
            </a:pPr>
            <a:endParaRPr lang="en-US" dirty="0"/>
          </a:p>
          <a:p>
            <a:r>
              <a:rPr lang="en-US" dirty="0"/>
              <a:t>Special situations in which eradication of carriage may be desirable:</a:t>
            </a:r>
          </a:p>
          <a:p>
            <a:pPr marL="232943" indent="-232943">
              <a:buFontTx/>
              <a:buAutoNum type="arabicParenBoth"/>
            </a:pPr>
            <a:r>
              <a:rPr lang="en-US" dirty="0"/>
              <a:t>during a community outbreak of acute rheumatic fever, acute </a:t>
            </a:r>
            <a:r>
              <a:rPr lang="en-US" dirty="0" err="1"/>
              <a:t>poststreptococcal</a:t>
            </a:r>
            <a:r>
              <a:rPr lang="en-US" dirty="0"/>
              <a:t> glomerulonephritis, or invasive GAS infection</a:t>
            </a:r>
          </a:p>
          <a:p>
            <a:pPr marL="232943" indent="-232943">
              <a:buFontTx/>
              <a:buAutoNum type="arabicParenBoth"/>
            </a:pPr>
            <a:r>
              <a:rPr lang="en-US" dirty="0"/>
              <a:t>during an outbreak of GAS pharyngitis in a closed or partially closed community</a:t>
            </a:r>
          </a:p>
          <a:p>
            <a:pPr marL="232943" indent="-232943">
              <a:buFontTx/>
              <a:buAutoNum type="arabicParenBoth"/>
            </a:pPr>
            <a:r>
              <a:rPr lang="en-US" dirty="0"/>
              <a:t>Presence of a family or personal history of acute rheumatic fever</a:t>
            </a:r>
          </a:p>
          <a:p>
            <a:pPr marL="232943" indent="-232943">
              <a:buFontTx/>
              <a:buAutoNum type="arabicParenBoth"/>
            </a:pPr>
            <a:r>
              <a:rPr lang="en-US" dirty="0"/>
              <a:t>Family with excessive anxiety about GAS infections</a:t>
            </a:r>
          </a:p>
          <a:p>
            <a:pPr marL="232943" indent="-232943">
              <a:buFontTx/>
              <a:buAutoNum type="arabicParenBoth"/>
            </a:pPr>
            <a:r>
              <a:rPr lang="en-US" dirty="0"/>
              <a:t>Tonsillectomy is being considered only because of carriage</a:t>
            </a:r>
          </a:p>
          <a:p>
            <a:r>
              <a:rPr lang="en-US" dirty="0"/>
              <a:t>IDSA</a:t>
            </a:r>
            <a:r>
              <a:rPr lang="en-US" baseline="0" dirty="0"/>
              <a:t> guidelines have recs re drugs/doses for eradication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26</a:t>
            </a:fld>
            <a:endParaRPr lang="en-US"/>
          </a:p>
        </p:txBody>
      </p:sp>
    </p:spTree>
    <p:extLst>
      <p:ext uri="{BB962C8B-B14F-4D97-AF65-F5344CB8AC3E}">
        <p14:creationId xmlns:p14="http://schemas.microsoft.com/office/powerpoint/2010/main" val="609169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Antibiotic non-adherence </a:t>
            </a:r>
          </a:p>
          <a:p>
            <a:r>
              <a:rPr lang="en-US" dirty="0"/>
              <a:t>Reinfection - Suspicion for recurrent infection should be raised when clusters of GAS infections are occurring within the patient's household, school, workplace, or other close-contact setting</a:t>
            </a:r>
          </a:p>
          <a:p>
            <a:r>
              <a:rPr lang="en-US" dirty="0"/>
              <a:t>Infection with different pathogen (</a:t>
            </a:r>
            <a:r>
              <a:rPr lang="en-US" dirty="0" err="1"/>
              <a:t>eg</a:t>
            </a:r>
            <a:r>
              <a:rPr lang="en-US" dirty="0"/>
              <a:t> virus)</a:t>
            </a:r>
          </a:p>
          <a:p>
            <a:r>
              <a:rPr lang="en-US" dirty="0"/>
              <a:t>Complication (</a:t>
            </a:r>
            <a:r>
              <a:rPr lang="en-US" dirty="0" err="1"/>
              <a:t>eg</a:t>
            </a:r>
            <a:r>
              <a:rPr lang="en-US" dirty="0"/>
              <a:t> abscess) </a:t>
            </a:r>
          </a:p>
          <a:p>
            <a:r>
              <a:rPr lang="en-US" dirty="0"/>
              <a:t>True failure – possible with alternative drugs like clindamycin or a macrolide;</a:t>
            </a:r>
            <a:r>
              <a:rPr lang="en-US" baseline="0" dirty="0"/>
              <a:t> </a:t>
            </a:r>
            <a:r>
              <a:rPr lang="en-US" dirty="0"/>
              <a:t>presence of persistent or recurrent symptoms should also raise suspicion for an alternate initial diagnosis or new infection with a different pathogen in a chronic GAS carrier</a:t>
            </a:r>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27</a:t>
            </a:fld>
            <a:endParaRPr lang="en-US"/>
          </a:p>
        </p:txBody>
      </p:sp>
    </p:spTree>
    <p:extLst>
      <p:ext uri="{BB962C8B-B14F-4D97-AF65-F5344CB8AC3E}">
        <p14:creationId xmlns:p14="http://schemas.microsoft.com/office/powerpoint/2010/main" val="199560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resistance has not been reported</a:t>
            </a:r>
          </a:p>
          <a:p>
            <a:r>
              <a:rPr lang="en-US" dirty="0"/>
              <a:t>Theoretical Reasons for </a:t>
            </a:r>
            <a:r>
              <a:rPr lang="en-US" dirty="0" err="1"/>
              <a:t>persistant</a:t>
            </a:r>
            <a:r>
              <a:rPr lang="en-US" dirty="0"/>
              <a:t> GAS pharyngitis</a:t>
            </a:r>
          </a:p>
          <a:p>
            <a:pPr lvl="1"/>
            <a:r>
              <a:rPr lang="en-US" dirty="0"/>
              <a:t>Normal flora deactivate penicillin - Some bacteria that colonize the oropharynx, such as </a:t>
            </a:r>
            <a:r>
              <a:rPr lang="en-US" i="1" dirty="0"/>
              <a:t>Staphylococcus </a:t>
            </a:r>
            <a:r>
              <a:rPr lang="en-US" i="1" dirty="0" err="1"/>
              <a:t>aureus</a:t>
            </a:r>
            <a:r>
              <a:rPr lang="en-US" i="1" dirty="0"/>
              <a:t>, </a:t>
            </a:r>
            <a:r>
              <a:rPr lang="en-US" i="1" dirty="0" err="1"/>
              <a:t>Haemophilus</a:t>
            </a:r>
            <a:r>
              <a:rPr lang="en-US" i="1" dirty="0"/>
              <a:t> influenza, </a:t>
            </a:r>
            <a:r>
              <a:rPr lang="en-US" dirty="0"/>
              <a:t>and </a:t>
            </a:r>
            <a:r>
              <a:rPr lang="en-US" i="1" dirty="0"/>
              <a:t>Moraxella </a:t>
            </a:r>
            <a:r>
              <a:rPr lang="en-US" i="1" dirty="0" err="1"/>
              <a:t>catarrhalis</a:t>
            </a:r>
            <a:r>
              <a:rPr lang="en-US" dirty="0"/>
              <a:t>, produce beta-lactamases that inactivate penicillin, leading to decreased activity of penicillin against GAS</a:t>
            </a:r>
          </a:p>
          <a:p>
            <a:pPr lvl="1"/>
            <a:r>
              <a:rPr lang="en-US" dirty="0"/>
              <a:t>Penicillin decreases alpha-streptococci in the oropharynx</a:t>
            </a:r>
          </a:p>
        </p:txBody>
      </p:sp>
      <p:sp>
        <p:nvSpPr>
          <p:cNvPr id="4" name="Slide Number Placeholder 3"/>
          <p:cNvSpPr>
            <a:spLocks noGrp="1"/>
          </p:cNvSpPr>
          <p:nvPr>
            <p:ph type="sldNum" sz="quarter" idx="10"/>
          </p:nvPr>
        </p:nvSpPr>
        <p:spPr/>
        <p:txBody>
          <a:bodyPr/>
          <a:lstStyle/>
          <a:p>
            <a:fld id="{C51F5765-5843-42EB-8612-77EA99A0C32F}" type="slidenum">
              <a:rPr lang="en-US" smtClean="0"/>
              <a:t>28</a:t>
            </a:fld>
            <a:endParaRPr lang="en-US"/>
          </a:p>
        </p:txBody>
      </p:sp>
    </p:spTree>
    <p:extLst>
      <p:ext uri="{BB962C8B-B14F-4D97-AF65-F5344CB8AC3E}">
        <p14:creationId xmlns:p14="http://schemas.microsoft.com/office/powerpoint/2010/main" val="350298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29</a:t>
            </a:fld>
            <a:endParaRPr lang="en-US"/>
          </a:p>
        </p:txBody>
      </p:sp>
    </p:spTree>
    <p:extLst>
      <p:ext uri="{BB962C8B-B14F-4D97-AF65-F5344CB8AC3E}">
        <p14:creationId xmlns:p14="http://schemas.microsoft.com/office/powerpoint/2010/main" val="139165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Pharyngitis (sore throat</a:t>
            </a:r>
            <a:r>
              <a:rPr lang="en-US" baseline="0" dirty="0"/>
              <a:t>) is very common – accounts for 15 mil visits to </a:t>
            </a:r>
            <a:r>
              <a:rPr lang="en-US" baseline="0" dirty="0" err="1"/>
              <a:t>peds</a:t>
            </a:r>
            <a:r>
              <a:rPr lang="en-US" baseline="0" dirty="0"/>
              <a:t> and other </a:t>
            </a:r>
            <a:r>
              <a:rPr lang="en-US" baseline="0" dirty="0" err="1"/>
              <a:t>pcps</a:t>
            </a:r>
            <a:r>
              <a:rPr lang="en-US" baseline="0" dirty="0"/>
              <a:t> per year in US </a:t>
            </a:r>
          </a:p>
          <a:p>
            <a:r>
              <a:rPr lang="en-US" baseline="0" dirty="0"/>
              <a:t>Viral causes are the most common of pharyngitis – listed are other common causes </a:t>
            </a:r>
            <a:endParaRPr lang="en-US" dirty="0"/>
          </a:p>
          <a:p>
            <a:r>
              <a:rPr lang="en-US" dirty="0"/>
              <a:t>Viral:</a:t>
            </a:r>
            <a:r>
              <a:rPr lang="en-US" baseline="0" dirty="0"/>
              <a:t> commonly </a:t>
            </a:r>
            <a:r>
              <a:rPr lang="en-US" dirty="0"/>
              <a:t>adenovirus, influenza virus, </a:t>
            </a:r>
            <a:r>
              <a:rPr lang="en-US" dirty="0" err="1"/>
              <a:t>parainfluenza</a:t>
            </a:r>
            <a:r>
              <a:rPr lang="en-US" dirty="0"/>
              <a:t> virus, rhinovirus, and RSV</a:t>
            </a:r>
          </a:p>
        </p:txBody>
      </p:sp>
      <p:sp>
        <p:nvSpPr>
          <p:cNvPr id="4" name="Slide Number Placeholder 3"/>
          <p:cNvSpPr>
            <a:spLocks noGrp="1"/>
          </p:cNvSpPr>
          <p:nvPr>
            <p:ph type="sldNum" sz="quarter" idx="10"/>
          </p:nvPr>
        </p:nvSpPr>
        <p:spPr/>
        <p:txBody>
          <a:bodyPr/>
          <a:lstStyle/>
          <a:p>
            <a:fld id="{C51F5765-5843-42EB-8612-77EA99A0C32F}" type="slidenum">
              <a:rPr lang="en-US" smtClean="0"/>
              <a:t>3</a:t>
            </a:fld>
            <a:endParaRPr lang="en-US"/>
          </a:p>
        </p:txBody>
      </p:sp>
    </p:spTree>
    <p:extLst>
      <p:ext uri="{BB962C8B-B14F-4D97-AF65-F5344CB8AC3E}">
        <p14:creationId xmlns:p14="http://schemas.microsoft.com/office/powerpoint/2010/main" val="2379991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30</a:t>
            </a:fld>
            <a:endParaRPr lang="en-US"/>
          </a:p>
        </p:txBody>
      </p:sp>
    </p:spTree>
    <p:extLst>
      <p:ext uri="{BB962C8B-B14F-4D97-AF65-F5344CB8AC3E}">
        <p14:creationId xmlns:p14="http://schemas.microsoft.com/office/powerpoint/2010/main" val="1225385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prospective, randomized, double-blind, placebo-controlled trial of children aged 5 to 16 years who presented to the emergency department with acute pharyngitis</a:t>
            </a:r>
          </a:p>
          <a:p>
            <a:r>
              <a:rPr lang="en-US" dirty="0"/>
              <a:t>184 children were enrolled in the study- 85 children in the antigen-positive group, of whom 45 were randomized to dexamethasone and 40 to placebo. </a:t>
            </a:r>
          </a:p>
          <a:p>
            <a:r>
              <a:rPr lang="en-US" dirty="0"/>
              <a:t>In the arm</a:t>
            </a:r>
            <a:r>
              <a:rPr lang="en-US" baseline="0" dirty="0"/>
              <a:t> that was </a:t>
            </a:r>
            <a:r>
              <a:rPr lang="en-US" baseline="0" dirty="0" err="1"/>
              <a:t>pos</a:t>
            </a:r>
            <a:r>
              <a:rPr lang="en-US" baseline="0" dirty="0"/>
              <a:t> for GAS, they saw a reduction in </a:t>
            </a:r>
          </a:p>
          <a:p>
            <a:r>
              <a:rPr lang="en-US" baseline="0" dirty="0"/>
              <a:t>- Slightly lower time to clinically sig relief 6 hours versus 11.5 hours in placebo </a:t>
            </a:r>
          </a:p>
          <a:p>
            <a:r>
              <a:rPr lang="en-US" baseline="0" dirty="0"/>
              <a:t>- Similar mean time to complete pain relief (40 hours in </a:t>
            </a:r>
            <a:r>
              <a:rPr lang="en-US" baseline="0" dirty="0" err="1"/>
              <a:t>dex</a:t>
            </a:r>
            <a:r>
              <a:rPr lang="en-US" baseline="0" dirty="0"/>
              <a:t>, 36 hours in non-</a:t>
            </a:r>
            <a:r>
              <a:rPr lang="en-US" baseline="0" dirty="0" err="1"/>
              <a:t>dex</a:t>
            </a:r>
            <a:r>
              <a:rPr lang="en-US" baseline="0" dirty="0"/>
              <a:t>)</a:t>
            </a:r>
          </a:p>
        </p:txBody>
      </p:sp>
      <p:sp>
        <p:nvSpPr>
          <p:cNvPr id="4" name="Slide Number Placeholder 3"/>
          <p:cNvSpPr>
            <a:spLocks noGrp="1"/>
          </p:cNvSpPr>
          <p:nvPr>
            <p:ph type="sldNum" sz="quarter" idx="10"/>
          </p:nvPr>
        </p:nvSpPr>
        <p:spPr/>
        <p:txBody>
          <a:bodyPr/>
          <a:lstStyle/>
          <a:p>
            <a:fld id="{C51F5765-5843-42EB-8612-77EA99A0C32F}" type="slidenum">
              <a:rPr lang="en-US" smtClean="0"/>
              <a:t>31</a:t>
            </a:fld>
            <a:endParaRPr lang="en-US"/>
          </a:p>
        </p:txBody>
      </p:sp>
    </p:spTree>
    <p:extLst>
      <p:ext uri="{BB962C8B-B14F-4D97-AF65-F5344CB8AC3E}">
        <p14:creationId xmlns:p14="http://schemas.microsoft.com/office/powerpoint/2010/main" val="593466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Gerber MA, Baltimore RS, Eaton CB, </a:t>
            </a:r>
            <a:r>
              <a:rPr lang="en-US" dirty="0" err="1"/>
              <a:t>Gewitz</a:t>
            </a:r>
            <a:r>
              <a:rPr lang="en-US" dirty="0"/>
              <a:t> M, Rowley AH, Shulman ST, </a:t>
            </a:r>
            <a:r>
              <a:rPr lang="en-US" dirty="0" err="1"/>
              <a:t>Taubert</a:t>
            </a:r>
            <a:r>
              <a:rPr lang="en-US" dirty="0"/>
              <a:t> KA: </a:t>
            </a:r>
            <a:r>
              <a:rPr lang="en-US" b="1" dirty="0"/>
              <a:t>Prevention of rheumatic fever and diagnosis and treatment of acute Streptococcal pharyngitis: a scientific statement from the American Heart Association Rheumatic Fever, Endocarditis, and Kawasaki Disease Committee of the Council on Cardiovascular Disease in the Young, the Interdisciplinary Council on Functional Genomics and Translational Biology, and the Interdisciplinary Council on Quality of Care and Outcomes Research: endorsed by the American Academy of Pediatrics.</a:t>
            </a:r>
          </a:p>
          <a:p>
            <a:endParaRPr lang="en-US" b="1" dirty="0"/>
          </a:p>
        </p:txBody>
      </p:sp>
      <p:sp>
        <p:nvSpPr>
          <p:cNvPr id="4" name="Slide Number Placeholder 3"/>
          <p:cNvSpPr>
            <a:spLocks noGrp="1"/>
          </p:cNvSpPr>
          <p:nvPr>
            <p:ph type="sldNum" sz="quarter" idx="10"/>
          </p:nvPr>
        </p:nvSpPr>
        <p:spPr/>
        <p:txBody>
          <a:bodyPr/>
          <a:lstStyle/>
          <a:p>
            <a:fld id="{C51F5765-5843-42EB-8612-77EA99A0C32F}" type="slidenum">
              <a:rPr lang="en-US" smtClean="0"/>
              <a:t>32</a:t>
            </a:fld>
            <a:endParaRPr lang="en-US"/>
          </a:p>
        </p:txBody>
      </p:sp>
    </p:spTree>
    <p:extLst>
      <p:ext uri="{BB962C8B-B14F-4D97-AF65-F5344CB8AC3E}">
        <p14:creationId xmlns:p14="http://schemas.microsoft.com/office/powerpoint/2010/main" val="3252902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F5765-5843-42EB-8612-77EA99A0C32F}" type="slidenum">
              <a:rPr lang="en-US" smtClean="0"/>
              <a:t>33</a:t>
            </a:fld>
            <a:endParaRPr lang="en-US"/>
          </a:p>
        </p:txBody>
      </p:sp>
    </p:spTree>
    <p:extLst>
      <p:ext uri="{BB962C8B-B14F-4D97-AF65-F5344CB8AC3E}">
        <p14:creationId xmlns:p14="http://schemas.microsoft.com/office/powerpoint/2010/main" val="1970802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lphaLcPeriod"/>
            </a:pPr>
            <a:r>
              <a:rPr lang="en-US" dirty="0"/>
              <a:t>Group A Streptococcus (GAS)</a:t>
            </a:r>
          </a:p>
          <a:p>
            <a:pPr marL="524123" indent="-524123">
              <a:buFont typeface="+mj-lt"/>
              <a:buAutoNum type="alphaLcPeriod"/>
            </a:pPr>
            <a:r>
              <a:rPr lang="en-US" dirty="0"/>
              <a:t>Non-GAS bacteria </a:t>
            </a:r>
          </a:p>
          <a:p>
            <a:pPr marL="524123" indent="-524123">
              <a:buFont typeface="+mj-lt"/>
              <a:buAutoNum type="alphaLcPeriod"/>
            </a:pPr>
            <a:r>
              <a:rPr lang="en-US" b="1" dirty="0"/>
              <a:t>Viral (</a:t>
            </a:r>
            <a:r>
              <a:rPr lang="en-US" b="1" dirty="0" err="1"/>
              <a:t>ie</a:t>
            </a:r>
            <a:r>
              <a:rPr lang="en-US" b="1" dirty="0"/>
              <a:t> rhinovirus, coronavirus, influenza, etc.)</a:t>
            </a:r>
          </a:p>
          <a:p>
            <a:pPr marL="524123" indent="-524123">
              <a:buFont typeface="+mj-lt"/>
              <a:buAutoNum type="alphaLcPeriod"/>
            </a:pPr>
            <a:r>
              <a:rPr lang="en-US" dirty="0"/>
              <a:t>Non-infectious causes (</a:t>
            </a:r>
            <a:r>
              <a:rPr lang="en-US" dirty="0" err="1"/>
              <a:t>ie</a:t>
            </a:r>
            <a:r>
              <a:rPr lang="en-US" dirty="0"/>
              <a:t> chronic cough, </a:t>
            </a:r>
            <a:r>
              <a:rPr lang="en-US" dirty="0" err="1"/>
              <a:t>gastroesophageal</a:t>
            </a:r>
            <a:r>
              <a:rPr lang="en-US" dirty="0"/>
              <a:t> reflux or foreign body)</a:t>
            </a:r>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34</a:t>
            </a:fld>
            <a:endParaRPr lang="en-US"/>
          </a:p>
        </p:txBody>
      </p:sp>
    </p:spTree>
    <p:extLst>
      <p:ext uri="{BB962C8B-B14F-4D97-AF65-F5344CB8AC3E}">
        <p14:creationId xmlns:p14="http://schemas.microsoft.com/office/powerpoint/2010/main" val="1903100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lphaLcPeriod"/>
            </a:pPr>
            <a:r>
              <a:rPr lang="en-US" dirty="0"/>
              <a:t>Dramatically decrease the duration of symptoms</a:t>
            </a:r>
          </a:p>
          <a:p>
            <a:pPr marL="524123" indent="-524123">
              <a:buFont typeface="+mj-lt"/>
              <a:buAutoNum type="alphaLcPeriod"/>
            </a:pPr>
            <a:r>
              <a:rPr lang="en-US" b="1" dirty="0"/>
              <a:t>Prevent acute rheumatic fever</a:t>
            </a:r>
          </a:p>
          <a:p>
            <a:pPr marL="524123" indent="-524123">
              <a:buFont typeface="+mj-lt"/>
              <a:buAutoNum type="alphaLcPeriod"/>
            </a:pPr>
            <a:r>
              <a:rPr lang="en-US" dirty="0"/>
              <a:t>Prevent development of post-streptococcal glomerulonephritis </a:t>
            </a:r>
          </a:p>
          <a:p>
            <a:pPr marL="524123" indent="-524123">
              <a:buFont typeface="+mj-lt"/>
              <a:buAutoNum type="alphaLcPeriod"/>
            </a:pPr>
            <a:r>
              <a:rPr lang="en-US" dirty="0"/>
              <a:t>None of the above are anticipated</a:t>
            </a:r>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35</a:t>
            </a:fld>
            <a:endParaRPr lang="en-US"/>
          </a:p>
        </p:txBody>
      </p:sp>
    </p:spTree>
    <p:extLst>
      <p:ext uri="{BB962C8B-B14F-4D97-AF65-F5344CB8AC3E}">
        <p14:creationId xmlns:p14="http://schemas.microsoft.com/office/powerpoint/2010/main" val="3965927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lvl="1"/>
            <a:r>
              <a:rPr lang="en-US" dirty="0"/>
              <a:t>This is a prime age for developing a GAS pharyngitis, so the story is plausible. </a:t>
            </a:r>
          </a:p>
          <a:p>
            <a:pPr lvl="1"/>
            <a:r>
              <a:rPr lang="en-US" b="1" dirty="0"/>
              <a:t>This patient is likely a carrier and developing new viral infections; treatment is not needed.</a:t>
            </a:r>
          </a:p>
          <a:p>
            <a:pPr lvl="1"/>
            <a:r>
              <a:rPr lang="en-US" dirty="0"/>
              <a:t>The GAS is likely resistant to amoxicillin, so an alternative agent should be prescribed. </a:t>
            </a:r>
          </a:p>
          <a:p>
            <a:pPr lvl="1"/>
            <a:r>
              <a:rPr lang="en-US" dirty="0"/>
              <a:t>Although this patient sounds like a carrier, he should be treated to prevent transmission. </a:t>
            </a:r>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36</a:t>
            </a:fld>
            <a:endParaRPr lang="en-US"/>
          </a:p>
        </p:txBody>
      </p:sp>
    </p:spTree>
    <p:extLst>
      <p:ext uri="{BB962C8B-B14F-4D97-AF65-F5344CB8AC3E}">
        <p14:creationId xmlns:p14="http://schemas.microsoft.com/office/powerpoint/2010/main" val="106217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a:t>
            </a:r>
            <a:r>
              <a:rPr lang="en-US" baseline="0" dirty="0"/>
              <a:t> focusing on group a strep, which accounts for </a:t>
            </a:r>
          </a:p>
          <a:p>
            <a:pPr lvl="1"/>
            <a:r>
              <a:rPr lang="en-US" dirty="0"/>
              <a:t>5 – 15% of adult sore throat visits </a:t>
            </a:r>
          </a:p>
          <a:p>
            <a:pPr lvl="1"/>
            <a:r>
              <a:rPr lang="en-US" dirty="0"/>
              <a:t>20 – 30% of pediatric sore throat visits</a:t>
            </a:r>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4</a:t>
            </a:fld>
            <a:endParaRPr lang="en-US"/>
          </a:p>
        </p:txBody>
      </p:sp>
    </p:spTree>
    <p:extLst>
      <p:ext uri="{BB962C8B-B14F-4D97-AF65-F5344CB8AC3E}">
        <p14:creationId xmlns:p14="http://schemas.microsoft.com/office/powerpoint/2010/main" val="24998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a little more on prevalence: </a:t>
            </a:r>
          </a:p>
          <a:p>
            <a:r>
              <a:rPr lang="en-US" dirty="0"/>
              <a:t>Meta from 2010 in Pediatrics, included 29 studies looking at prevalence of GAS and carriage in school age children</a:t>
            </a:r>
          </a:p>
          <a:p>
            <a:pPr marL="174708" indent="-174708">
              <a:buFontTx/>
              <a:buChar char="-"/>
            </a:pPr>
            <a:r>
              <a:rPr lang="en-US" dirty="0"/>
              <a:t>children who present with sore throat </a:t>
            </a:r>
          </a:p>
          <a:p>
            <a:pPr marL="640594" lvl="1" indent="-174708">
              <a:buFontTx/>
              <a:buChar char="-"/>
            </a:pPr>
            <a:r>
              <a:rPr lang="en-US" dirty="0">
                <a:sym typeface="Wingdings" panose="05000000000000000000" pitchFamily="2" charset="2"/>
              </a:rPr>
              <a:t>All ages  </a:t>
            </a:r>
            <a:r>
              <a:rPr lang="en-US" dirty="0"/>
              <a:t>pooled </a:t>
            </a:r>
            <a:r>
              <a:rPr lang="en-US" b="1" dirty="0"/>
              <a:t>prevalence of GAS was 37% </a:t>
            </a:r>
            <a:r>
              <a:rPr lang="en-US" dirty="0"/>
              <a:t>(95% confidence interval [CI]: 32%-43%)</a:t>
            </a:r>
          </a:p>
          <a:p>
            <a:pPr marL="640594" lvl="1" indent="-174708">
              <a:buFontTx/>
              <a:buChar char="-"/>
            </a:pPr>
            <a:r>
              <a:rPr lang="en-US" dirty="0"/>
              <a:t>&lt; 5 years </a:t>
            </a:r>
            <a:r>
              <a:rPr lang="en-US" dirty="0">
                <a:sym typeface="Wingdings" panose="05000000000000000000" pitchFamily="2" charset="2"/>
              </a:rPr>
              <a:t> </a:t>
            </a:r>
            <a:r>
              <a:rPr lang="en-US" b="1" dirty="0"/>
              <a:t>lower prevalence of GAS (24%</a:t>
            </a:r>
            <a:r>
              <a:rPr lang="en-US" dirty="0"/>
              <a:t> [95% CI: 21%-26%])</a:t>
            </a:r>
          </a:p>
          <a:p>
            <a:pPr marL="174708" indent="-174708">
              <a:buFontTx/>
              <a:buChar char="-"/>
            </a:pPr>
            <a:r>
              <a:rPr lang="en-US" dirty="0"/>
              <a:t>As illustrated here, GAS carriage among </a:t>
            </a:r>
            <a:r>
              <a:rPr lang="en-US" b="1" dirty="0"/>
              <a:t>well</a:t>
            </a:r>
            <a:r>
              <a:rPr lang="en-US" dirty="0"/>
              <a:t> children with </a:t>
            </a:r>
            <a:r>
              <a:rPr lang="en-US" b="1" dirty="0"/>
              <a:t>no signs or symptoms **likely carriage**</a:t>
            </a:r>
          </a:p>
          <a:p>
            <a:pPr marL="640594" lvl="1" indent="-174708">
              <a:buFontTx/>
              <a:buChar char="-"/>
            </a:pPr>
            <a:r>
              <a:rPr lang="en-US" dirty="0">
                <a:sym typeface="Wingdings" panose="05000000000000000000" pitchFamily="2" charset="2"/>
              </a:rPr>
              <a:t> </a:t>
            </a:r>
            <a:r>
              <a:rPr lang="en-US" dirty="0"/>
              <a:t>12% (95% CI: 9%-14%) all children</a:t>
            </a:r>
          </a:p>
          <a:p>
            <a:pPr marL="640594" lvl="1" indent="-174708">
              <a:buFontTx/>
              <a:buChar char="-"/>
            </a:pPr>
            <a:r>
              <a:rPr lang="en-US" dirty="0">
                <a:sym typeface="Wingdings" panose="05000000000000000000" pitchFamily="2" charset="2"/>
              </a:rPr>
              <a:t> 4% (0.01-0.07) children &lt; 5 </a:t>
            </a:r>
            <a:r>
              <a:rPr lang="en-US" dirty="0" err="1">
                <a:sym typeface="Wingdings" panose="05000000000000000000" pitchFamily="2" charset="2"/>
              </a:rPr>
              <a:t>yo</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5</a:t>
            </a:fld>
            <a:endParaRPr lang="en-US"/>
          </a:p>
        </p:txBody>
      </p:sp>
    </p:spTree>
    <p:extLst>
      <p:ext uri="{BB962C8B-B14F-4D97-AF65-F5344CB8AC3E}">
        <p14:creationId xmlns:p14="http://schemas.microsoft.com/office/powerpoint/2010/main" val="304273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INDIVIDUALS </a:t>
            </a:r>
            <a:r>
              <a:rPr lang="en-US" dirty="0" err="1"/>
              <a:t>ie</a:t>
            </a:r>
            <a:r>
              <a:rPr lang="en-US" dirty="0"/>
              <a:t> carriage </a:t>
            </a:r>
          </a:p>
          <a:p>
            <a:pPr marL="174708" indent="-174708">
              <a:buFontTx/>
              <a:buChar char="-"/>
            </a:pPr>
            <a:r>
              <a:rPr lang="en-US" dirty="0"/>
              <a:t>low before the age of 3 years (1.9-7.1%) – but much higher in summer </a:t>
            </a:r>
          </a:p>
          <a:p>
            <a:pPr marL="174708" indent="-174708">
              <a:buFontTx/>
              <a:buChar char="-"/>
            </a:pPr>
            <a:r>
              <a:rPr lang="en-US" dirty="0"/>
              <a:t>Low in adults ≥16 years (2.4-3.7%) </a:t>
            </a:r>
          </a:p>
          <a:p>
            <a:pPr marL="174708" indent="-174708">
              <a:buFontTx/>
              <a:buChar char="-"/>
            </a:pPr>
            <a:r>
              <a:rPr lang="en-US" dirty="0"/>
              <a:t>Highest in the age group 3-15 years (5.0-21.2%). </a:t>
            </a:r>
          </a:p>
          <a:p>
            <a:endParaRPr lang="en-US" dirty="0"/>
          </a:p>
          <a:p>
            <a:r>
              <a:rPr lang="en-US" dirty="0"/>
              <a:t>Matched </a:t>
            </a:r>
            <a:r>
              <a:rPr lang="en-US" dirty="0" err="1"/>
              <a:t>pts</a:t>
            </a:r>
            <a:r>
              <a:rPr lang="en-US" dirty="0"/>
              <a:t> w “sore throats” with healthy individuals and saw</a:t>
            </a:r>
            <a:r>
              <a:rPr lang="en-US" baseline="0" dirty="0"/>
              <a:t>, </a:t>
            </a:r>
            <a:r>
              <a:rPr lang="en-US" dirty="0"/>
              <a:t>difference in prevalence of BHS </a:t>
            </a:r>
          </a:p>
          <a:p>
            <a:pPr marL="174708" indent="-174708">
              <a:buFontTx/>
              <a:buChar char="-"/>
            </a:pPr>
            <a:r>
              <a:rPr lang="en-US" dirty="0"/>
              <a:t>small during the late summer season </a:t>
            </a:r>
          </a:p>
          <a:p>
            <a:pPr marL="174708" indent="-174708">
              <a:buFontTx/>
              <a:buChar char="-"/>
            </a:pPr>
            <a:r>
              <a:rPr lang="en-US" dirty="0"/>
              <a:t>large during the mid-winter season</a:t>
            </a:r>
          </a:p>
          <a:p>
            <a:r>
              <a:rPr lang="en-US" dirty="0"/>
              <a:t>Highlighting</a:t>
            </a:r>
            <a:r>
              <a:rPr lang="en-US" baseline="0" dirty="0"/>
              <a:t> that it is more difficult to interpret the results of a strep test in summer vs winter </a:t>
            </a:r>
            <a:endParaRPr lang="en-US" dirty="0"/>
          </a:p>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6</a:t>
            </a:fld>
            <a:endParaRPr lang="en-US"/>
          </a:p>
        </p:txBody>
      </p:sp>
    </p:spTree>
    <p:extLst>
      <p:ext uri="{BB962C8B-B14F-4D97-AF65-F5344CB8AC3E}">
        <p14:creationId xmlns:p14="http://schemas.microsoft.com/office/powerpoint/2010/main" val="55281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F5765-5843-42EB-8612-77EA99A0C32F}" type="slidenum">
              <a:rPr lang="en-US" smtClean="0"/>
              <a:t>7</a:t>
            </a:fld>
            <a:endParaRPr lang="en-US"/>
          </a:p>
        </p:txBody>
      </p:sp>
    </p:spTree>
    <p:extLst>
      <p:ext uri="{BB962C8B-B14F-4D97-AF65-F5344CB8AC3E}">
        <p14:creationId xmlns:p14="http://schemas.microsoft.com/office/powerpoint/2010/main" val="133928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F5765-5843-42EB-8612-77EA99A0C32F}" type="slidenum">
              <a:rPr lang="en-US" smtClean="0"/>
              <a:t>8</a:t>
            </a:fld>
            <a:endParaRPr lang="en-US"/>
          </a:p>
        </p:txBody>
      </p:sp>
    </p:spTree>
    <p:extLst>
      <p:ext uri="{BB962C8B-B14F-4D97-AF65-F5344CB8AC3E}">
        <p14:creationId xmlns:p14="http://schemas.microsoft.com/office/powerpoint/2010/main" val="188583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a:t>
            </a:r>
            <a:r>
              <a:rPr lang="en-US" baseline="0" dirty="0"/>
              <a:t> and bacterial causes of pharyngitis have significant overlap in their presentation; important to highlight the differences  </a:t>
            </a:r>
            <a:endParaRPr lang="en-US" dirty="0"/>
          </a:p>
          <a:p>
            <a:r>
              <a:rPr lang="en-US" dirty="0"/>
              <a:t>GAS </a:t>
            </a:r>
          </a:p>
          <a:p>
            <a:pPr marL="174708" indent="-174708">
              <a:buFontTx/>
              <a:buChar char="-"/>
            </a:pPr>
            <a:r>
              <a:rPr lang="en-US" dirty="0"/>
              <a:t>Faster onset than viral illness</a:t>
            </a:r>
          </a:p>
          <a:p>
            <a:pPr marL="174708" indent="-174708">
              <a:buFontTx/>
              <a:buChar char="-"/>
            </a:pPr>
            <a:r>
              <a:rPr lang="en-US" dirty="0"/>
              <a:t>Typically presents in early school years, uncommon before 3yo</a:t>
            </a:r>
          </a:p>
          <a:p>
            <a:pPr marL="174708" indent="-174708">
              <a:buFontTx/>
              <a:buChar char="-"/>
            </a:pPr>
            <a:r>
              <a:rPr lang="en-US" dirty="0"/>
              <a:t>More likely to result in fever, headache</a:t>
            </a:r>
            <a:r>
              <a:rPr lang="en-US" baseline="0" dirty="0"/>
              <a:t> and n/v</a:t>
            </a:r>
          </a:p>
          <a:p>
            <a:pPr marL="174708" indent="-174708">
              <a:buFontTx/>
              <a:buChar char="-"/>
            </a:pPr>
            <a:r>
              <a:rPr lang="en-US" baseline="0" dirty="0"/>
              <a:t>Likely to have been exposed to strep</a:t>
            </a:r>
            <a:endParaRPr lang="en-US" dirty="0"/>
          </a:p>
          <a:p>
            <a:endParaRPr lang="en-US" dirty="0"/>
          </a:p>
          <a:p>
            <a:r>
              <a:rPr lang="en-US" dirty="0"/>
              <a:t>VIRAL</a:t>
            </a:r>
          </a:p>
          <a:p>
            <a:pPr marL="174708" indent="-174708">
              <a:buFontTx/>
              <a:buChar char="-"/>
            </a:pPr>
            <a:r>
              <a:rPr lang="en-US" dirty="0"/>
              <a:t>Cough</a:t>
            </a:r>
          </a:p>
          <a:p>
            <a:pPr marL="174708" indent="-174708">
              <a:buFontTx/>
              <a:buChar char="-"/>
            </a:pPr>
            <a:r>
              <a:rPr lang="en-US" dirty="0"/>
              <a:t>Hoarseness</a:t>
            </a:r>
          </a:p>
          <a:p>
            <a:pPr marL="174708" indent="-174708">
              <a:buFontTx/>
              <a:buChar char="-"/>
            </a:pPr>
            <a:r>
              <a:rPr lang="en-US" dirty="0"/>
              <a:t>Runny nose </a:t>
            </a:r>
            <a:endParaRPr lang="en-US" b="0" dirty="0"/>
          </a:p>
        </p:txBody>
      </p:sp>
      <p:sp>
        <p:nvSpPr>
          <p:cNvPr id="4" name="Slide Number Placeholder 3"/>
          <p:cNvSpPr>
            <a:spLocks noGrp="1"/>
          </p:cNvSpPr>
          <p:nvPr>
            <p:ph type="sldNum" sz="quarter" idx="10"/>
          </p:nvPr>
        </p:nvSpPr>
        <p:spPr/>
        <p:txBody>
          <a:bodyPr/>
          <a:lstStyle/>
          <a:p>
            <a:fld id="{C51F5765-5843-42EB-8612-77EA99A0C32F}" type="slidenum">
              <a:rPr lang="en-US" smtClean="0"/>
              <a:t>9</a:t>
            </a:fld>
            <a:endParaRPr lang="en-US"/>
          </a:p>
        </p:txBody>
      </p:sp>
    </p:spTree>
    <p:extLst>
      <p:ext uri="{BB962C8B-B14F-4D97-AF65-F5344CB8AC3E}">
        <p14:creationId xmlns:p14="http://schemas.microsoft.com/office/powerpoint/2010/main" val="262841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6864" y="4662060"/>
            <a:ext cx="6186442" cy="1348920"/>
          </a:xfrm>
          <a:prstGeom prst="rect">
            <a:avLst/>
          </a:prstGeom>
        </p:spPr>
        <p:txBody>
          <a:bodyPr/>
          <a:lstStyle>
            <a:lvl1pPr algn="l">
              <a:defRPr sz="3800" b="1">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46864" y="6083907"/>
            <a:ext cx="8521248" cy="658765"/>
          </a:xfrm>
          <a:prstGeom prst="rect">
            <a:avLst/>
          </a:prstGeom>
        </p:spPr>
        <p:txBody>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83061"/>
            <a:ext cx="7772400" cy="942837"/>
          </a:xfrm>
          <a:prstGeom prst="rect">
            <a:avLst/>
          </a:prstGeom>
        </p:spPr>
        <p:txBody>
          <a:bodyPr/>
          <a:lstStyle>
            <a:lvl1pPr>
              <a:defRPr sz="3800" b="1">
                <a:solidFill>
                  <a:schemeClr val="bg1"/>
                </a:solidFill>
                <a:latin typeface="Century Gothic"/>
                <a:cs typeface="Century Gothic"/>
              </a:defRPr>
            </a:lvl1pPr>
          </a:lstStyle>
          <a:p>
            <a:r>
              <a:rPr lang="en-US" dirty="0"/>
              <a:t>Click to edit Master title style</a:t>
            </a:r>
          </a:p>
        </p:txBody>
      </p:sp>
    </p:spTree>
    <p:extLst>
      <p:ext uri="{BB962C8B-B14F-4D97-AF65-F5344CB8AC3E}">
        <p14:creationId xmlns:p14="http://schemas.microsoft.com/office/powerpoint/2010/main" val="165548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2C703CD-0DCB-4282-90C4-CE8AFC322E40}" type="datetimeFigureOut">
              <a:rPr lang="en-US" smtClean="0"/>
              <a:t>8/29/2019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C07CACE-270F-4BA4-BF80-0F15CB76DC3A}" type="slidenum">
              <a:rPr lang="en-US" smtClean="0"/>
              <a:t>‹#›</a:t>
            </a:fld>
            <a:endParaRPr lang="en-US"/>
          </a:p>
        </p:txBody>
      </p:sp>
    </p:spTree>
    <p:extLst>
      <p:ext uri="{BB962C8B-B14F-4D97-AF65-F5344CB8AC3E}">
        <p14:creationId xmlns:p14="http://schemas.microsoft.com/office/powerpoint/2010/main" val="251174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311772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ED5557-5CF9-0B48-8960-634826434D0B}" type="datetimeFigureOut">
              <a:rPr lang="en-US" smtClean="0"/>
              <a:t>8/29/2019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46482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 y="6356350"/>
            <a:ext cx="2133600" cy="365125"/>
          </a:xfrm>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427859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57200" y="6364190"/>
            <a:ext cx="2133600" cy="365125"/>
          </a:xfrm>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179978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367735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DA3B11C-A94B-834A-A52E-257809179A5E}" type="slidenum">
              <a:rPr lang="en-US" smtClean="0"/>
              <a:t>‹#›</a:t>
            </a:fld>
            <a:endParaRPr lang="en-US"/>
          </a:p>
        </p:txBody>
      </p:sp>
    </p:spTree>
    <p:extLst>
      <p:ext uri="{BB962C8B-B14F-4D97-AF65-F5344CB8AC3E}">
        <p14:creationId xmlns:p14="http://schemas.microsoft.com/office/powerpoint/2010/main" val="75847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5391576"/>
            <a:ext cx="9144000" cy="1470025"/>
          </a:xfrm>
        </p:spPr>
        <p:txBody>
          <a:bodyPr>
            <a:normAutofit/>
          </a:bodyPr>
          <a:lstStyle>
            <a:lvl1pPr>
              <a:defRPr sz="4000" b="1">
                <a:solidFill>
                  <a:schemeClr val="bg1"/>
                </a:solidFill>
                <a:latin typeface="Century Gothic"/>
                <a:cs typeface="Century Gothic"/>
              </a:defRPr>
            </a:lvl1pPr>
          </a:lstStyle>
          <a:p>
            <a:r>
              <a:rPr lang="en-US" dirty="0"/>
              <a:t>Click to edit Master title style</a:t>
            </a:r>
          </a:p>
        </p:txBody>
      </p:sp>
    </p:spTree>
    <p:extLst>
      <p:ext uri="{BB962C8B-B14F-4D97-AF65-F5344CB8AC3E}">
        <p14:creationId xmlns:p14="http://schemas.microsoft.com/office/powerpoint/2010/main" val="2698584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alpha val="29000"/>
          </a:srgbClr>
        </a:solidFill>
        <a:effectLst/>
      </p:bgPr>
    </p:bg>
    <p:spTree>
      <p:nvGrpSpPr>
        <p:cNvPr id="1" name=""/>
        <p:cNvGrpSpPr/>
        <p:nvPr/>
      </p:nvGrpSpPr>
      <p:grpSpPr>
        <a:xfrm>
          <a:off x="0" y="0"/>
          <a:ext cx="0" cy="0"/>
          <a:chOff x="0" y="0"/>
          <a:chExt cx="0" cy="0"/>
        </a:xfrm>
      </p:grpSpPr>
      <p:pic>
        <p:nvPicPr>
          <p:cNvPr id="2" name="Picture 1" descr="CHW_Standar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0000">
            <a:alpha val="29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a:cs typeface="Arial"/>
              </a:defRPr>
            </a:lvl1pPr>
          </a:lstStyle>
          <a:p>
            <a:fld id="{CDA3B11C-A94B-834A-A52E-257809179A5E}" type="slidenum">
              <a:rPr lang="en-US" smtClean="0"/>
              <a:pPr/>
              <a:t>‹#›</a:t>
            </a:fld>
            <a:endParaRPr lang="en-US"/>
          </a:p>
        </p:txBody>
      </p:sp>
    </p:spTree>
    <p:extLst>
      <p:ext uri="{BB962C8B-B14F-4D97-AF65-F5344CB8AC3E}">
        <p14:creationId xmlns:p14="http://schemas.microsoft.com/office/powerpoint/2010/main" val="3439463129"/>
      </p:ext>
    </p:extLst>
  </p:cSld>
  <p:clrMap bg1="lt1" tx1="dk1" bg2="lt2" tx2="dk2" accent1="accent1" accent2="accent2" accent3="accent3" accent4="accent4" accent5="accent5" accent6="accent6" hlink="hlink" folHlink="folHlink"/>
  <p:sldLayoutIdLst>
    <p:sldLayoutId id="2147493458" r:id="rId1"/>
    <p:sldLayoutId id="2147493459" r:id="rId2"/>
    <p:sldLayoutId id="2147493461" r:id="rId3"/>
    <p:sldLayoutId id="2147493463" r:id="rId4"/>
    <p:sldLayoutId id="2147493464" r:id="rId5"/>
    <p:sldLayoutId id="2147493466" r:id="rId6"/>
  </p:sldLayoutIdLst>
  <p:txStyles>
    <p:titleStyle>
      <a:lvl1pPr algn="l" defTabSz="457200" rtl="0" eaLnBrk="1" latinLnBrk="0" hangingPunct="1">
        <a:spcBef>
          <a:spcPct val="0"/>
        </a:spcBef>
        <a:buNone/>
        <a:defRPr sz="3800" b="1" kern="1200">
          <a:solidFill>
            <a:srgbClr val="0084CB"/>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0000">
            <a:alpha val="2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18982-A9A4-3F46-A43F-0B8C671B136A}" type="datetimeFigureOut">
              <a:rPr lang="en-US" smtClean="0"/>
              <a:t>8/29/2019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E1514-0ACE-3A45-8F75-FA15618D2B6B}" type="slidenum">
              <a:rPr lang="en-US" smtClean="0"/>
              <a:t>‹#›</a:t>
            </a:fld>
            <a:endParaRPr lang="en-US"/>
          </a:p>
        </p:txBody>
      </p:sp>
      <p:pic>
        <p:nvPicPr>
          <p:cNvPr id="8" name="Picture 7" descr="CHW_Standar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3955801"/>
      </p:ext>
    </p:extLst>
  </p:cSld>
  <p:clrMap bg1="lt1" tx1="dk1" bg2="lt2" tx2="dk2" accent1="accent1" accent2="accent2" accent3="accent3" accent4="accent4" accent5="accent5" accent6="accent6" hlink="hlink" folHlink="folHlink"/>
  <p:sldLayoutIdLst>
    <p:sldLayoutId id="214749347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0000">
            <a:alpha val="29000"/>
          </a:srgbClr>
        </a:solidFill>
        <a:effectLst/>
      </p:bgPr>
    </p:bg>
    <p:spTree>
      <p:nvGrpSpPr>
        <p:cNvPr id="1" name=""/>
        <p:cNvGrpSpPr/>
        <p:nvPr/>
      </p:nvGrpSpPr>
      <p:grpSpPr>
        <a:xfrm>
          <a:off x="0" y="0"/>
          <a:ext cx="0" cy="0"/>
          <a:chOff x="0" y="0"/>
          <a:chExt cx="0" cy="0"/>
        </a:xfrm>
      </p:grpSpPr>
      <p:pic>
        <p:nvPicPr>
          <p:cNvPr id="3" name="Picture 2" descr="CHW_Standard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0782514"/>
      </p:ext>
    </p:extLst>
  </p:cSld>
  <p:clrMap bg1="lt1" tx1="dk1" bg2="lt2" tx2="dk2" accent1="accent1" accent2="accent2" accent3="accent3" accent4="accent4" accent5="accent5" accent6="accent6" hlink="hlink" folHlink="folHlink"/>
  <p:sldLayoutIdLst>
    <p:sldLayoutId id="21474934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8254" y="1321577"/>
            <a:ext cx="6387489" cy="1348920"/>
          </a:xfrm>
        </p:spPr>
        <p:txBody>
          <a:bodyPr/>
          <a:lstStyle/>
          <a:p>
            <a:pPr algn="ctr"/>
            <a:r>
              <a:rPr lang="en-US" sz="3600" dirty="0">
                <a:solidFill>
                  <a:srgbClr val="0070C0"/>
                </a:solidFill>
              </a:rPr>
              <a:t>Diagnosis and Management of Group A Streptococcal Pharyngitis</a:t>
            </a:r>
          </a:p>
        </p:txBody>
      </p:sp>
      <p:sp>
        <p:nvSpPr>
          <p:cNvPr id="3" name="Subtitle 2"/>
          <p:cNvSpPr>
            <a:spLocks noGrp="1"/>
          </p:cNvSpPr>
          <p:nvPr>
            <p:ph type="subTitle" idx="1"/>
          </p:nvPr>
        </p:nvSpPr>
        <p:spPr>
          <a:xfrm>
            <a:off x="311375" y="3633821"/>
            <a:ext cx="8521248" cy="658765"/>
          </a:xfrm>
        </p:spPr>
        <p:txBody>
          <a:bodyPr/>
          <a:lstStyle/>
          <a:p>
            <a:pPr algn="ctr"/>
            <a:r>
              <a:rPr lang="en-US" sz="1800" b="1" dirty="0">
                <a:solidFill>
                  <a:srgbClr val="0070C0"/>
                </a:solidFill>
              </a:rPr>
              <a:t>Katie Ray, </a:t>
            </a:r>
            <a:r>
              <a:rPr lang="en-US" sz="1800" b="1" dirty="0" err="1">
                <a:solidFill>
                  <a:srgbClr val="0070C0"/>
                </a:solidFill>
              </a:rPr>
              <a:t>PharmD</a:t>
            </a:r>
            <a:endParaRPr lang="en-US" sz="1800" b="1" dirty="0">
              <a:solidFill>
                <a:srgbClr val="0070C0"/>
              </a:solidFill>
            </a:endParaRPr>
          </a:p>
          <a:p>
            <a:pPr algn="ctr"/>
            <a:r>
              <a:rPr lang="en-US" sz="1800" b="1" dirty="0">
                <a:solidFill>
                  <a:srgbClr val="0070C0"/>
                </a:solidFill>
              </a:rPr>
              <a:t>Michelle Mitchell, MD</a:t>
            </a:r>
          </a:p>
        </p:txBody>
      </p:sp>
    </p:spTree>
    <p:extLst>
      <p:ext uri="{BB962C8B-B14F-4D97-AF65-F5344CB8AC3E}">
        <p14:creationId xmlns:p14="http://schemas.microsoft.com/office/powerpoint/2010/main" val="26153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Findings of GAS</a:t>
            </a:r>
          </a:p>
        </p:txBody>
      </p:sp>
      <p:pic>
        <p:nvPicPr>
          <p:cNvPr id="1026" name="Picture 2" descr="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99056" y="2739594"/>
            <a:ext cx="2286000" cy="342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012728" y="1723931"/>
            <a:ext cx="2997717" cy="954107"/>
          </a:xfrm>
          <a:prstGeom prst="rect">
            <a:avLst/>
          </a:prstGeom>
          <a:noFill/>
        </p:spPr>
        <p:txBody>
          <a:bodyPr wrap="square" rtlCol="0">
            <a:spAutoFit/>
          </a:bodyPr>
          <a:lstStyle/>
          <a:p>
            <a:pPr algn="ctr"/>
            <a:r>
              <a:rPr lang="en-US" sz="2800" b="1" dirty="0"/>
              <a:t>Exudative </a:t>
            </a:r>
            <a:r>
              <a:rPr lang="en-US" sz="2800" b="1" dirty="0" err="1"/>
              <a:t>Tonsillopharyngitis</a:t>
            </a:r>
            <a:endParaRPr lang="en-US" sz="2800" b="1" dirty="0"/>
          </a:p>
        </p:txBody>
      </p:sp>
      <p:pic>
        <p:nvPicPr>
          <p:cNvPr id="1028" name="Picture 4"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l="53045" t="6379" r="1651" b="6246"/>
          <a:stretch/>
        </p:blipFill>
        <p:spPr bwMode="auto">
          <a:xfrm>
            <a:off x="5352629" y="2739594"/>
            <a:ext cx="2997718" cy="206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5352629" y="2154818"/>
            <a:ext cx="2997718" cy="523220"/>
          </a:xfrm>
          <a:prstGeom prst="rect">
            <a:avLst/>
          </a:prstGeom>
          <a:noFill/>
        </p:spPr>
        <p:txBody>
          <a:bodyPr wrap="square" rtlCol="0">
            <a:spAutoFit/>
          </a:bodyPr>
          <a:lstStyle/>
          <a:p>
            <a:r>
              <a:rPr lang="en-US" sz="2800" b="1" dirty="0"/>
              <a:t>Inflamed Uvula</a:t>
            </a:r>
          </a:p>
        </p:txBody>
      </p:sp>
    </p:spTree>
    <p:extLst>
      <p:ext uri="{BB962C8B-B14F-4D97-AF65-F5344CB8AC3E}">
        <p14:creationId xmlns:p14="http://schemas.microsoft.com/office/powerpoint/2010/main" val="142625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614"/>
            <a:ext cx="8229600" cy="1143000"/>
          </a:xfrm>
        </p:spPr>
        <p:txBody>
          <a:bodyPr>
            <a:normAutofit fontScale="90000"/>
          </a:bodyPr>
          <a:lstStyle/>
          <a:p>
            <a:r>
              <a:rPr lang="en-US" dirty="0"/>
              <a:t>Diagnosis/Treatment:</a:t>
            </a:r>
            <a:br>
              <a:rPr lang="en-US" dirty="0"/>
            </a:br>
            <a:r>
              <a:rPr lang="en-US" dirty="0"/>
              <a:t>Debated Perspectives</a:t>
            </a:r>
          </a:p>
        </p:txBody>
      </p:sp>
      <p:graphicFrame>
        <p:nvGraphicFramePr>
          <p:cNvPr id="4" name="Diagram 3"/>
          <p:cNvGraphicFramePr/>
          <p:nvPr/>
        </p:nvGraphicFramePr>
        <p:xfrm>
          <a:off x="1502466" y="1493631"/>
          <a:ext cx="6139069" cy="2419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331844" y="4104861"/>
            <a:ext cx="6480313" cy="1441174"/>
          </a:xfrm>
          <a:prstGeom prst="roundRect">
            <a:avLst/>
          </a:prstGeom>
          <a:solidFill>
            <a:srgbClr val="0084C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00"/>
                </a:solidFill>
              </a:rPr>
              <a:t>NNT = 4,000 </a:t>
            </a:r>
            <a:r>
              <a:rPr lang="en-US" sz="2800" b="1" dirty="0"/>
              <a:t>to prevent 1 complication from an upper respiratory tract infection</a:t>
            </a:r>
          </a:p>
        </p:txBody>
      </p:sp>
      <p:sp>
        <p:nvSpPr>
          <p:cNvPr id="5" name="Rectangle 4">
            <a:extLst>
              <a:ext uri="{FF2B5EF4-FFF2-40B4-BE49-F238E27FC236}">
                <a16:creationId xmlns:a16="http://schemas.microsoft.com/office/drawing/2014/main" id="{984856B5-48A0-4143-B9A9-B1A0DAC83939}"/>
              </a:ext>
            </a:extLst>
          </p:cNvPr>
          <p:cNvSpPr/>
          <p:nvPr/>
        </p:nvSpPr>
        <p:spPr>
          <a:xfrm>
            <a:off x="-1" y="6401205"/>
            <a:ext cx="4104168" cy="461665"/>
          </a:xfrm>
          <a:prstGeom prst="rect">
            <a:avLst/>
          </a:prstGeom>
        </p:spPr>
        <p:txBody>
          <a:bodyPr wrap="square">
            <a:spAutoFit/>
          </a:bodyPr>
          <a:lstStyle/>
          <a:p>
            <a:r>
              <a:rPr lang="en-US" sz="1200" dirty="0"/>
              <a:t>Petersen I, Johnson AM, Islam A, Duckworth G, Livermore DM, Hayward AC. BMJ. 2007 Nov 10;335(7627):982. </a:t>
            </a:r>
          </a:p>
        </p:txBody>
      </p:sp>
    </p:spTree>
    <p:extLst>
      <p:ext uri="{BB962C8B-B14F-4D97-AF65-F5344CB8AC3E}">
        <p14:creationId xmlns:p14="http://schemas.microsoft.com/office/powerpoint/2010/main" val="1509371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84CB">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Should Undergo Testing for GAS Pharyngitis?</a:t>
            </a:r>
          </a:p>
        </p:txBody>
      </p:sp>
      <p:sp>
        <p:nvSpPr>
          <p:cNvPr id="3" name="Content Placeholder 2"/>
          <p:cNvSpPr>
            <a:spLocks noGrp="1"/>
          </p:cNvSpPr>
          <p:nvPr>
            <p:ph idx="1"/>
          </p:nvPr>
        </p:nvSpPr>
        <p:spPr/>
        <p:txBody>
          <a:bodyPr/>
          <a:lstStyle/>
          <a:p>
            <a:r>
              <a:rPr lang="en-US" b="1" dirty="0"/>
              <a:t>NO confirmation of cure</a:t>
            </a:r>
          </a:p>
          <a:p>
            <a:r>
              <a:rPr lang="en-US" b="1" dirty="0"/>
              <a:t>NO asymptomatic household contacts</a:t>
            </a:r>
          </a:p>
          <a:p>
            <a:r>
              <a:rPr lang="en-US" b="1" dirty="0"/>
              <a:t>NO children &lt; 3 years old </a:t>
            </a:r>
          </a:p>
          <a:p>
            <a:pPr lvl="1"/>
            <a:r>
              <a:rPr lang="en-US" b="1" dirty="0"/>
              <a:t>GAS very unlikely in this population</a:t>
            </a:r>
          </a:p>
          <a:p>
            <a:pPr lvl="1"/>
            <a:r>
              <a:rPr lang="en-US" b="1" dirty="0"/>
              <a:t>If present, rare to progress to rheumatic fever</a:t>
            </a:r>
          </a:p>
          <a:p>
            <a:pPr lvl="1"/>
            <a:endParaRPr lang="en-US" dirty="0"/>
          </a:p>
        </p:txBody>
      </p:sp>
      <p:pic>
        <p:nvPicPr>
          <p:cNvPr id="4" name="Picture 2" descr="Image result for idsa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39" y="6224947"/>
            <a:ext cx="1582633" cy="63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0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Modified </a:t>
            </a:r>
            <a:r>
              <a:rPr lang="en-US" dirty="0" err="1"/>
              <a:t>Centor</a:t>
            </a:r>
            <a:r>
              <a:rPr lang="en-US" dirty="0"/>
              <a:t> Score and Culture Management Approach</a:t>
            </a:r>
          </a:p>
        </p:txBody>
      </p:sp>
      <p:sp>
        <p:nvSpPr>
          <p:cNvPr id="3" name="Content Placeholder 2"/>
          <p:cNvSpPr>
            <a:spLocks noGrp="1"/>
          </p:cNvSpPr>
          <p:nvPr>
            <p:ph idx="1"/>
          </p:nvPr>
        </p:nvSpPr>
        <p:spPr>
          <a:xfrm>
            <a:off x="4624552" y="1965435"/>
            <a:ext cx="4062248" cy="1576552"/>
          </a:xfrm>
        </p:spPr>
        <p:txBody>
          <a:bodyPr>
            <a:normAutofit fontScale="77500" lnSpcReduction="20000"/>
          </a:bodyPr>
          <a:lstStyle/>
          <a:p>
            <a:r>
              <a:rPr lang="en-US" b="1" dirty="0"/>
              <a:t>Scoring systems have been proven useful</a:t>
            </a:r>
          </a:p>
          <a:p>
            <a:r>
              <a:rPr lang="en-US" b="1" dirty="0"/>
              <a:t>Require lab confirmation</a:t>
            </a:r>
          </a:p>
        </p:txBody>
      </p:sp>
      <p:pic>
        <p:nvPicPr>
          <p:cNvPr id="4" name="Picture 3"/>
          <p:cNvPicPr>
            <a:picLocks noChangeAspect="1"/>
          </p:cNvPicPr>
          <p:nvPr/>
        </p:nvPicPr>
        <p:blipFill rotWithShape="1">
          <a:blip r:embed="rId3"/>
          <a:srcRect l="55564" t="28988" r="33381" b="29222"/>
          <a:stretch/>
        </p:blipFill>
        <p:spPr>
          <a:xfrm>
            <a:off x="578069" y="1617224"/>
            <a:ext cx="3686962" cy="4645573"/>
          </a:xfrm>
          <a:prstGeom prst="rect">
            <a:avLst/>
          </a:prstGeom>
        </p:spPr>
      </p:pic>
      <p:sp>
        <p:nvSpPr>
          <p:cNvPr id="7" name="Rectangle 6">
            <a:extLst>
              <a:ext uri="{FF2B5EF4-FFF2-40B4-BE49-F238E27FC236}">
                <a16:creationId xmlns:a16="http://schemas.microsoft.com/office/drawing/2014/main" id="{C1EE6A56-AEEE-4177-85D8-2F0FDCE16B58}"/>
              </a:ext>
            </a:extLst>
          </p:cNvPr>
          <p:cNvSpPr/>
          <p:nvPr/>
        </p:nvSpPr>
        <p:spPr>
          <a:xfrm>
            <a:off x="0" y="6550223"/>
            <a:ext cx="4980402" cy="307777"/>
          </a:xfrm>
          <a:prstGeom prst="rect">
            <a:avLst/>
          </a:prstGeom>
        </p:spPr>
        <p:txBody>
          <a:bodyPr wrap="none">
            <a:spAutoFit/>
          </a:bodyPr>
          <a:lstStyle/>
          <a:p>
            <a:r>
              <a:rPr lang="nn-NO" sz="1400" dirty="0"/>
              <a:t>McIsaac WJ, Kellner JD, Aufricht P, Vanjaka A, Low DE. JAMA. 2004</a:t>
            </a:r>
            <a:endParaRPr lang="en-US" sz="1400" dirty="0"/>
          </a:p>
        </p:txBody>
      </p:sp>
      <p:sp>
        <p:nvSpPr>
          <p:cNvPr id="6" name="TextBox 5"/>
          <p:cNvSpPr txBox="1"/>
          <p:nvPr/>
        </p:nvSpPr>
        <p:spPr>
          <a:xfrm>
            <a:off x="2644895" y="3841986"/>
            <a:ext cx="1471448" cy="2564524"/>
          </a:xfrm>
          <a:prstGeom prst="rect">
            <a:avLst/>
          </a:prstGeom>
          <a:solidFill>
            <a:schemeClr val="bg1"/>
          </a:solidFill>
        </p:spPr>
        <p:txBody>
          <a:bodyPr wrap="square" rtlCol="0">
            <a:spAutoFit/>
          </a:bodyPr>
          <a:lstStyle/>
          <a:p>
            <a:endParaRPr lang="en-US" dirty="0"/>
          </a:p>
        </p:txBody>
      </p:sp>
      <p:sp>
        <p:nvSpPr>
          <p:cNvPr id="9" name="Right Brace 8"/>
          <p:cNvSpPr/>
          <p:nvPr/>
        </p:nvSpPr>
        <p:spPr>
          <a:xfrm>
            <a:off x="2380591" y="4361793"/>
            <a:ext cx="262759" cy="7041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2380591" y="5123795"/>
            <a:ext cx="262759" cy="8986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650152" y="4529223"/>
            <a:ext cx="5411282" cy="461665"/>
          </a:xfrm>
          <a:prstGeom prst="rect">
            <a:avLst/>
          </a:prstGeom>
          <a:noFill/>
        </p:spPr>
        <p:txBody>
          <a:bodyPr wrap="square" rtlCol="0">
            <a:spAutoFit/>
          </a:bodyPr>
          <a:lstStyle/>
          <a:p>
            <a:r>
              <a:rPr lang="en-US" sz="2400" b="1" dirty="0"/>
              <a:t>Unlikely to benefit from an antibiotic </a:t>
            </a:r>
          </a:p>
        </p:txBody>
      </p:sp>
      <p:sp>
        <p:nvSpPr>
          <p:cNvPr id="13" name="TextBox 12"/>
          <p:cNvSpPr txBox="1"/>
          <p:nvPr/>
        </p:nvSpPr>
        <p:spPr>
          <a:xfrm>
            <a:off x="2650152" y="5388445"/>
            <a:ext cx="5574191" cy="461665"/>
          </a:xfrm>
          <a:prstGeom prst="rect">
            <a:avLst/>
          </a:prstGeom>
          <a:noFill/>
        </p:spPr>
        <p:txBody>
          <a:bodyPr wrap="square" rtlCol="0">
            <a:spAutoFit/>
          </a:bodyPr>
          <a:lstStyle/>
          <a:p>
            <a:pPr marL="0" lvl="1"/>
            <a:r>
              <a:rPr lang="en-US" sz="2400" b="1" dirty="0"/>
              <a:t>Most likely to benefit from an antibiotic </a:t>
            </a:r>
          </a:p>
        </p:txBody>
      </p:sp>
    </p:spTree>
    <p:extLst>
      <p:ext uri="{BB962C8B-B14F-4D97-AF65-F5344CB8AC3E}">
        <p14:creationId xmlns:p14="http://schemas.microsoft.com/office/powerpoint/2010/main" val="1937296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Diagnostic Values of Clinical Findings </a:t>
            </a:r>
          </a:p>
        </p:txBody>
      </p:sp>
      <p:pic>
        <p:nvPicPr>
          <p:cNvPr id="5" name="Content Placeholder 4"/>
          <p:cNvPicPr>
            <a:picLocks noGrp="1" noChangeAspect="1"/>
          </p:cNvPicPr>
          <p:nvPr>
            <p:ph idx="1"/>
          </p:nvPr>
        </p:nvPicPr>
        <p:blipFill rotWithShape="1">
          <a:blip r:embed="rId3"/>
          <a:srcRect l="52357" t="20284" r="5668" b="13050"/>
          <a:stretch/>
        </p:blipFill>
        <p:spPr>
          <a:xfrm>
            <a:off x="280170" y="1156855"/>
            <a:ext cx="8583661" cy="4544291"/>
          </a:xfrm>
          <a:prstGeom prst="rect">
            <a:avLst/>
          </a:prstGeom>
        </p:spPr>
      </p:pic>
      <p:sp>
        <p:nvSpPr>
          <p:cNvPr id="4" name="Rectangle 3">
            <a:extLst>
              <a:ext uri="{FF2B5EF4-FFF2-40B4-BE49-F238E27FC236}">
                <a16:creationId xmlns:a16="http://schemas.microsoft.com/office/drawing/2014/main" id="{C1EE6A56-AEEE-4177-85D8-2F0FDCE16B58}"/>
              </a:ext>
            </a:extLst>
          </p:cNvPr>
          <p:cNvSpPr/>
          <p:nvPr/>
        </p:nvSpPr>
        <p:spPr>
          <a:xfrm>
            <a:off x="0" y="6550223"/>
            <a:ext cx="4158382" cy="307777"/>
          </a:xfrm>
          <a:prstGeom prst="rect">
            <a:avLst/>
          </a:prstGeom>
        </p:spPr>
        <p:txBody>
          <a:bodyPr wrap="none">
            <a:spAutoFit/>
          </a:bodyPr>
          <a:lstStyle/>
          <a:p>
            <a:r>
              <a:rPr lang="nn-NO" sz="1400" dirty="0"/>
              <a:t>Shaikh N, Swaminathan N, Hooper EG. </a:t>
            </a:r>
            <a:r>
              <a:rPr lang="en-US" sz="1400" dirty="0"/>
              <a:t>J </a:t>
            </a:r>
            <a:r>
              <a:rPr lang="en-US" sz="1400" dirty="0" err="1"/>
              <a:t>Pediatr</a:t>
            </a:r>
            <a:r>
              <a:rPr lang="en-US" sz="1400" dirty="0"/>
              <a:t>. 2012</a:t>
            </a:r>
          </a:p>
        </p:txBody>
      </p:sp>
    </p:spTree>
    <p:extLst>
      <p:ext uri="{BB962C8B-B14F-4D97-AF65-F5344CB8AC3E}">
        <p14:creationId xmlns:p14="http://schemas.microsoft.com/office/powerpoint/2010/main" val="593573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84CB">
            <a:alpha val="5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25836"/>
            <a:ext cx="8229600" cy="1143000"/>
          </a:xfrm>
        </p:spPr>
        <p:txBody>
          <a:bodyPr>
            <a:normAutofit/>
          </a:bodyPr>
          <a:lstStyle/>
          <a:p>
            <a:r>
              <a:rPr lang="en-US" dirty="0"/>
              <a:t>Diagnosis of GAS Pharyngitis</a:t>
            </a:r>
          </a:p>
        </p:txBody>
      </p:sp>
      <p:sp>
        <p:nvSpPr>
          <p:cNvPr id="5" name="Content Placeholder 4"/>
          <p:cNvSpPr>
            <a:spLocks noGrp="1"/>
          </p:cNvSpPr>
          <p:nvPr>
            <p:ph idx="1"/>
          </p:nvPr>
        </p:nvSpPr>
        <p:spPr>
          <a:xfrm>
            <a:off x="536028" y="2869326"/>
            <a:ext cx="8229600" cy="3019096"/>
          </a:xfrm>
        </p:spPr>
        <p:txBody>
          <a:bodyPr>
            <a:normAutofit/>
          </a:bodyPr>
          <a:lstStyle/>
          <a:p>
            <a:r>
              <a:rPr lang="en-US" sz="2800" b="1" dirty="0"/>
              <a:t>Rapid antigen detection test (RADT)</a:t>
            </a:r>
          </a:p>
          <a:p>
            <a:pPr lvl="1"/>
            <a:r>
              <a:rPr lang="en-US" sz="2400" b="1" dirty="0"/>
              <a:t>Clinical features do not reliably discriminate b/t GAS and viral pharyngitis </a:t>
            </a:r>
          </a:p>
          <a:p>
            <a:pPr lvl="1"/>
            <a:r>
              <a:rPr lang="en-US" sz="2400" b="1" dirty="0"/>
              <a:t>Do NOT use in pts w/ overt viral features like rhinorrhea, cough, oral ulcers, and/or hoarseness</a:t>
            </a:r>
          </a:p>
          <a:p>
            <a:pPr lvl="1"/>
            <a:r>
              <a:rPr lang="en-US" sz="2400" b="1" dirty="0"/>
              <a:t>Positive confirmatory testing not needed</a:t>
            </a:r>
          </a:p>
          <a:p>
            <a:pPr lvl="2"/>
            <a:r>
              <a:rPr lang="en-US" sz="2000" b="1" dirty="0"/>
              <a:t>Highly specific test</a:t>
            </a:r>
          </a:p>
          <a:p>
            <a:endParaRPr lang="en-US" sz="2800" dirty="0"/>
          </a:p>
        </p:txBody>
      </p:sp>
      <p:sp>
        <p:nvSpPr>
          <p:cNvPr id="7" name="Rounded Rectangle 6"/>
          <p:cNvSpPr/>
          <p:nvPr/>
        </p:nvSpPr>
        <p:spPr>
          <a:xfrm>
            <a:off x="3251638" y="1437098"/>
            <a:ext cx="2640724" cy="1095703"/>
          </a:xfrm>
          <a:prstGeom prst="round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800" b="1" dirty="0"/>
              <a:t>RADT</a:t>
            </a:r>
          </a:p>
          <a:p>
            <a:pPr marL="0" lvl="1" algn="ctr">
              <a:buFont typeface="Wingdings" panose="05000000000000000000" pitchFamily="2" charset="2"/>
              <a:buChar char="v"/>
            </a:pPr>
            <a:r>
              <a:rPr lang="en-US" dirty="0"/>
              <a:t>70 – 90% sensitivity </a:t>
            </a:r>
          </a:p>
          <a:p>
            <a:pPr marL="0" lvl="1" algn="ctr">
              <a:buFont typeface="Wingdings" panose="05000000000000000000" pitchFamily="2" charset="2"/>
              <a:buChar char="v"/>
            </a:pPr>
            <a:r>
              <a:rPr lang="en-US" dirty="0"/>
              <a:t>95% specificity</a:t>
            </a:r>
          </a:p>
        </p:txBody>
      </p:sp>
      <p:pic>
        <p:nvPicPr>
          <p:cNvPr id="1026" name="Picture 2" descr="Image result for idsa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39" y="6224947"/>
            <a:ext cx="1582633" cy="63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04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Treatment</a:t>
            </a:r>
          </a:p>
        </p:txBody>
      </p:sp>
      <p:sp>
        <p:nvSpPr>
          <p:cNvPr id="3" name="Content Placeholder 2"/>
          <p:cNvSpPr>
            <a:spLocks noGrp="1"/>
          </p:cNvSpPr>
          <p:nvPr>
            <p:ph idx="1"/>
          </p:nvPr>
        </p:nvSpPr>
        <p:spPr>
          <a:xfrm>
            <a:off x="457200" y="2694432"/>
            <a:ext cx="8229600" cy="3431731"/>
          </a:xfrm>
        </p:spPr>
        <p:txBody>
          <a:bodyPr>
            <a:normAutofit fontScale="92500" lnSpcReduction="10000"/>
          </a:bodyPr>
          <a:lstStyle/>
          <a:p>
            <a:r>
              <a:rPr lang="en-US" b="1" dirty="0"/>
              <a:t>Rapid decrease in contagiousness</a:t>
            </a:r>
          </a:p>
          <a:p>
            <a:r>
              <a:rPr lang="en-US" b="1" dirty="0"/>
              <a:t>Reduce symptom severity and duration</a:t>
            </a:r>
          </a:p>
          <a:p>
            <a:r>
              <a:rPr lang="en-US" b="1" dirty="0"/>
              <a:t>Prevention of complications </a:t>
            </a:r>
          </a:p>
          <a:p>
            <a:endParaRPr lang="en-US" b="1" dirty="0"/>
          </a:p>
          <a:p>
            <a:endParaRPr lang="en-US" b="1" dirty="0"/>
          </a:p>
          <a:p>
            <a:r>
              <a:rPr lang="en-US" b="1" dirty="0"/>
              <a:t>Does not affect the development of post streptococcal glomerulonephritis</a:t>
            </a:r>
          </a:p>
        </p:txBody>
      </p:sp>
      <p:sp>
        <p:nvSpPr>
          <p:cNvPr id="4" name="Rounded Rectangle 3"/>
          <p:cNvSpPr/>
          <p:nvPr/>
        </p:nvSpPr>
        <p:spPr>
          <a:xfrm>
            <a:off x="1202635" y="1470990"/>
            <a:ext cx="7156174" cy="974035"/>
          </a:xfrm>
          <a:prstGeom prst="roundRect">
            <a:avLst/>
          </a:prstGeom>
          <a:solidFill>
            <a:srgbClr val="0084C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Prevention of acute rheumatic fever</a:t>
            </a:r>
          </a:p>
        </p:txBody>
      </p:sp>
    </p:spTree>
    <p:extLst>
      <p:ext uri="{BB962C8B-B14F-4D97-AF65-F5344CB8AC3E}">
        <p14:creationId xmlns:p14="http://schemas.microsoft.com/office/powerpoint/2010/main" val="258259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6542683-8CE3-46DE-A6D7-A46396DC8ACB}"/>
              </a:ext>
            </a:extLst>
          </p:cNvPr>
          <p:cNvSpPr>
            <a:spLocks noGrp="1"/>
          </p:cNvSpPr>
          <p:nvPr>
            <p:ph sz="half" idx="1"/>
          </p:nvPr>
        </p:nvSpPr>
        <p:spPr>
          <a:xfrm>
            <a:off x="457199" y="1190626"/>
            <a:ext cx="4038599" cy="4935538"/>
          </a:xfrm>
        </p:spPr>
        <p:txBody>
          <a:bodyPr/>
          <a:lstStyle/>
          <a:p>
            <a:r>
              <a:rPr lang="en-US" b="1" dirty="0"/>
              <a:t>Symptoms are typically self-limited (3-5 days) w/out antibiotics </a:t>
            </a:r>
          </a:p>
          <a:p>
            <a:r>
              <a:rPr lang="en-US" b="1" dirty="0"/>
              <a:t>Antibiotics shorten duration of symptoms by ~16 hours overall</a:t>
            </a:r>
          </a:p>
          <a:p>
            <a:pPr marL="0" indent="0">
              <a:buNone/>
            </a:pPr>
            <a:endParaRPr lang="en-US" dirty="0"/>
          </a:p>
        </p:txBody>
      </p:sp>
      <p:sp>
        <p:nvSpPr>
          <p:cNvPr id="7" name="Content Placeholder 6">
            <a:extLst>
              <a:ext uri="{FF2B5EF4-FFF2-40B4-BE49-F238E27FC236}">
                <a16:creationId xmlns:a16="http://schemas.microsoft.com/office/drawing/2014/main" id="{43507B53-5B3A-42A4-BEEB-DC6B43C9A2EC}"/>
              </a:ext>
            </a:extLst>
          </p:cNvPr>
          <p:cNvSpPr>
            <a:spLocks noGrp="1"/>
          </p:cNvSpPr>
          <p:nvPr>
            <p:ph sz="half" idx="2"/>
          </p:nvPr>
        </p:nvSpPr>
        <p:spPr/>
        <p:txBody>
          <a:bodyPr/>
          <a:lstStyle/>
          <a:p>
            <a:endParaRPr lang="en-US" dirty="0"/>
          </a:p>
        </p:txBody>
      </p:sp>
      <p:sp>
        <p:nvSpPr>
          <p:cNvPr id="4" name="Rectangle 3">
            <a:extLst>
              <a:ext uri="{FF2B5EF4-FFF2-40B4-BE49-F238E27FC236}">
                <a16:creationId xmlns:a16="http://schemas.microsoft.com/office/drawing/2014/main" id="{984856B5-48A0-4143-B9A9-B1A0DAC83939}"/>
              </a:ext>
            </a:extLst>
          </p:cNvPr>
          <p:cNvSpPr/>
          <p:nvPr/>
        </p:nvSpPr>
        <p:spPr>
          <a:xfrm>
            <a:off x="-1" y="6369121"/>
            <a:ext cx="3209926" cy="830997"/>
          </a:xfrm>
          <a:prstGeom prst="rect">
            <a:avLst/>
          </a:prstGeom>
        </p:spPr>
        <p:txBody>
          <a:bodyPr wrap="square">
            <a:spAutoFit/>
          </a:bodyPr>
          <a:lstStyle/>
          <a:p>
            <a:r>
              <a:rPr lang="en-US" sz="1200" dirty="0"/>
              <a:t>Spinks A, Cochrane Database Syst Rev. 2013</a:t>
            </a:r>
          </a:p>
          <a:p>
            <a:r>
              <a:rPr lang="en-US" altLang="en-US" sz="1200" dirty="0"/>
              <a:t>Brink WR Am J Med. 1951;10(3):300</a:t>
            </a:r>
            <a:endParaRPr lang="en-US" sz="1200" dirty="0"/>
          </a:p>
          <a:p>
            <a:endParaRPr lang="en-US" sz="1200" dirty="0"/>
          </a:p>
          <a:p>
            <a:endParaRPr lang="en-US" sz="1200" dirty="0"/>
          </a:p>
        </p:txBody>
      </p:sp>
      <p:pic>
        <p:nvPicPr>
          <p:cNvPr id="5" name="Picture 4">
            <a:extLst>
              <a:ext uri="{FF2B5EF4-FFF2-40B4-BE49-F238E27FC236}">
                <a16:creationId xmlns:a16="http://schemas.microsoft.com/office/drawing/2014/main" id="{7654438E-29C1-4EB8-8631-CB43A17D97EE}"/>
              </a:ext>
            </a:extLst>
          </p:cNvPr>
          <p:cNvPicPr>
            <a:picLocks noChangeAspect="1"/>
          </p:cNvPicPr>
          <p:nvPr/>
        </p:nvPicPr>
        <p:blipFill rotWithShape="1">
          <a:blip r:embed="rId3"/>
          <a:srcRect l="21467" t="18297" r="50000" b="16042"/>
          <a:stretch/>
        </p:blipFill>
        <p:spPr>
          <a:xfrm>
            <a:off x="4648200" y="274638"/>
            <a:ext cx="4350353" cy="5631221"/>
          </a:xfrm>
          <a:prstGeom prst="rect">
            <a:avLst/>
          </a:prstGeom>
        </p:spPr>
      </p:pic>
    </p:spTree>
    <p:extLst>
      <p:ext uri="{BB962C8B-B14F-4D97-AF65-F5344CB8AC3E}">
        <p14:creationId xmlns:p14="http://schemas.microsoft.com/office/powerpoint/2010/main" val="3954980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061752-5706-45FD-B53C-BC6B8A936BA1}"/>
              </a:ext>
            </a:extLst>
          </p:cNvPr>
          <p:cNvSpPr>
            <a:spLocks noGrp="1"/>
          </p:cNvSpPr>
          <p:nvPr>
            <p:ph type="title"/>
          </p:nvPr>
        </p:nvSpPr>
        <p:spPr/>
        <p:txBody>
          <a:bodyPr>
            <a:normAutofit fontScale="90000"/>
          </a:bodyPr>
          <a:lstStyle/>
          <a:p>
            <a:r>
              <a:rPr lang="en-US" dirty="0"/>
              <a:t>Effect of Treatment Timing on Sore Throat Duration</a:t>
            </a:r>
          </a:p>
        </p:txBody>
      </p:sp>
      <p:pic>
        <p:nvPicPr>
          <p:cNvPr id="6" name="Picture 5">
            <a:extLst>
              <a:ext uri="{FF2B5EF4-FFF2-40B4-BE49-F238E27FC236}">
                <a16:creationId xmlns:a16="http://schemas.microsoft.com/office/drawing/2014/main" id="{C01B78E3-7394-43D7-897E-505652922B49}"/>
              </a:ext>
            </a:extLst>
          </p:cNvPr>
          <p:cNvPicPr>
            <a:picLocks noChangeAspect="1"/>
          </p:cNvPicPr>
          <p:nvPr/>
        </p:nvPicPr>
        <p:blipFill rotWithShape="1">
          <a:blip r:embed="rId3"/>
          <a:srcRect l="15208" t="10896" r="50000" b="12962"/>
          <a:stretch/>
        </p:blipFill>
        <p:spPr>
          <a:xfrm>
            <a:off x="2376487" y="1417638"/>
            <a:ext cx="4391025" cy="5405518"/>
          </a:xfrm>
          <a:prstGeom prst="rect">
            <a:avLst/>
          </a:prstGeom>
        </p:spPr>
      </p:pic>
    </p:spTree>
    <p:extLst>
      <p:ext uri="{BB962C8B-B14F-4D97-AF65-F5344CB8AC3E}">
        <p14:creationId xmlns:p14="http://schemas.microsoft.com/office/powerpoint/2010/main" val="198628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Complications</a:t>
            </a:r>
          </a:p>
        </p:txBody>
      </p:sp>
      <p:sp>
        <p:nvSpPr>
          <p:cNvPr id="5" name="Rectangle 4">
            <a:extLst>
              <a:ext uri="{FF2B5EF4-FFF2-40B4-BE49-F238E27FC236}">
                <a16:creationId xmlns:a16="http://schemas.microsoft.com/office/drawing/2014/main" id="{984856B5-48A0-4143-B9A9-B1A0DAC83939}"/>
              </a:ext>
            </a:extLst>
          </p:cNvPr>
          <p:cNvSpPr/>
          <p:nvPr/>
        </p:nvSpPr>
        <p:spPr>
          <a:xfrm>
            <a:off x="0" y="6396335"/>
            <a:ext cx="3209926" cy="461665"/>
          </a:xfrm>
          <a:prstGeom prst="rect">
            <a:avLst/>
          </a:prstGeom>
        </p:spPr>
        <p:txBody>
          <a:bodyPr wrap="square">
            <a:spAutoFit/>
          </a:bodyPr>
          <a:lstStyle/>
          <a:p>
            <a:r>
              <a:rPr lang="en-US" sz="1200" dirty="0"/>
              <a:t>Del Mar CB, </a:t>
            </a:r>
            <a:r>
              <a:rPr lang="en-US" sz="1200" dirty="0" err="1"/>
              <a:t>Glasziou</a:t>
            </a:r>
            <a:r>
              <a:rPr lang="en-US" sz="1200" dirty="0"/>
              <a:t> PP, Spinks AB (2013) Antibiotics for sore throat (Cochrane Review). </a:t>
            </a:r>
          </a:p>
        </p:txBody>
      </p:sp>
      <p:graphicFrame>
        <p:nvGraphicFramePr>
          <p:cNvPr id="7" name="Table 6"/>
          <p:cNvGraphicFramePr>
            <a:graphicFrameLocks noGrp="1"/>
          </p:cNvGraphicFramePr>
          <p:nvPr>
            <p:extLst>
              <p:ext uri="{D42A27DB-BD31-4B8C-83A1-F6EECF244321}">
                <p14:modId xmlns:p14="http://schemas.microsoft.com/office/powerpoint/2010/main" val="3971535056"/>
              </p:ext>
            </p:extLst>
          </p:nvPr>
        </p:nvGraphicFramePr>
        <p:xfrm>
          <a:off x="574157" y="1397000"/>
          <a:ext cx="8293395" cy="2484120"/>
        </p:xfrm>
        <a:graphic>
          <a:graphicData uri="http://schemas.openxmlformats.org/drawingml/2006/table">
            <a:tbl>
              <a:tblPr firstRow="1" bandRow="1">
                <a:tableStyleId>{5C22544A-7EE6-4342-B048-85BDC9FD1C3A}</a:tableStyleId>
              </a:tblPr>
              <a:tblGrid>
                <a:gridCol w="2764465">
                  <a:extLst>
                    <a:ext uri="{9D8B030D-6E8A-4147-A177-3AD203B41FA5}">
                      <a16:colId xmlns:a16="http://schemas.microsoft.com/office/drawing/2014/main" val="20000"/>
                    </a:ext>
                  </a:extLst>
                </a:gridCol>
                <a:gridCol w="2764465">
                  <a:extLst>
                    <a:ext uri="{9D8B030D-6E8A-4147-A177-3AD203B41FA5}">
                      <a16:colId xmlns:a16="http://schemas.microsoft.com/office/drawing/2014/main" val="20001"/>
                    </a:ext>
                  </a:extLst>
                </a:gridCol>
                <a:gridCol w="2764465">
                  <a:extLst>
                    <a:ext uri="{9D8B030D-6E8A-4147-A177-3AD203B41FA5}">
                      <a16:colId xmlns:a16="http://schemas.microsoft.com/office/drawing/2014/main" val="20002"/>
                    </a:ext>
                  </a:extLst>
                </a:gridCol>
              </a:tblGrid>
              <a:tr h="370840">
                <a:tc>
                  <a:txBody>
                    <a:bodyPr/>
                    <a:lstStyle/>
                    <a:p>
                      <a:r>
                        <a:rPr lang="en-US" dirty="0"/>
                        <a:t>Complication</a:t>
                      </a:r>
                    </a:p>
                  </a:txBody>
                  <a:tcPr/>
                </a:tc>
                <a:tc>
                  <a:txBody>
                    <a:bodyPr/>
                    <a:lstStyle/>
                    <a:p>
                      <a:r>
                        <a:rPr lang="en-US" dirty="0"/>
                        <a:t>Relative Risk</a:t>
                      </a:r>
                      <a:r>
                        <a:rPr lang="en-US" baseline="0" dirty="0"/>
                        <a:t> reduction with Antibiotic Use</a:t>
                      </a:r>
                      <a:endParaRPr lang="en-US" dirty="0"/>
                    </a:p>
                  </a:txBody>
                  <a:tcPr/>
                </a:tc>
                <a:tc>
                  <a:txBody>
                    <a:bodyPr/>
                    <a:lstStyle/>
                    <a:p>
                      <a:r>
                        <a:rPr lang="en-US" dirty="0"/>
                        <a:t>Confidence Interval  (95%)</a:t>
                      </a:r>
                    </a:p>
                  </a:txBody>
                  <a:tcPr/>
                </a:tc>
                <a:extLst>
                  <a:ext uri="{0D108BD9-81ED-4DB2-BD59-A6C34878D82A}">
                    <a16:rowId xmlns:a16="http://schemas.microsoft.com/office/drawing/2014/main" val="10000"/>
                  </a:ext>
                </a:extLst>
              </a:tr>
              <a:tr h="370840">
                <a:tc>
                  <a:txBody>
                    <a:bodyPr/>
                    <a:lstStyle/>
                    <a:p>
                      <a:r>
                        <a:rPr lang="en-US" dirty="0"/>
                        <a:t>Acute Otitis Media </a:t>
                      </a:r>
                    </a:p>
                  </a:txBody>
                  <a:tcPr/>
                </a:tc>
                <a:tc>
                  <a:txBody>
                    <a:bodyPr/>
                    <a:lstStyle/>
                    <a:p>
                      <a:r>
                        <a:rPr lang="en-US" dirty="0"/>
                        <a:t>0.3</a:t>
                      </a:r>
                    </a:p>
                  </a:txBody>
                  <a:tcPr/>
                </a:tc>
                <a:tc>
                  <a:txBody>
                    <a:bodyPr/>
                    <a:lstStyle/>
                    <a:p>
                      <a:r>
                        <a:rPr lang="en-US" dirty="0"/>
                        <a:t>0.15</a:t>
                      </a:r>
                      <a:r>
                        <a:rPr lang="en-US" baseline="0" dirty="0"/>
                        <a:t> – 0.58</a:t>
                      </a:r>
                      <a:endParaRPr lang="en-US" dirty="0"/>
                    </a:p>
                  </a:txBody>
                  <a:tcPr/>
                </a:tc>
                <a:extLst>
                  <a:ext uri="{0D108BD9-81ED-4DB2-BD59-A6C34878D82A}">
                    <a16:rowId xmlns:a16="http://schemas.microsoft.com/office/drawing/2014/main" val="10001"/>
                  </a:ext>
                </a:extLst>
              </a:tr>
              <a:tr h="370840">
                <a:tc>
                  <a:txBody>
                    <a:bodyPr/>
                    <a:lstStyle/>
                    <a:p>
                      <a:r>
                        <a:rPr lang="en-US" sz="1800" b="0" i="0" kern="1200" dirty="0">
                          <a:solidFill>
                            <a:schemeClr val="tx1"/>
                          </a:solidFill>
                          <a:effectLst/>
                          <a:latin typeface="+mn-lt"/>
                          <a:ea typeface="+mn-ea"/>
                          <a:cs typeface="+mn-cs"/>
                        </a:rPr>
                        <a:t>Acute Sinusitis</a:t>
                      </a:r>
                      <a:endParaRPr lang="en-US" dirty="0"/>
                    </a:p>
                  </a:txBody>
                  <a:tcPr/>
                </a:tc>
                <a:tc>
                  <a:txBody>
                    <a:bodyPr/>
                    <a:lstStyle/>
                    <a:p>
                      <a:r>
                        <a:rPr lang="en-US" dirty="0"/>
                        <a:t>0.48</a:t>
                      </a:r>
                    </a:p>
                  </a:txBody>
                  <a:tcPr/>
                </a:tc>
                <a:tc>
                  <a:txBody>
                    <a:bodyPr/>
                    <a:lstStyle/>
                    <a:p>
                      <a:r>
                        <a:rPr lang="en-US" dirty="0"/>
                        <a:t>0.08 – 2.76 </a:t>
                      </a:r>
                    </a:p>
                  </a:txBody>
                  <a:tcPr/>
                </a:tc>
                <a:extLst>
                  <a:ext uri="{0D108BD9-81ED-4DB2-BD59-A6C34878D82A}">
                    <a16:rowId xmlns:a16="http://schemas.microsoft.com/office/drawing/2014/main" val="10002"/>
                  </a:ext>
                </a:extLst>
              </a:tr>
              <a:tr h="370840">
                <a:tc>
                  <a:txBody>
                    <a:bodyPr/>
                    <a:lstStyle/>
                    <a:p>
                      <a:r>
                        <a:rPr lang="en-US" dirty="0"/>
                        <a:t>Peritonsillar Abscess</a:t>
                      </a:r>
                    </a:p>
                  </a:txBody>
                  <a:tcPr/>
                </a:tc>
                <a:tc>
                  <a:txBody>
                    <a:bodyPr/>
                    <a:lstStyle/>
                    <a:p>
                      <a:r>
                        <a:rPr lang="en-US" dirty="0"/>
                        <a:t>0.15</a:t>
                      </a:r>
                    </a:p>
                  </a:txBody>
                  <a:tcPr/>
                </a:tc>
                <a:tc>
                  <a:txBody>
                    <a:bodyPr/>
                    <a:lstStyle/>
                    <a:p>
                      <a:r>
                        <a:rPr lang="en-US" dirty="0"/>
                        <a:t>0.05 – 0.47</a:t>
                      </a:r>
                    </a:p>
                  </a:txBody>
                  <a:tcPr/>
                </a:tc>
                <a:extLst>
                  <a:ext uri="{0D108BD9-81ED-4DB2-BD59-A6C34878D82A}">
                    <a16:rowId xmlns:a16="http://schemas.microsoft.com/office/drawing/2014/main" val="10003"/>
                  </a:ext>
                </a:extLst>
              </a:tr>
              <a:tr h="185420">
                <a:tc>
                  <a:txBody>
                    <a:bodyPr/>
                    <a:lstStyle/>
                    <a:p>
                      <a:r>
                        <a:rPr lang="en-US" dirty="0"/>
                        <a:t>Acute glomerulonephritis</a:t>
                      </a:r>
                    </a:p>
                  </a:txBody>
                  <a:tcPr/>
                </a:tc>
                <a:tc>
                  <a:txBody>
                    <a:bodyPr/>
                    <a:lstStyle/>
                    <a:p>
                      <a:r>
                        <a:rPr lang="en-US" dirty="0"/>
                        <a:t>0.22</a:t>
                      </a:r>
                    </a:p>
                  </a:txBody>
                  <a:tcPr/>
                </a:tc>
                <a:tc>
                  <a:txBody>
                    <a:bodyPr/>
                    <a:lstStyle/>
                    <a:p>
                      <a:r>
                        <a:rPr lang="en-US" dirty="0"/>
                        <a:t>0.02 – 2.08</a:t>
                      </a:r>
                    </a:p>
                  </a:txBody>
                  <a:tcPr/>
                </a:tc>
                <a:extLst>
                  <a:ext uri="{0D108BD9-81ED-4DB2-BD59-A6C34878D82A}">
                    <a16:rowId xmlns:a16="http://schemas.microsoft.com/office/drawing/2014/main" val="10004"/>
                  </a:ext>
                </a:extLst>
              </a:tr>
              <a:tr h="185420">
                <a:tc>
                  <a:txBody>
                    <a:bodyPr/>
                    <a:lstStyle/>
                    <a:p>
                      <a:r>
                        <a:rPr lang="en-US" dirty="0"/>
                        <a:t>Acute rheumatic</a:t>
                      </a:r>
                      <a:r>
                        <a:rPr lang="en-US" baseline="0" dirty="0"/>
                        <a:t> Fever</a:t>
                      </a:r>
                      <a:endParaRPr lang="en-US" dirty="0"/>
                    </a:p>
                  </a:txBody>
                  <a:tcPr/>
                </a:tc>
                <a:tc>
                  <a:txBody>
                    <a:bodyPr/>
                    <a:lstStyle/>
                    <a:p>
                      <a:r>
                        <a:rPr lang="en-US" dirty="0"/>
                        <a:t>0.27</a:t>
                      </a:r>
                    </a:p>
                  </a:txBody>
                  <a:tcPr/>
                </a:tc>
                <a:tc>
                  <a:txBody>
                    <a:bodyPr/>
                    <a:lstStyle/>
                    <a:p>
                      <a:r>
                        <a:rPr lang="en-US" dirty="0"/>
                        <a:t>0.14 – 0.50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746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Learning Objectives</a:t>
            </a:r>
          </a:p>
        </p:txBody>
      </p:sp>
      <p:sp>
        <p:nvSpPr>
          <p:cNvPr id="8" name="Content Placeholder 4"/>
          <p:cNvSpPr txBox="1">
            <a:spLocks/>
          </p:cNvSpPr>
          <p:nvPr/>
        </p:nvSpPr>
        <p:spPr>
          <a:xfrm>
            <a:off x="457200" y="1192696"/>
            <a:ext cx="8229600" cy="329424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Describe background, epidemiology and presentation of Group A Streptococcal pharyngitis (GAS)</a:t>
            </a:r>
          </a:p>
          <a:p>
            <a:r>
              <a:rPr lang="en-US" b="1" dirty="0"/>
              <a:t>Review treatment recommendations, goals and controversies </a:t>
            </a:r>
          </a:p>
          <a:p>
            <a:r>
              <a:rPr lang="en-US" b="1" dirty="0"/>
              <a:t>Summarize IDSA and AHA guidelines for the Diagnosis and Management of Group A Streptococcal Pharyngitis</a:t>
            </a:r>
          </a:p>
          <a:p>
            <a:endParaRPr lang="en-US" b="1" dirty="0"/>
          </a:p>
          <a:p>
            <a:endParaRPr lang="en-US" b="1" dirty="0"/>
          </a:p>
        </p:txBody>
      </p:sp>
    </p:spTree>
    <p:extLst>
      <p:ext uri="{BB962C8B-B14F-4D97-AF65-F5344CB8AC3E}">
        <p14:creationId xmlns:p14="http://schemas.microsoft.com/office/powerpoint/2010/main" val="863674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rheumatic Fever </a:t>
            </a:r>
          </a:p>
        </p:txBody>
      </p:sp>
      <p:sp>
        <p:nvSpPr>
          <p:cNvPr id="3" name="Content Placeholder 2"/>
          <p:cNvSpPr>
            <a:spLocks noGrp="1"/>
          </p:cNvSpPr>
          <p:nvPr>
            <p:ph idx="1"/>
          </p:nvPr>
        </p:nvSpPr>
        <p:spPr>
          <a:xfrm>
            <a:off x="457200" y="1546578"/>
            <a:ext cx="8229600" cy="4579585"/>
          </a:xfrm>
        </p:spPr>
        <p:txBody>
          <a:bodyPr>
            <a:normAutofit/>
          </a:bodyPr>
          <a:lstStyle/>
          <a:p>
            <a:r>
              <a:rPr lang="en-US" b="1" dirty="0"/>
              <a:t>Immune-mediated response to GAS</a:t>
            </a:r>
          </a:p>
          <a:p>
            <a:r>
              <a:rPr lang="en-US" b="1" dirty="0"/>
              <a:t>Can cause permanent cardiac valve damage and rheumatic heart disease</a:t>
            </a:r>
          </a:p>
          <a:p>
            <a:r>
              <a:rPr lang="en-US" b="1" dirty="0"/>
              <a:t>Decrease risk if antibiotics started within 9 days </a:t>
            </a:r>
          </a:p>
        </p:txBody>
      </p:sp>
    </p:spTree>
    <p:extLst>
      <p:ext uri="{BB962C8B-B14F-4D97-AF65-F5344CB8AC3E}">
        <p14:creationId xmlns:p14="http://schemas.microsoft.com/office/powerpoint/2010/main" val="344807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B463-0A33-4398-9648-B90AE105B4D0}"/>
              </a:ext>
            </a:extLst>
          </p:cNvPr>
          <p:cNvSpPr>
            <a:spLocks noGrp="1"/>
          </p:cNvSpPr>
          <p:nvPr>
            <p:ph type="title"/>
          </p:nvPr>
        </p:nvSpPr>
        <p:spPr/>
        <p:txBody>
          <a:bodyPr>
            <a:normAutofit fontScale="90000"/>
          </a:bodyPr>
          <a:lstStyle/>
          <a:p>
            <a:r>
              <a:rPr lang="en-US" dirty="0"/>
              <a:t>ARF-Incidence Declining in Developed Countries</a:t>
            </a:r>
          </a:p>
        </p:txBody>
      </p:sp>
      <p:pic>
        <p:nvPicPr>
          <p:cNvPr id="4" name="Content Placeholder 3">
            <a:extLst>
              <a:ext uri="{FF2B5EF4-FFF2-40B4-BE49-F238E27FC236}">
                <a16:creationId xmlns:a16="http://schemas.microsoft.com/office/drawing/2014/main" id="{34390E04-CC1E-4C67-8180-D4C98C4EFFE0}"/>
              </a:ext>
            </a:extLst>
          </p:cNvPr>
          <p:cNvPicPr>
            <a:picLocks noGrp="1" noChangeAspect="1"/>
          </p:cNvPicPr>
          <p:nvPr>
            <p:ph idx="1"/>
          </p:nvPr>
        </p:nvPicPr>
        <p:blipFill rotWithShape="1">
          <a:blip r:embed="rId3"/>
          <a:srcRect l="72907" t="24008" r="14627" b="61216"/>
          <a:stretch/>
        </p:blipFill>
        <p:spPr>
          <a:xfrm>
            <a:off x="1969911" y="3811466"/>
            <a:ext cx="5922473" cy="2339914"/>
          </a:xfrm>
          <a:prstGeom prst="rect">
            <a:avLst/>
          </a:prstGeom>
        </p:spPr>
      </p:pic>
      <p:pic>
        <p:nvPicPr>
          <p:cNvPr id="6" name="Content Placeholder 3">
            <a:extLst>
              <a:ext uri="{FF2B5EF4-FFF2-40B4-BE49-F238E27FC236}">
                <a16:creationId xmlns:a16="http://schemas.microsoft.com/office/drawing/2014/main" id="{88C61E3F-4716-4482-857C-1DD1A3500071}"/>
              </a:ext>
            </a:extLst>
          </p:cNvPr>
          <p:cNvPicPr>
            <a:picLocks noChangeAspect="1"/>
          </p:cNvPicPr>
          <p:nvPr/>
        </p:nvPicPr>
        <p:blipFill rotWithShape="1">
          <a:blip r:embed="rId3"/>
          <a:srcRect l="60943" t="24008" r="27098" b="61216"/>
          <a:stretch/>
        </p:blipFill>
        <p:spPr>
          <a:xfrm>
            <a:off x="1731070" y="1444595"/>
            <a:ext cx="5681860" cy="2339914"/>
          </a:xfrm>
          <a:prstGeom prst="rect">
            <a:avLst/>
          </a:prstGeom>
        </p:spPr>
      </p:pic>
      <p:sp>
        <p:nvSpPr>
          <p:cNvPr id="3" name="TextBox 2"/>
          <p:cNvSpPr txBox="1"/>
          <p:nvPr/>
        </p:nvSpPr>
        <p:spPr>
          <a:xfrm>
            <a:off x="377593" y="1828800"/>
            <a:ext cx="1592318" cy="369332"/>
          </a:xfrm>
          <a:prstGeom prst="rect">
            <a:avLst/>
          </a:prstGeom>
          <a:noFill/>
        </p:spPr>
        <p:txBody>
          <a:bodyPr wrap="square" rtlCol="0">
            <a:spAutoFit/>
          </a:bodyPr>
          <a:lstStyle/>
          <a:p>
            <a:r>
              <a:rPr lang="en-US" dirty="0"/>
              <a:t>The Americas</a:t>
            </a:r>
          </a:p>
        </p:txBody>
      </p:sp>
      <p:sp>
        <p:nvSpPr>
          <p:cNvPr id="7" name="TextBox 6"/>
          <p:cNvSpPr txBox="1"/>
          <p:nvPr/>
        </p:nvSpPr>
        <p:spPr>
          <a:xfrm>
            <a:off x="377593" y="4577664"/>
            <a:ext cx="1592318" cy="369332"/>
          </a:xfrm>
          <a:prstGeom prst="rect">
            <a:avLst/>
          </a:prstGeom>
          <a:noFill/>
        </p:spPr>
        <p:txBody>
          <a:bodyPr wrap="square" rtlCol="0">
            <a:spAutoFit/>
          </a:bodyPr>
          <a:lstStyle/>
          <a:p>
            <a:r>
              <a:rPr lang="en-US" dirty="0"/>
              <a:t>Europe</a:t>
            </a:r>
          </a:p>
        </p:txBody>
      </p:sp>
      <p:sp>
        <p:nvSpPr>
          <p:cNvPr id="8" name="Rectangle 7">
            <a:extLst>
              <a:ext uri="{FF2B5EF4-FFF2-40B4-BE49-F238E27FC236}">
                <a16:creationId xmlns:a16="http://schemas.microsoft.com/office/drawing/2014/main" id="{984856B5-48A0-4143-B9A9-B1A0DAC83939}"/>
              </a:ext>
            </a:extLst>
          </p:cNvPr>
          <p:cNvSpPr/>
          <p:nvPr/>
        </p:nvSpPr>
        <p:spPr>
          <a:xfrm>
            <a:off x="-1" y="6571333"/>
            <a:ext cx="4550736" cy="276999"/>
          </a:xfrm>
          <a:prstGeom prst="rect">
            <a:avLst/>
          </a:prstGeom>
        </p:spPr>
        <p:txBody>
          <a:bodyPr wrap="square">
            <a:spAutoFit/>
          </a:bodyPr>
          <a:lstStyle/>
          <a:p>
            <a:r>
              <a:rPr lang="en-US" sz="1200" dirty="0"/>
              <a:t>Michael D </a:t>
            </a:r>
            <a:r>
              <a:rPr lang="en-US" sz="1200" dirty="0" err="1"/>
              <a:t>Seckeler</a:t>
            </a:r>
            <a:r>
              <a:rPr lang="en-US" sz="1200" dirty="0"/>
              <a:t> and Tracey R </a:t>
            </a:r>
            <a:r>
              <a:rPr lang="en-US" sz="1200" dirty="0" err="1"/>
              <a:t>Hoke</a:t>
            </a:r>
            <a:r>
              <a:rPr lang="en-US" sz="1200" dirty="0"/>
              <a:t>. </a:t>
            </a:r>
            <a:r>
              <a:rPr lang="fi-FI" sz="1200" dirty="0"/>
              <a:t>Clin Epidemiol. 2011; 3: 67–84.</a:t>
            </a:r>
            <a:endParaRPr lang="en-US" sz="1200" dirty="0"/>
          </a:p>
        </p:txBody>
      </p:sp>
    </p:spTree>
    <p:extLst>
      <p:ext uri="{BB962C8B-B14F-4D97-AF65-F5344CB8AC3E}">
        <p14:creationId xmlns:p14="http://schemas.microsoft.com/office/powerpoint/2010/main" val="4089263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84CB">
            <a:alpha val="5000"/>
          </a:srgbClr>
        </a:solidFill>
        <a:effectLst/>
      </p:bgPr>
    </p:bg>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a:srcRect l="61493" t="40020" r="22632" b="24524"/>
          <a:stretch/>
        </p:blipFill>
        <p:spPr>
          <a:xfrm>
            <a:off x="1103356" y="1417638"/>
            <a:ext cx="7195818" cy="5357187"/>
          </a:xfrm>
          <a:prstGeom prst="rect">
            <a:avLst/>
          </a:prstGeom>
        </p:spPr>
      </p:pic>
      <p:sp>
        <p:nvSpPr>
          <p:cNvPr id="2" name="Title 1"/>
          <p:cNvSpPr>
            <a:spLocks noGrp="1"/>
          </p:cNvSpPr>
          <p:nvPr>
            <p:ph type="title"/>
          </p:nvPr>
        </p:nvSpPr>
        <p:spPr>
          <a:xfrm>
            <a:off x="457199" y="274638"/>
            <a:ext cx="8428383" cy="1143000"/>
          </a:xfrm>
        </p:spPr>
        <p:txBody>
          <a:bodyPr>
            <a:normAutofit fontScale="90000"/>
          </a:bodyPr>
          <a:lstStyle/>
          <a:p>
            <a:r>
              <a:rPr lang="en-US" dirty="0"/>
              <a:t>What Are Treatment Recommendations for Patients With GAS Pharyngitis?</a:t>
            </a:r>
          </a:p>
        </p:txBody>
      </p:sp>
      <p:pic>
        <p:nvPicPr>
          <p:cNvPr id="4" name="Picture 2" descr="Image result for idsa guid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739" y="6224947"/>
            <a:ext cx="1582633" cy="633053"/>
          </a:xfrm>
          <a:prstGeom prst="rect">
            <a:avLst/>
          </a:prstGeom>
          <a:solidFill>
            <a:srgbClr val="FFFFFF"/>
          </a:solidFill>
        </p:spPr>
      </p:pic>
    </p:spTree>
    <p:extLst>
      <p:ext uri="{BB962C8B-B14F-4D97-AF65-F5344CB8AC3E}">
        <p14:creationId xmlns:p14="http://schemas.microsoft.com/office/powerpoint/2010/main" val="2804047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Allergies – Cephalosporins </a:t>
            </a:r>
          </a:p>
        </p:txBody>
      </p:sp>
      <p:sp>
        <p:nvSpPr>
          <p:cNvPr id="3" name="Content Placeholder 2"/>
          <p:cNvSpPr>
            <a:spLocks noGrp="1"/>
          </p:cNvSpPr>
          <p:nvPr>
            <p:ph idx="1"/>
          </p:nvPr>
        </p:nvSpPr>
        <p:spPr>
          <a:xfrm>
            <a:off x="331447" y="1107296"/>
            <a:ext cx="8229600" cy="1889234"/>
          </a:xfrm>
        </p:spPr>
        <p:txBody>
          <a:bodyPr>
            <a:normAutofit fontScale="92500" lnSpcReduction="10000"/>
          </a:bodyPr>
          <a:lstStyle/>
          <a:p>
            <a:r>
              <a:rPr lang="en-US" dirty="0"/>
              <a:t>Recommended for “most PCN allergic individuals,” with the exception of immediate anaphylactic reactions</a:t>
            </a:r>
          </a:p>
          <a:p>
            <a:r>
              <a:rPr lang="en-US" dirty="0"/>
              <a:t>Narrow spectrum are preferred</a:t>
            </a:r>
          </a:p>
          <a:p>
            <a:endParaRPr lang="en-US" dirty="0"/>
          </a:p>
        </p:txBody>
      </p:sp>
      <p:sp>
        <p:nvSpPr>
          <p:cNvPr id="4" name="Rectangle 3">
            <a:extLst>
              <a:ext uri="{FF2B5EF4-FFF2-40B4-BE49-F238E27FC236}">
                <a16:creationId xmlns:a16="http://schemas.microsoft.com/office/drawing/2014/main" id="{984856B5-48A0-4143-B9A9-B1A0DAC83939}"/>
              </a:ext>
            </a:extLst>
          </p:cNvPr>
          <p:cNvSpPr/>
          <p:nvPr/>
        </p:nvSpPr>
        <p:spPr>
          <a:xfrm>
            <a:off x="1" y="6396335"/>
            <a:ext cx="3756960" cy="461665"/>
          </a:xfrm>
          <a:prstGeom prst="rect">
            <a:avLst/>
          </a:prstGeom>
        </p:spPr>
        <p:txBody>
          <a:bodyPr wrap="square">
            <a:spAutoFit/>
          </a:bodyPr>
          <a:lstStyle/>
          <a:p>
            <a:r>
              <a:rPr lang="nl-NL" sz="1200" dirty="0"/>
              <a:t>van Driel ML, De Sutter AI, Habraken H, Thorning S, Christiaens T. </a:t>
            </a:r>
            <a:r>
              <a:rPr lang="en-US" sz="1200" dirty="0"/>
              <a:t>Cochrane Database </a:t>
            </a:r>
            <a:r>
              <a:rPr lang="en-US" sz="1200" dirty="0" err="1"/>
              <a:t>Syst</a:t>
            </a:r>
            <a:r>
              <a:rPr lang="en-US" sz="1200" dirty="0"/>
              <a:t> Rev. 2016</a:t>
            </a:r>
          </a:p>
        </p:txBody>
      </p:sp>
      <p:pic>
        <p:nvPicPr>
          <p:cNvPr id="5" name="Picture 4"/>
          <p:cNvPicPr>
            <a:picLocks noChangeAspect="1"/>
          </p:cNvPicPr>
          <p:nvPr/>
        </p:nvPicPr>
        <p:blipFill rotWithShape="1">
          <a:blip r:embed="rId3"/>
          <a:srcRect l="62035" t="12776" r="13688" b="71389"/>
          <a:stretch/>
        </p:blipFill>
        <p:spPr>
          <a:xfrm>
            <a:off x="457200" y="2881196"/>
            <a:ext cx="7978094" cy="1734570"/>
          </a:xfrm>
          <a:prstGeom prst="rect">
            <a:avLst/>
          </a:prstGeom>
        </p:spPr>
      </p:pic>
      <p:pic>
        <p:nvPicPr>
          <p:cNvPr id="6" name="Picture 5"/>
          <p:cNvPicPr>
            <a:picLocks noChangeAspect="1"/>
          </p:cNvPicPr>
          <p:nvPr/>
        </p:nvPicPr>
        <p:blipFill rotWithShape="1">
          <a:blip r:embed="rId3"/>
          <a:srcRect l="62035" t="77041" r="13688" b="17263"/>
          <a:stretch/>
        </p:blipFill>
        <p:spPr>
          <a:xfrm>
            <a:off x="457200" y="4615766"/>
            <a:ext cx="7978094" cy="623942"/>
          </a:xfrm>
          <a:prstGeom prst="rect">
            <a:avLst/>
          </a:prstGeom>
        </p:spPr>
      </p:pic>
      <p:pic>
        <p:nvPicPr>
          <p:cNvPr id="7" name="Picture 6"/>
          <p:cNvPicPr>
            <a:picLocks noChangeAspect="1"/>
          </p:cNvPicPr>
          <p:nvPr/>
        </p:nvPicPr>
        <p:blipFill rotWithShape="1">
          <a:blip r:embed="rId3"/>
          <a:srcRect l="62035" t="89411" r="13688" b="4393"/>
          <a:stretch/>
        </p:blipFill>
        <p:spPr>
          <a:xfrm>
            <a:off x="457200" y="5239708"/>
            <a:ext cx="7978094" cy="678723"/>
          </a:xfrm>
          <a:prstGeom prst="rect">
            <a:avLst/>
          </a:prstGeom>
        </p:spPr>
      </p:pic>
    </p:spTree>
    <p:extLst>
      <p:ext uri="{BB962C8B-B14F-4D97-AF65-F5344CB8AC3E}">
        <p14:creationId xmlns:p14="http://schemas.microsoft.com/office/powerpoint/2010/main" val="427059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Allergies – Clindamycin/Macrolides </a:t>
            </a:r>
          </a:p>
        </p:txBody>
      </p:sp>
      <p:pic>
        <p:nvPicPr>
          <p:cNvPr id="4" name="Picture 3"/>
          <p:cNvPicPr>
            <a:picLocks noChangeAspect="1"/>
          </p:cNvPicPr>
          <p:nvPr/>
        </p:nvPicPr>
        <p:blipFill rotWithShape="1">
          <a:blip r:embed="rId3"/>
          <a:srcRect l="55221" t="32530" r="27051" b="48497"/>
          <a:stretch/>
        </p:blipFill>
        <p:spPr>
          <a:xfrm>
            <a:off x="850763" y="1279015"/>
            <a:ext cx="7442475" cy="2655027"/>
          </a:xfrm>
          <a:prstGeom prst="rect">
            <a:avLst/>
          </a:prstGeom>
        </p:spPr>
      </p:pic>
      <p:sp>
        <p:nvSpPr>
          <p:cNvPr id="6" name="Rectangle 5">
            <a:extLst>
              <a:ext uri="{FF2B5EF4-FFF2-40B4-BE49-F238E27FC236}">
                <a16:creationId xmlns:a16="http://schemas.microsoft.com/office/drawing/2014/main" id="{984856B5-48A0-4143-B9A9-B1A0DAC83939}"/>
              </a:ext>
            </a:extLst>
          </p:cNvPr>
          <p:cNvSpPr/>
          <p:nvPr/>
        </p:nvSpPr>
        <p:spPr>
          <a:xfrm>
            <a:off x="-1" y="6396335"/>
            <a:ext cx="3157871" cy="461665"/>
          </a:xfrm>
          <a:prstGeom prst="rect">
            <a:avLst/>
          </a:prstGeom>
        </p:spPr>
        <p:txBody>
          <a:bodyPr wrap="square">
            <a:spAutoFit/>
          </a:bodyPr>
          <a:lstStyle/>
          <a:p>
            <a:r>
              <a:rPr lang="en-US" sz="1200" dirty="0" err="1"/>
              <a:t>DeMuri</a:t>
            </a:r>
            <a:r>
              <a:rPr lang="en-US" sz="1200" dirty="0"/>
              <a:t> GP1, </a:t>
            </a:r>
            <a:r>
              <a:rPr lang="en-US" sz="1200" dirty="0" err="1"/>
              <a:t>Sterkel</a:t>
            </a:r>
            <a:r>
              <a:rPr lang="en-US" sz="1200" dirty="0"/>
              <a:t> AK, </a:t>
            </a:r>
            <a:r>
              <a:rPr lang="en-US" sz="1200" dirty="0" err="1"/>
              <a:t>Kubica</a:t>
            </a:r>
            <a:r>
              <a:rPr lang="en-US" sz="1200" dirty="0"/>
              <a:t> PA, Duster MN, Reed KD, Wald ER. </a:t>
            </a:r>
            <a:r>
              <a:rPr lang="en-US" sz="1200" dirty="0" err="1"/>
              <a:t>Pediatr</a:t>
            </a:r>
            <a:r>
              <a:rPr lang="en-US" sz="1200" dirty="0"/>
              <a:t> Infect Dis J. 2017  </a:t>
            </a:r>
          </a:p>
        </p:txBody>
      </p:sp>
      <p:sp>
        <p:nvSpPr>
          <p:cNvPr id="3" name="Rounded Rectangle 2"/>
          <p:cNvSpPr/>
          <p:nvPr/>
        </p:nvSpPr>
        <p:spPr>
          <a:xfrm>
            <a:off x="1292772" y="3342290"/>
            <a:ext cx="6085490" cy="409903"/>
          </a:xfrm>
          <a:prstGeom prst="roundRect">
            <a:avLst/>
          </a:prstGeom>
          <a:noFill/>
          <a:ln w="3810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19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6589" t="14797" r="10763" b="21068"/>
          <a:stretch/>
        </p:blipFill>
        <p:spPr>
          <a:xfrm>
            <a:off x="-16285" y="168163"/>
            <a:ext cx="9084981" cy="5948857"/>
          </a:xfrm>
          <a:prstGeom prst="rect">
            <a:avLst/>
          </a:prstGeom>
        </p:spPr>
      </p:pic>
      <p:sp>
        <p:nvSpPr>
          <p:cNvPr id="5" name="Rectangle 4"/>
          <p:cNvSpPr/>
          <p:nvPr/>
        </p:nvSpPr>
        <p:spPr>
          <a:xfrm>
            <a:off x="0" y="5087007"/>
            <a:ext cx="9068696" cy="273269"/>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782207" y="1618593"/>
            <a:ext cx="0" cy="346841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07876" y="1618593"/>
            <a:ext cx="0" cy="346841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189076" y="6043448"/>
            <a:ext cx="1765738" cy="73572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98780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84CB">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Is the Patient With Frequent Recurrent Episodes of Apparent GAS Pharyngitis Likely to Be a Chronic Pharyngeal Carrier of GAS?</a:t>
            </a:r>
          </a:p>
        </p:txBody>
      </p:sp>
      <p:sp>
        <p:nvSpPr>
          <p:cNvPr id="5" name="Content Placeholder 4"/>
          <p:cNvSpPr>
            <a:spLocks noGrp="1"/>
          </p:cNvSpPr>
          <p:nvPr>
            <p:ph idx="1"/>
          </p:nvPr>
        </p:nvSpPr>
        <p:spPr/>
        <p:txBody>
          <a:bodyPr/>
          <a:lstStyle/>
          <a:p>
            <a:r>
              <a:rPr lang="en-US" b="1" dirty="0"/>
              <a:t> &gt;1 episode streptococcal pharyngitis at close intervals, may actually be a chronic pharyngeal GAS carrier who is experiencing repeated viral infections</a:t>
            </a:r>
          </a:p>
        </p:txBody>
      </p:sp>
      <p:pic>
        <p:nvPicPr>
          <p:cNvPr id="4" name="Picture 2" descr="Image result for idsa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39" y="6224947"/>
            <a:ext cx="1582633" cy="63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76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Failure</a:t>
            </a:r>
          </a:p>
        </p:txBody>
      </p:sp>
      <p:sp>
        <p:nvSpPr>
          <p:cNvPr id="3" name="Content Placeholder 2"/>
          <p:cNvSpPr>
            <a:spLocks noGrp="1"/>
          </p:cNvSpPr>
          <p:nvPr>
            <p:ph idx="1"/>
          </p:nvPr>
        </p:nvSpPr>
        <p:spPr/>
        <p:txBody>
          <a:bodyPr/>
          <a:lstStyle/>
          <a:p>
            <a:r>
              <a:rPr lang="en-US" b="1" dirty="0"/>
              <a:t>Antibiotic non-adherence </a:t>
            </a:r>
          </a:p>
          <a:p>
            <a:r>
              <a:rPr lang="en-US" b="1" dirty="0"/>
              <a:t>Reinfection </a:t>
            </a:r>
          </a:p>
          <a:p>
            <a:r>
              <a:rPr lang="en-US" b="1" dirty="0"/>
              <a:t>Infection with different pathogen (</a:t>
            </a:r>
            <a:r>
              <a:rPr lang="en-US" b="1" dirty="0" err="1"/>
              <a:t>eg</a:t>
            </a:r>
            <a:r>
              <a:rPr lang="en-US" b="1" dirty="0"/>
              <a:t> virus)</a:t>
            </a:r>
          </a:p>
          <a:p>
            <a:r>
              <a:rPr lang="en-US" b="1" dirty="0"/>
              <a:t>Complication (</a:t>
            </a:r>
            <a:r>
              <a:rPr lang="en-US" b="1" dirty="0" err="1"/>
              <a:t>eg</a:t>
            </a:r>
            <a:r>
              <a:rPr lang="en-US" b="1" dirty="0"/>
              <a:t> abscess) </a:t>
            </a:r>
          </a:p>
          <a:p>
            <a:r>
              <a:rPr lang="en-US" b="1" dirty="0"/>
              <a:t>True failure </a:t>
            </a:r>
          </a:p>
        </p:txBody>
      </p:sp>
    </p:spTree>
    <p:extLst>
      <p:ext uri="{BB962C8B-B14F-4D97-AF65-F5344CB8AC3E}">
        <p14:creationId xmlns:p14="http://schemas.microsoft.com/office/powerpoint/2010/main" val="408755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Penicillin Resistance </a:t>
            </a:r>
          </a:p>
        </p:txBody>
      </p:sp>
      <p:sp>
        <p:nvSpPr>
          <p:cNvPr id="3" name="Content Placeholder 2"/>
          <p:cNvSpPr>
            <a:spLocks noGrp="1"/>
          </p:cNvSpPr>
          <p:nvPr>
            <p:ph idx="1"/>
          </p:nvPr>
        </p:nvSpPr>
        <p:spPr/>
        <p:txBody>
          <a:bodyPr/>
          <a:lstStyle/>
          <a:p>
            <a:r>
              <a:rPr lang="en-US" b="1" dirty="0"/>
              <a:t>True resistance has not been reported</a:t>
            </a:r>
          </a:p>
          <a:p>
            <a:r>
              <a:rPr lang="en-US" b="1" dirty="0"/>
              <a:t>Theoretical Reasons for persistent GAS pharyngitis</a:t>
            </a:r>
          </a:p>
          <a:p>
            <a:pPr lvl="1"/>
            <a:r>
              <a:rPr lang="en-US" b="1" dirty="0"/>
              <a:t>Normal flora deactivate penicillin </a:t>
            </a:r>
          </a:p>
          <a:p>
            <a:pPr lvl="1"/>
            <a:r>
              <a:rPr lang="en-US" b="1" dirty="0"/>
              <a:t>Penicillin decreases alpha-streptococci in the oropharynx </a:t>
            </a:r>
          </a:p>
          <a:p>
            <a:pPr lvl="1"/>
            <a:endParaRPr lang="en-US" dirty="0"/>
          </a:p>
        </p:txBody>
      </p:sp>
      <p:sp>
        <p:nvSpPr>
          <p:cNvPr id="4" name="Rounded Rectangle 3"/>
          <p:cNvSpPr/>
          <p:nvPr/>
        </p:nvSpPr>
        <p:spPr>
          <a:xfrm>
            <a:off x="457200" y="5122274"/>
            <a:ext cx="6088758" cy="788428"/>
          </a:xfrm>
          <a:prstGeom prst="roundRect">
            <a:avLst/>
          </a:prstGeom>
          <a:solidFill>
            <a:srgbClr val="0084C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i="1" u="sng" dirty="0">
                <a:solidFill>
                  <a:srgbClr val="FFFF00"/>
                </a:solidFill>
              </a:rPr>
              <a:t>Universally</a:t>
            </a:r>
            <a:r>
              <a:rPr lang="en-US" sz="3200" b="1" i="1" dirty="0"/>
              <a:t> susceptible penicillin </a:t>
            </a:r>
          </a:p>
        </p:txBody>
      </p:sp>
    </p:spTree>
    <p:extLst>
      <p:ext uri="{BB962C8B-B14F-4D97-AF65-F5344CB8AC3E}">
        <p14:creationId xmlns:p14="http://schemas.microsoft.com/office/powerpoint/2010/main" val="2855364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PANDAS </a:t>
            </a:r>
          </a:p>
        </p:txBody>
      </p:sp>
      <p:sp>
        <p:nvSpPr>
          <p:cNvPr id="3" name="Content Placeholder 2"/>
          <p:cNvSpPr>
            <a:spLocks noGrp="1"/>
          </p:cNvSpPr>
          <p:nvPr>
            <p:ph idx="1"/>
          </p:nvPr>
        </p:nvSpPr>
        <p:spPr>
          <a:xfrm>
            <a:off x="457200" y="1600200"/>
            <a:ext cx="8392510" cy="4525963"/>
          </a:xfrm>
        </p:spPr>
        <p:txBody>
          <a:bodyPr/>
          <a:lstStyle/>
          <a:p>
            <a:endParaRPr lang="en-US" dirty="0"/>
          </a:p>
          <a:p>
            <a:r>
              <a:rPr lang="en-US" b="1" dirty="0"/>
              <a:t>Pediatric Autoimmune Neuropsychiatric Disorders Associated w/ Strep Infections</a:t>
            </a:r>
          </a:p>
          <a:p>
            <a:r>
              <a:rPr lang="en-US" b="1" dirty="0"/>
              <a:t>No evidence antibiotic </a:t>
            </a:r>
            <a:r>
              <a:rPr lang="en-US" b="1" dirty="0" err="1"/>
              <a:t>ppx</a:t>
            </a:r>
            <a:r>
              <a:rPr lang="en-US" b="1" dirty="0"/>
              <a:t> works</a:t>
            </a:r>
          </a:p>
          <a:p>
            <a:r>
              <a:rPr lang="en-US" b="1" dirty="0"/>
              <a:t>May be related to other inciting agents/rheumatologic conditions</a:t>
            </a:r>
          </a:p>
          <a:p>
            <a:r>
              <a:rPr lang="en-US" b="1" dirty="0"/>
              <a:t>Clinic available in </a:t>
            </a:r>
            <a:r>
              <a:rPr lang="en-US" b="1" dirty="0" err="1"/>
              <a:t>Madison,WI</a:t>
            </a:r>
            <a:endParaRPr lang="en-US" b="1" dirty="0"/>
          </a:p>
          <a:p>
            <a:endParaRPr lang="en-US" dirty="0"/>
          </a:p>
        </p:txBody>
      </p:sp>
      <p:pic>
        <p:nvPicPr>
          <p:cNvPr id="5" name="Picture 4"/>
          <p:cNvPicPr>
            <a:picLocks noChangeAspect="1"/>
          </p:cNvPicPr>
          <p:nvPr/>
        </p:nvPicPr>
        <p:blipFill>
          <a:blip r:embed="rId3"/>
          <a:stretch>
            <a:fillRect/>
          </a:stretch>
        </p:blipFill>
        <p:spPr>
          <a:xfrm>
            <a:off x="5925864" y="0"/>
            <a:ext cx="3218136" cy="2145424"/>
          </a:xfrm>
          <a:prstGeom prst="rect">
            <a:avLst/>
          </a:prstGeom>
        </p:spPr>
      </p:pic>
    </p:spTree>
    <p:extLst>
      <p:ext uri="{BB962C8B-B14F-4D97-AF65-F5344CB8AC3E}">
        <p14:creationId xmlns:p14="http://schemas.microsoft.com/office/powerpoint/2010/main" val="161375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359" y="16221"/>
            <a:ext cx="8229600" cy="1143000"/>
          </a:xfrm>
        </p:spPr>
        <p:txBody>
          <a:bodyPr/>
          <a:lstStyle/>
          <a:p>
            <a:r>
              <a:rPr lang="en-US" dirty="0"/>
              <a:t>Acute Pharyngitis</a:t>
            </a:r>
          </a:p>
        </p:txBody>
      </p:sp>
      <p:sp>
        <p:nvSpPr>
          <p:cNvPr id="5" name="Content Placeholder 4"/>
          <p:cNvSpPr>
            <a:spLocks noGrp="1"/>
          </p:cNvSpPr>
          <p:nvPr>
            <p:ph idx="1"/>
          </p:nvPr>
        </p:nvSpPr>
        <p:spPr>
          <a:xfrm>
            <a:off x="457200" y="1192697"/>
            <a:ext cx="8229600" cy="1242390"/>
          </a:xfrm>
        </p:spPr>
        <p:txBody>
          <a:bodyPr>
            <a:normAutofit fontScale="85000" lnSpcReduction="20000"/>
          </a:bodyPr>
          <a:lstStyle/>
          <a:p>
            <a:r>
              <a:rPr lang="en-US" b="1" dirty="0"/>
              <a:t>15 million visits to pediatricians and PCPs per year in the U.S.</a:t>
            </a:r>
          </a:p>
          <a:p>
            <a:r>
              <a:rPr lang="en-US" b="1" dirty="0"/>
              <a:t>Causes of Pharyngitis in children: </a:t>
            </a:r>
          </a:p>
        </p:txBody>
      </p:sp>
      <p:sp>
        <p:nvSpPr>
          <p:cNvPr id="6" name="Rounded Rectangle 5"/>
          <p:cNvSpPr/>
          <p:nvPr/>
        </p:nvSpPr>
        <p:spPr>
          <a:xfrm>
            <a:off x="1013791" y="5247861"/>
            <a:ext cx="5784574" cy="1282148"/>
          </a:xfrm>
          <a:prstGeom prst="roundRect">
            <a:avLst/>
          </a:prstGeom>
          <a:solidFill>
            <a:srgbClr val="0084C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i="1" u="sng" dirty="0">
                <a:solidFill>
                  <a:srgbClr val="FFFF00"/>
                </a:solidFill>
              </a:rPr>
              <a:t>Viruses</a:t>
            </a:r>
            <a:r>
              <a:rPr lang="en-US" sz="3200" b="1" dirty="0"/>
              <a:t> are the most common cause of a acute pharyngitis</a:t>
            </a:r>
          </a:p>
        </p:txBody>
      </p:sp>
      <p:pic>
        <p:nvPicPr>
          <p:cNvPr id="7" name="Picture 6"/>
          <p:cNvPicPr/>
          <p:nvPr/>
        </p:nvPicPr>
        <p:blipFill rotWithShape="1">
          <a:blip r:embed="rId3"/>
          <a:srcRect l="61795" t="45267" r="15897" b="37692"/>
          <a:stretch/>
        </p:blipFill>
        <p:spPr bwMode="auto">
          <a:xfrm>
            <a:off x="457200" y="2435087"/>
            <a:ext cx="7851913" cy="22661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20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84CB">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297" y="1128748"/>
            <a:ext cx="8815026" cy="1143000"/>
          </a:xfrm>
        </p:spPr>
        <p:txBody>
          <a:bodyPr>
            <a:noAutofit/>
          </a:bodyPr>
          <a:lstStyle/>
          <a:p>
            <a:r>
              <a:rPr lang="en-US" sz="2800" dirty="0"/>
              <a:t>Should Adjunctive Therapy With </a:t>
            </a:r>
            <a:r>
              <a:rPr lang="en-US" sz="2800" dirty="0" err="1"/>
              <a:t>Nonsteroidal</a:t>
            </a:r>
            <a:r>
              <a:rPr lang="en-US" sz="2800" dirty="0"/>
              <a:t> </a:t>
            </a:r>
            <a:r>
              <a:rPr lang="en-US" sz="2800" dirty="0" err="1"/>
              <a:t>Antiinflammatory</a:t>
            </a:r>
            <a:r>
              <a:rPr lang="en-US" sz="2800" dirty="0"/>
              <a:t> Drugs (NSAIDs), acetaminophen, Aspirin, or Corticosteroids Be Given to Patients Diagnosed With GAS</a:t>
            </a:r>
            <a:br>
              <a:rPr lang="en-US" sz="2800" dirty="0"/>
            </a:br>
            <a:r>
              <a:rPr lang="en-US" sz="2800" dirty="0"/>
              <a:t>Pharyngitis?</a:t>
            </a:r>
          </a:p>
        </p:txBody>
      </p:sp>
      <p:sp>
        <p:nvSpPr>
          <p:cNvPr id="5" name="Content Placeholder 4"/>
          <p:cNvSpPr>
            <a:spLocks noGrp="1"/>
          </p:cNvSpPr>
          <p:nvPr>
            <p:ph idx="1"/>
          </p:nvPr>
        </p:nvSpPr>
        <p:spPr>
          <a:xfrm>
            <a:off x="457200" y="3436536"/>
            <a:ext cx="8229600" cy="2689627"/>
          </a:xfrm>
        </p:spPr>
        <p:txBody>
          <a:bodyPr>
            <a:normAutofit lnSpcReduction="10000"/>
          </a:bodyPr>
          <a:lstStyle/>
          <a:p>
            <a:r>
              <a:rPr lang="en-US" b="1" dirty="0"/>
              <a:t>Acetaminophen or NSAIDs are appropriate</a:t>
            </a:r>
          </a:p>
          <a:p>
            <a:r>
              <a:rPr lang="en-US" b="1" dirty="0"/>
              <a:t>Aspirin is not recommended in children</a:t>
            </a:r>
          </a:p>
          <a:p>
            <a:r>
              <a:rPr lang="en-US" b="1" dirty="0"/>
              <a:t>Steroids have not shown significant clinical improvement </a:t>
            </a:r>
          </a:p>
        </p:txBody>
      </p:sp>
      <p:pic>
        <p:nvPicPr>
          <p:cNvPr id="4" name="Picture 2" descr="Image result for idsa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97" y="6224947"/>
            <a:ext cx="1582633" cy="63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751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Adjunctive Steroids </a:t>
            </a:r>
          </a:p>
        </p:txBody>
      </p:sp>
      <p:pic>
        <p:nvPicPr>
          <p:cNvPr id="4" name="Picture 3"/>
          <p:cNvPicPr>
            <a:picLocks noChangeAspect="1"/>
          </p:cNvPicPr>
          <p:nvPr/>
        </p:nvPicPr>
        <p:blipFill rotWithShape="1">
          <a:blip r:embed="rId3"/>
          <a:srcRect l="58410" t="30666" r="21661" b="45403"/>
          <a:stretch/>
        </p:blipFill>
        <p:spPr>
          <a:xfrm>
            <a:off x="0" y="1600200"/>
            <a:ext cx="9144604" cy="3660422"/>
          </a:xfrm>
          <a:prstGeom prst="rect">
            <a:avLst/>
          </a:prstGeom>
        </p:spPr>
      </p:pic>
      <p:sp>
        <p:nvSpPr>
          <p:cNvPr id="5" name="Rectangle 4">
            <a:extLst>
              <a:ext uri="{FF2B5EF4-FFF2-40B4-BE49-F238E27FC236}">
                <a16:creationId xmlns:a16="http://schemas.microsoft.com/office/drawing/2014/main" id="{984856B5-48A0-4143-B9A9-B1A0DAC83939}"/>
              </a:ext>
            </a:extLst>
          </p:cNvPr>
          <p:cNvSpPr/>
          <p:nvPr/>
        </p:nvSpPr>
        <p:spPr>
          <a:xfrm>
            <a:off x="-1" y="6401205"/>
            <a:ext cx="3209926" cy="461665"/>
          </a:xfrm>
          <a:prstGeom prst="rect">
            <a:avLst/>
          </a:prstGeom>
        </p:spPr>
        <p:txBody>
          <a:bodyPr wrap="square">
            <a:spAutoFit/>
          </a:bodyPr>
          <a:lstStyle/>
          <a:p>
            <a:r>
              <a:rPr lang="it-IT" sz="1200" dirty="0"/>
              <a:t>Bulloch B, Kabani A, Tenenbein M. Ann Emerg Med. 2003 May;41(5):601-8.</a:t>
            </a:r>
            <a:endParaRPr lang="en-US" sz="1200" dirty="0"/>
          </a:p>
        </p:txBody>
      </p:sp>
    </p:spTree>
    <p:extLst>
      <p:ext uri="{BB962C8B-B14F-4D97-AF65-F5344CB8AC3E}">
        <p14:creationId xmlns:p14="http://schemas.microsoft.com/office/powerpoint/2010/main" val="3376310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AHA Recommendations</a:t>
            </a:r>
          </a:p>
        </p:txBody>
      </p:sp>
      <p:sp>
        <p:nvSpPr>
          <p:cNvPr id="3" name="Content Placeholder 2"/>
          <p:cNvSpPr>
            <a:spLocks noGrp="1"/>
          </p:cNvSpPr>
          <p:nvPr>
            <p:ph idx="1"/>
          </p:nvPr>
        </p:nvSpPr>
        <p:spPr/>
        <p:txBody>
          <a:bodyPr>
            <a:normAutofit fontScale="92500" lnSpcReduction="10000"/>
          </a:bodyPr>
          <a:lstStyle/>
          <a:p>
            <a:r>
              <a:rPr lang="en-US" b="1" dirty="0"/>
              <a:t>Obtain RADT for GAS symptoms</a:t>
            </a:r>
          </a:p>
          <a:p>
            <a:r>
              <a:rPr lang="en-US" b="1" dirty="0"/>
              <a:t>Prevention of acute rheumatic fever requires treatment</a:t>
            </a:r>
          </a:p>
          <a:p>
            <a:r>
              <a:rPr lang="en-US" b="1" dirty="0"/>
              <a:t>Similar antibiotics as IDSA</a:t>
            </a:r>
          </a:p>
          <a:p>
            <a:r>
              <a:rPr lang="en-US" b="1" dirty="0"/>
              <a:t>Treatment failures</a:t>
            </a:r>
          </a:p>
          <a:p>
            <a:pPr lvl="1"/>
            <a:r>
              <a:rPr lang="en-US" b="1" dirty="0"/>
              <a:t>Post treatment cultures are not routinely recommended, unless symptoms persist</a:t>
            </a:r>
          </a:p>
          <a:p>
            <a:pPr lvl="1"/>
            <a:r>
              <a:rPr lang="en-US" b="1" dirty="0"/>
              <a:t>‘Failure’ is likely a chronic carrier </a:t>
            </a:r>
          </a:p>
          <a:p>
            <a:pPr lvl="1"/>
            <a:r>
              <a:rPr lang="en-US" b="1" dirty="0"/>
              <a:t>Symptomatic individuals can be re-treated with the same agent or an alternative </a:t>
            </a:r>
          </a:p>
          <a:p>
            <a:pPr lvl="1"/>
            <a:endParaRPr lang="en-US" dirty="0"/>
          </a:p>
        </p:txBody>
      </p:sp>
      <p:pic>
        <p:nvPicPr>
          <p:cNvPr id="6146" name="Picture 2" descr="Image result for aha american heart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93" y="12564"/>
            <a:ext cx="1682043" cy="101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6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Quiz Questions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65180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What is the most common cause of acute pharyngitis?</a:t>
            </a:r>
          </a:p>
        </p:txBody>
      </p:sp>
      <p:sp>
        <p:nvSpPr>
          <p:cNvPr id="3" name="Content Placeholder 2"/>
          <p:cNvSpPr>
            <a:spLocks noGrp="1"/>
          </p:cNvSpPr>
          <p:nvPr>
            <p:ph idx="1"/>
          </p:nvPr>
        </p:nvSpPr>
        <p:spPr/>
        <p:txBody>
          <a:bodyPr/>
          <a:lstStyle/>
          <a:p>
            <a:pPr marL="514350" indent="-514350">
              <a:buFont typeface="+mj-lt"/>
              <a:buAutoNum type="alphaLcPeriod"/>
            </a:pPr>
            <a:r>
              <a:rPr lang="en-US" dirty="0"/>
              <a:t>Group A Streptococcus (GAS)</a:t>
            </a:r>
          </a:p>
          <a:p>
            <a:pPr marL="514350" indent="-514350">
              <a:buFont typeface="+mj-lt"/>
              <a:buAutoNum type="alphaLcPeriod"/>
            </a:pPr>
            <a:r>
              <a:rPr lang="en-US" dirty="0"/>
              <a:t>Non-GAS bacteria </a:t>
            </a:r>
          </a:p>
          <a:p>
            <a:pPr marL="514350" indent="-514350">
              <a:buFont typeface="+mj-lt"/>
              <a:buAutoNum type="alphaLcPeriod"/>
            </a:pPr>
            <a:r>
              <a:rPr lang="en-US" dirty="0"/>
              <a:t>Viral (</a:t>
            </a:r>
            <a:r>
              <a:rPr lang="en-US" dirty="0" err="1"/>
              <a:t>ie</a:t>
            </a:r>
            <a:r>
              <a:rPr lang="en-US" dirty="0"/>
              <a:t> rhinovirus, coronavirus, influenza, etc.)</a:t>
            </a:r>
          </a:p>
          <a:p>
            <a:pPr marL="514350" indent="-514350">
              <a:buFont typeface="+mj-lt"/>
              <a:buAutoNum type="alphaLcPeriod"/>
            </a:pPr>
            <a:r>
              <a:rPr lang="en-US" dirty="0"/>
              <a:t>Non-infectious causes (</a:t>
            </a:r>
            <a:r>
              <a:rPr lang="en-US" dirty="0" err="1"/>
              <a:t>ie</a:t>
            </a:r>
            <a:r>
              <a:rPr lang="en-US" dirty="0"/>
              <a:t> chronic cough, </a:t>
            </a:r>
            <a:r>
              <a:rPr lang="en-US" dirty="0" err="1"/>
              <a:t>gastroesophageal</a:t>
            </a:r>
            <a:r>
              <a:rPr lang="en-US" dirty="0"/>
              <a:t> reflux or foreign body)</a:t>
            </a:r>
          </a:p>
        </p:txBody>
      </p:sp>
      <p:sp>
        <p:nvSpPr>
          <p:cNvPr id="4" name="Rounded Rectangle 3"/>
          <p:cNvSpPr/>
          <p:nvPr/>
        </p:nvSpPr>
        <p:spPr>
          <a:xfrm>
            <a:off x="457200" y="2816772"/>
            <a:ext cx="8392510" cy="1030014"/>
          </a:xfrm>
          <a:prstGeom prst="roundRect">
            <a:avLst/>
          </a:prstGeom>
          <a:noFill/>
          <a:ln w="5715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a:t>
            </a:r>
            <a:r>
              <a:rPr lang="en-US" u="sng" dirty="0"/>
              <a:t>major</a:t>
            </a:r>
            <a:r>
              <a:rPr lang="en-US" dirty="0"/>
              <a:t> anticipated benefit of treating GAS pharyngitis?</a:t>
            </a:r>
          </a:p>
        </p:txBody>
      </p:sp>
      <p:sp>
        <p:nvSpPr>
          <p:cNvPr id="3" name="Content Placeholder 2"/>
          <p:cNvSpPr>
            <a:spLocks noGrp="1"/>
          </p:cNvSpPr>
          <p:nvPr>
            <p:ph idx="1"/>
          </p:nvPr>
        </p:nvSpPr>
        <p:spPr/>
        <p:txBody>
          <a:bodyPr/>
          <a:lstStyle/>
          <a:p>
            <a:pPr marL="514350" indent="-514350">
              <a:buFont typeface="+mj-lt"/>
              <a:buAutoNum type="alphaLcPeriod"/>
            </a:pPr>
            <a:r>
              <a:rPr lang="en-US" dirty="0"/>
              <a:t>Dramatically decrease the duration of symptoms</a:t>
            </a:r>
          </a:p>
          <a:p>
            <a:pPr marL="514350" indent="-514350">
              <a:buFont typeface="+mj-lt"/>
              <a:buAutoNum type="alphaLcPeriod"/>
            </a:pPr>
            <a:r>
              <a:rPr lang="en-US" dirty="0"/>
              <a:t>Prevent acute rheumatic fever</a:t>
            </a:r>
          </a:p>
          <a:p>
            <a:pPr marL="514350" indent="-514350">
              <a:buFont typeface="+mj-lt"/>
              <a:buAutoNum type="alphaLcPeriod"/>
            </a:pPr>
            <a:r>
              <a:rPr lang="en-US" dirty="0"/>
              <a:t>Prevent development of post-streptococcal glomerulonephritis </a:t>
            </a:r>
          </a:p>
          <a:p>
            <a:pPr marL="514350" indent="-514350">
              <a:buFont typeface="+mj-lt"/>
              <a:buAutoNum type="alphaLcPeriod"/>
            </a:pPr>
            <a:r>
              <a:rPr lang="en-US" dirty="0"/>
              <a:t>None of the above are anticipated</a:t>
            </a:r>
          </a:p>
          <a:p>
            <a:pPr marL="514350" indent="-514350">
              <a:buFont typeface="+mj-lt"/>
              <a:buAutoNum type="alphaLcPeriod"/>
            </a:pPr>
            <a:endParaRPr lang="en-US" dirty="0"/>
          </a:p>
        </p:txBody>
      </p:sp>
      <p:sp>
        <p:nvSpPr>
          <p:cNvPr id="4" name="Rounded Rectangle 3"/>
          <p:cNvSpPr/>
          <p:nvPr/>
        </p:nvSpPr>
        <p:spPr>
          <a:xfrm>
            <a:off x="457200" y="2743202"/>
            <a:ext cx="6584731" cy="493987"/>
          </a:xfrm>
          <a:prstGeom prst="roundRect">
            <a:avLst/>
          </a:prstGeom>
          <a:noFill/>
          <a:ln w="5715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12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600"/>
            <a:ext cx="8229600" cy="1596692"/>
          </a:xfrm>
        </p:spPr>
        <p:txBody>
          <a:bodyPr>
            <a:normAutofit fontScale="90000"/>
          </a:bodyPr>
          <a:lstStyle/>
          <a:p>
            <a:r>
              <a:rPr lang="en-US" dirty="0"/>
              <a:t>A 3 </a:t>
            </a:r>
            <a:r>
              <a:rPr lang="en-US" dirty="0" err="1"/>
              <a:t>yo</a:t>
            </a:r>
            <a:r>
              <a:rPr lang="en-US" dirty="0"/>
              <a:t> patient presents with acute pharyngitis and tests positive for GAS for the third time this winter. Which of the following are true?</a:t>
            </a:r>
          </a:p>
        </p:txBody>
      </p:sp>
      <p:sp>
        <p:nvSpPr>
          <p:cNvPr id="3" name="Content Placeholder 2"/>
          <p:cNvSpPr>
            <a:spLocks noGrp="1"/>
          </p:cNvSpPr>
          <p:nvPr>
            <p:ph idx="1"/>
          </p:nvPr>
        </p:nvSpPr>
        <p:spPr>
          <a:xfrm>
            <a:off x="457200" y="2658140"/>
            <a:ext cx="8229600" cy="3468023"/>
          </a:xfrm>
        </p:spPr>
        <p:txBody>
          <a:bodyPr>
            <a:normAutofit fontScale="85000" lnSpcReduction="10000"/>
          </a:bodyPr>
          <a:lstStyle/>
          <a:p>
            <a:pPr marL="514350" indent="-514350">
              <a:buFont typeface="+mj-lt"/>
              <a:buAutoNum type="alphaLcPeriod"/>
            </a:pPr>
            <a:r>
              <a:rPr lang="en-US" dirty="0"/>
              <a:t>This is a prime age for developing a GAS pharyngitis, so the story is plausible. </a:t>
            </a:r>
          </a:p>
          <a:p>
            <a:pPr marL="514350" indent="-514350">
              <a:buFont typeface="+mj-lt"/>
              <a:buAutoNum type="alphaLcPeriod"/>
            </a:pPr>
            <a:r>
              <a:rPr lang="en-US" dirty="0"/>
              <a:t>This patient is likely a carrier and developing new viral infections; treatment is not needed.</a:t>
            </a:r>
          </a:p>
          <a:p>
            <a:pPr marL="514350" indent="-514350">
              <a:buFont typeface="+mj-lt"/>
              <a:buAutoNum type="alphaLcPeriod"/>
            </a:pPr>
            <a:r>
              <a:rPr lang="en-US" dirty="0"/>
              <a:t>The GAS is likely resistant to amoxicillin, so an alternative agent should be prescribed. </a:t>
            </a:r>
          </a:p>
          <a:p>
            <a:pPr marL="514350" indent="-514350">
              <a:buFont typeface="+mj-lt"/>
              <a:buAutoNum type="alphaLcPeriod"/>
            </a:pPr>
            <a:r>
              <a:rPr lang="en-US" dirty="0"/>
              <a:t>Although this patient sounds like a carrier, he should be treated to prevent transmission. </a:t>
            </a:r>
          </a:p>
          <a:p>
            <a:pPr marL="514350" indent="-514350">
              <a:buFont typeface="+mj-lt"/>
              <a:buAutoNum type="alphaLcPeriod"/>
            </a:pPr>
            <a:endParaRPr lang="en-US" dirty="0"/>
          </a:p>
        </p:txBody>
      </p:sp>
      <p:sp>
        <p:nvSpPr>
          <p:cNvPr id="4" name="Rounded Rectangle 3"/>
          <p:cNvSpPr/>
          <p:nvPr/>
        </p:nvSpPr>
        <p:spPr>
          <a:xfrm>
            <a:off x="457200" y="3499945"/>
            <a:ext cx="8392510" cy="777765"/>
          </a:xfrm>
          <a:prstGeom prst="roundRect">
            <a:avLst/>
          </a:prstGeom>
          <a:noFill/>
          <a:ln w="5715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70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GAS Background</a:t>
            </a:r>
          </a:p>
        </p:txBody>
      </p:sp>
      <p:sp>
        <p:nvSpPr>
          <p:cNvPr id="5" name="Content Placeholder 4"/>
          <p:cNvSpPr>
            <a:spLocks noGrp="1"/>
          </p:cNvSpPr>
          <p:nvPr>
            <p:ph idx="1"/>
          </p:nvPr>
        </p:nvSpPr>
        <p:spPr/>
        <p:txBody>
          <a:bodyPr/>
          <a:lstStyle/>
          <a:p>
            <a:r>
              <a:rPr lang="en-US" b="1" dirty="0"/>
              <a:t>Can cause symptomatic pharyngitis OR colonize the oropharynx</a:t>
            </a:r>
          </a:p>
          <a:p>
            <a:r>
              <a:rPr lang="en-US" b="1" dirty="0"/>
              <a:t>Common cause of sore throat visits</a:t>
            </a:r>
          </a:p>
          <a:p>
            <a:pPr lvl="1"/>
            <a:r>
              <a:rPr lang="en-US" b="1" dirty="0"/>
              <a:t>5 – 15% of adult visits </a:t>
            </a:r>
          </a:p>
          <a:p>
            <a:pPr lvl="1"/>
            <a:r>
              <a:rPr lang="en-US" b="1" dirty="0"/>
              <a:t>20 – 30% of pediatric visits</a:t>
            </a:r>
          </a:p>
          <a:p>
            <a:r>
              <a:rPr lang="en-US" b="1" dirty="0"/>
              <a:t>Transmitted via respiratory secretions</a:t>
            </a:r>
          </a:p>
          <a:p>
            <a:r>
              <a:rPr lang="en-US" b="1" dirty="0"/>
              <a:t>Incubation period: 2-5 days</a:t>
            </a:r>
          </a:p>
        </p:txBody>
      </p:sp>
    </p:spTree>
    <p:extLst>
      <p:ext uri="{BB962C8B-B14F-4D97-AF65-F5344CB8AC3E}">
        <p14:creationId xmlns:p14="http://schemas.microsoft.com/office/powerpoint/2010/main" val="294832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3ED1A1-BF3E-438B-97B2-00E1813B2EC9}"/>
              </a:ext>
            </a:extLst>
          </p:cNvPr>
          <p:cNvPicPr>
            <a:picLocks noGrp="1" noChangeAspect="1"/>
          </p:cNvPicPr>
          <p:nvPr>
            <p:ph idx="4294967295"/>
          </p:nvPr>
        </p:nvPicPr>
        <p:blipFill>
          <a:blip r:embed="rId3"/>
          <a:stretch>
            <a:fillRect/>
          </a:stretch>
        </p:blipFill>
        <p:spPr>
          <a:xfrm>
            <a:off x="-1" y="185928"/>
            <a:ext cx="9252283" cy="6288024"/>
          </a:xfrm>
          <a:prstGeom prst="rect">
            <a:avLst/>
          </a:prstGeom>
        </p:spPr>
      </p:pic>
      <p:sp>
        <p:nvSpPr>
          <p:cNvPr id="2" name="Rectangle 1"/>
          <p:cNvSpPr/>
          <p:nvPr/>
        </p:nvSpPr>
        <p:spPr>
          <a:xfrm>
            <a:off x="5927834" y="4130566"/>
            <a:ext cx="1093076" cy="336331"/>
          </a:xfrm>
          <a:prstGeom prst="rect">
            <a:avLst/>
          </a:prstGeom>
          <a:noFill/>
          <a:ln w="5715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927834" y="5239195"/>
            <a:ext cx="1093076" cy="336331"/>
          </a:xfrm>
          <a:prstGeom prst="rect">
            <a:avLst/>
          </a:prstGeom>
          <a:noFill/>
          <a:ln w="57150">
            <a:solidFill>
              <a:srgbClr val="0084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00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BE91-3CAB-42D0-80AE-46C67A6B3D30}"/>
              </a:ext>
            </a:extLst>
          </p:cNvPr>
          <p:cNvSpPr>
            <a:spLocks noGrp="1"/>
          </p:cNvSpPr>
          <p:nvPr>
            <p:ph type="title"/>
          </p:nvPr>
        </p:nvSpPr>
        <p:spPr/>
        <p:txBody>
          <a:bodyPr>
            <a:normAutofit fontScale="90000"/>
          </a:bodyPr>
          <a:lstStyle/>
          <a:p>
            <a:r>
              <a:rPr lang="en-US" dirty="0"/>
              <a:t>Carriage in </a:t>
            </a:r>
            <a:r>
              <a:rPr lang="en-US" u="sng" dirty="0"/>
              <a:t>Healthy</a:t>
            </a:r>
            <a:r>
              <a:rPr lang="en-US" dirty="0"/>
              <a:t> Children – Summer versus Winter</a:t>
            </a:r>
          </a:p>
        </p:txBody>
      </p:sp>
      <p:pic>
        <p:nvPicPr>
          <p:cNvPr id="4" name="Content Placeholder 3">
            <a:extLst>
              <a:ext uri="{FF2B5EF4-FFF2-40B4-BE49-F238E27FC236}">
                <a16:creationId xmlns:a16="http://schemas.microsoft.com/office/drawing/2014/main" id="{64803E41-75B6-4346-8796-462B3696AD8D}"/>
              </a:ext>
            </a:extLst>
          </p:cNvPr>
          <p:cNvPicPr>
            <a:picLocks noGrp="1" noChangeAspect="1"/>
          </p:cNvPicPr>
          <p:nvPr>
            <p:ph idx="1"/>
          </p:nvPr>
        </p:nvPicPr>
        <p:blipFill rotWithShape="1">
          <a:blip r:embed="rId3"/>
          <a:srcRect l="14695" t="31718" r="15968" b="15483"/>
          <a:stretch/>
        </p:blipFill>
        <p:spPr>
          <a:xfrm>
            <a:off x="1" y="1655064"/>
            <a:ext cx="9058656" cy="3880104"/>
          </a:xfrm>
          <a:prstGeom prst="rect">
            <a:avLst/>
          </a:prstGeom>
        </p:spPr>
      </p:pic>
      <p:sp>
        <p:nvSpPr>
          <p:cNvPr id="5" name="Rectangle 4">
            <a:extLst>
              <a:ext uri="{FF2B5EF4-FFF2-40B4-BE49-F238E27FC236}">
                <a16:creationId xmlns:a16="http://schemas.microsoft.com/office/drawing/2014/main" id="{6BAA4119-60EC-4F49-A75C-849DD6767E02}"/>
              </a:ext>
            </a:extLst>
          </p:cNvPr>
          <p:cNvSpPr/>
          <p:nvPr/>
        </p:nvSpPr>
        <p:spPr>
          <a:xfrm>
            <a:off x="1" y="6488668"/>
            <a:ext cx="3851824" cy="307777"/>
          </a:xfrm>
          <a:prstGeom prst="rect">
            <a:avLst/>
          </a:prstGeom>
        </p:spPr>
        <p:txBody>
          <a:bodyPr wrap="none">
            <a:spAutoFit/>
          </a:bodyPr>
          <a:lstStyle/>
          <a:p>
            <a:r>
              <a:rPr lang="en-US" sz="1400" dirty="0"/>
              <a:t>Gunnarsson RK, </a:t>
            </a:r>
            <a:r>
              <a:rPr lang="en-US" sz="1400" dirty="0" err="1"/>
              <a:t>Scand</a:t>
            </a:r>
            <a:r>
              <a:rPr lang="en-US" sz="1400" dirty="0"/>
              <a:t> J Prim Health Care 1997; I5 </a:t>
            </a:r>
          </a:p>
        </p:txBody>
      </p:sp>
    </p:spTree>
    <p:extLst>
      <p:ext uri="{BB962C8B-B14F-4D97-AF65-F5344CB8AC3E}">
        <p14:creationId xmlns:p14="http://schemas.microsoft.com/office/powerpoint/2010/main" val="174179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E1E5-5B45-402F-818C-3D5EE35C4250}"/>
              </a:ext>
            </a:extLst>
          </p:cNvPr>
          <p:cNvSpPr>
            <a:spLocks noGrp="1"/>
          </p:cNvSpPr>
          <p:nvPr>
            <p:ph type="title"/>
          </p:nvPr>
        </p:nvSpPr>
        <p:spPr/>
        <p:txBody>
          <a:bodyPr>
            <a:normAutofit fontScale="90000"/>
          </a:bodyPr>
          <a:lstStyle/>
          <a:p>
            <a:r>
              <a:rPr lang="en-US" dirty="0"/>
              <a:t>Prevalence in Children </a:t>
            </a:r>
            <a:r>
              <a:rPr lang="en-US" u="sng" dirty="0"/>
              <a:t>w/ Throat Pain</a:t>
            </a:r>
            <a:r>
              <a:rPr lang="en-US" dirty="0"/>
              <a:t>– Summer versus Winter</a:t>
            </a:r>
          </a:p>
        </p:txBody>
      </p:sp>
      <p:pic>
        <p:nvPicPr>
          <p:cNvPr id="4" name="Content Placeholder 3">
            <a:extLst>
              <a:ext uri="{FF2B5EF4-FFF2-40B4-BE49-F238E27FC236}">
                <a16:creationId xmlns:a16="http://schemas.microsoft.com/office/drawing/2014/main" id="{D85DEFF1-67ED-4199-B67B-F70F9D13B10D}"/>
              </a:ext>
            </a:extLst>
          </p:cNvPr>
          <p:cNvPicPr>
            <a:picLocks noGrp="1" noChangeAspect="1"/>
          </p:cNvPicPr>
          <p:nvPr>
            <p:ph idx="1"/>
          </p:nvPr>
        </p:nvPicPr>
        <p:blipFill rotWithShape="1">
          <a:blip r:embed="rId3"/>
          <a:srcRect l="14543" t="17173" r="14695" b="25988"/>
          <a:stretch/>
        </p:blipFill>
        <p:spPr>
          <a:xfrm>
            <a:off x="52435" y="1584960"/>
            <a:ext cx="9012719" cy="4072128"/>
          </a:xfrm>
          <a:prstGeom prst="rect">
            <a:avLst/>
          </a:prstGeom>
        </p:spPr>
      </p:pic>
      <p:sp>
        <p:nvSpPr>
          <p:cNvPr id="5" name="Rectangle 4">
            <a:extLst>
              <a:ext uri="{FF2B5EF4-FFF2-40B4-BE49-F238E27FC236}">
                <a16:creationId xmlns:a16="http://schemas.microsoft.com/office/drawing/2014/main" id="{C1EE6A56-AEEE-4177-85D8-2F0FDCE16B58}"/>
              </a:ext>
            </a:extLst>
          </p:cNvPr>
          <p:cNvSpPr/>
          <p:nvPr/>
        </p:nvSpPr>
        <p:spPr>
          <a:xfrm>
            <a:off x="0" y="6550223"/>
            <a:ext cx="3851824" cy="307777"/>
          </a:xfrm>
          <a:prstGeom prst="rect">
            <a:avLst/>
          </a:prstGeom>
        </p:spPr>
        <p:txBody>
          <a:bodyPr wrap="none">
            <a:spAutoFit/>
          </a:bodyPr>
          <a:lstStyle/>
          <a:p>
            <a:r>
              <a:rPr lang="en-US" sz="1400" dirty="0"/>
              <a:t>Gunnarsson RK, </a:t>
            </a:r>
            <a:r>
              <a:rPr lang="en-US" sz="1400" dirty="0" err="1"/>
              <a:t>Scand</a:t>
            </a:r>
            <a:r>
              <a:rPr lang="en-US" sz="1400" dirty="0"/>
              <a:t> J Prim Health Care 1997; I5 </a:t>
            </a:r>
          </a:p>
        </p:txBody>
      </p:sp>
    </p:spTree>
    <p:extLst>
      <p:ext uri="{BB962C8B-B14F-4D97-AF65-F5344CB8AC3E}">
        <p14:creationId xmlns:p14="http://schemas.microsoft.com/office/powerpoint/2010/main" val="67230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a:t>
            </a:r>
          </a:p>
        </p:txBody>
      </p:sp>
      <p:sp>
        <p:nvSpPr>
          <p:cNvPr id="3" name="Content Placeholder 2"/>
          <p:cNvSpPr>
            <a:spLocks noGrp="1"/>
          </p:cNvSpPr>
          <p:nvPr>
            <p:ph idx="1"/>
          </p:nvPr>
        </p:nvSpPr>
        <p:spPr/>
        <p:txBody>
          <a:bodyPr/>
          <a:lstStyle/>
          <a:p>
            <a:r>
              <a:rPr lang="en-US" b="1" dirty="0"/>
              <a:t>Abrupt onset</a:t>
            </a:r>
          </a:p>
          <a:p>
            <a:r>
              <a:rPr lang="en-US" b="1" dirty="0"/>
              <a:t>Systemic Symptoms </a:t>
            </a:r>
          </a:p>
          <a:p>
            <a:pPr lvl="1"/>
            <a:r>
              <a:rPr lang="en-US" b="1" dirty="0"/>
              <a:t>Fever</a:t>
            </a:r>
          </a:p>
          <a:p>
            <a:pPr lvl="1"/>
            <a:r>
              <a:rPr lang="en-US" b="1" dirty="0"/>
              <a:t>Headache</a:t>
            </a:r>
          </a:p>
          <a:p>
            <a:pPr lvl="1"/>
            <a:r>
              <a:rPr lang="en-US" b="1" dirty="0"/>
              <a:t>Abdominal pain, nausea, and vomiting</a:t>
            </a:r>
          </a:p>
          <a:p>
            <a:r>
              <a:rPr lang="en-US" b="1" dirty="0"/>
              <a:t>&lt; 3 </a:t>
            </a:r>
            <a:r>
              <a:rPr lang="en-US" b="1" dirty="0" err="1"/>
              <a:t>yo</a:t>
            </a:r>
            <a:r>
              <a:rPr lang="en-US" b="1" dirty="0"/>
              <a:t> present atypically </a:t>
            </a:r>
          </a:p>
        </p:txBody>
      </p:sp>
    </p:spTree>
    <p:extLst>
      <p:ext uri="{BB962C8B-B14F-4D97-AF65-F5344CB8AC3E}">
        <p14:creationId xmlns:p14="http://schemas.microsoft.com/office/powerpoint/2010/main" val="1022033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3360" y="299658"/>
            <a:ext cx="8965095" cy="1143000"/>
          </a:xfrm>
        </p:spPr>
        <p:txBody>
          <a:bodyPr>
            <a:normAutofit/>
          </a:bodyPr>
          <a:lstStyle/>
          <a:p>
            <a:r>
              <a:rPr lang="en-US" dirty="0"/>
              <a:t>GAS versus viral pharyngitis </a:t>
            </a:r>
          </a:p>
        </p:txBody>
      </p:sp>
      <p:sp>
        <p:nvSpPr>
          <p:cNvPr id="6" name="Content Placeholder 5"/>
          <p:cNvSpPr>
            <a:spLocks noGrp="1"/>
          </p:cNvSpPr>
          <p:nvPr>
            <p:ph sz="half" idx="1"/>
          </p:nvPr>
        </p:nvSpPr>
        <p:spPr>
          <a:xfrm>
            <a:off x="213360" y="1838736"/>
            <a:ext cx="4992624" cy="4744626"/>
          </a:xfrm>
        </p:spPr>
        <p:txBody>
          <a:bodyPr>
            <a:normAutofit fontScale="40000" lnSpcReduction="20000"/>
          </a:bodyPr>
          <a:lstStyle/>
          <a:p>
            <a:r>
              <a:rPr lang="en-US" sz="6000" b="1" dirty="0"/>
              <a:t>GAS</a:t>
            </a:r>
            <a:endParaRPr lang="en-US" sz="4500" b="1" dirty="0"/>
          </a:p>
          <a:p>
            <a:pPr lvl="1"/>
            <a:r>
              <a:rPr lang="en-US" sz="4500" b="1" dirty="0">
                <a:solidFill>
                  <a:srgbClr val="0084CB"/>
                </a:solidFill>
              </a:rPr>
              <a:t>Sudden onset </a:t>
            </a:r>
            <a:r>
              <a:rPr lang="en-US" sz="4500" b="1" dirty="0"/>
              <a:t>of sore throat</a:t>
            </a:r>
          </a:p>
          <a:p>
            <a:pPr lvl="1"/>
            <a:r>
              <a:rPr lang="en-US" sz="4500" b="1" dirty="0"/>
              <a:t>Age 5–15 years</a:t>
            </a:r>
          </a:p>
          <a:p>
            <a:pPr lvl="1"/>
            <a:r>
              <a:rPr lang="en-US" sz="4500" b="1" dirty="0">
                <a:solidFill>
                  <a:srgbClr val="0084CB"/>
                </a:solidFill>
              </a:rPr>
              <a:t>Fever</a:t>
            </a:r>
          </a:p>
          <a:p>
            <a:pPr lvl="1"/>
            <a:r>
              <a:rPr lang="en-US" sz="4500" b="1" dirty="0"/>
              <a:t>Headache</a:t>
            </a:r>
          </a:p>
          <a:p>
            <a:pPr lvl="1"/>
            <a:r>
              <a:rPr lang="en-US" sz="4500" b="1" dirty="0"/>
              <a:t>Nausea, vomiting, abdominal pain</a:t>
            </a:r>
          </a:p>
          <a:p>
            <a:pPr lvl="1"/>
            <a:r>
              <a:rPr lang="en-US" sz="4500" b="1" dirty="0" err="1">
                <a:solidFill>
                  <a:srgbClr val="0084CB"/>
                </a:solidFill>
              </a:rPr>
              <a:t>Tonsillopharyngeal</a:t>
            </a:r>
            <a:r>
              <a:rPr lang="en-US" sz="4500" b="1" dirty="0">
                <a:solidFill>
                  <a:srgbClr val="0084CB"/>
                </a:solidFill>
              </a:rPr>
              <a:t> inflammation</a:t>
            </a:r>
          </a:p>
          <a:p>
            <a:pPr lvl="1"/>
            <a:r>
              <a:rPr lang="en-US" sz="4500" b="1" dirty="0"/>
              <a:t>Patchy </a:t>
            </a:r>
            <a:r>
              <a:rPr lang="en-US" sz="4500" b="1" dirty="0" err="1"/>
              <a:t>tonsillopharyngeal</a:t>
            </a:r>
            <a:r>
              <a:rPr lang="en-US" sz="4500" b="1" dirty="0"/>
              <a:t> exudates</a:t>
            </a:r>
          </a:p>
          <a:p>
            <a:pPr lvl="1"/>
            <a:r>
              <a:rPr lang="en-US" sz="4500" b="1" dirty="0"/>
              <a:t>Palatal </a:t>
            </a:r>
            <a:r>
              <a:rPr lang="en-US" sz="4500" b="1" dirty="0" err="1"/>
              <a:t>petechiae</a:t>
            </a:r>
            <a:endParaRPr lang="en-US" sz="4500" b="1" dirty="0"/>
          </a:p>
          <a:p>
            <a:pPr lvl="1"/>
            <a:r>
              <a:rPr lang="en-US" sz="4500" b="1" dirty="0"/>
              <a:t>Anterior cervical adenitis (tender nodes)</a:t>
            </a:r>
          </a:p>
          <a:p>
            <a:pPr lvl="1"/>
            <a:r>
              <a:rPr lang="en-US" sz="4500" b="1" dirty="0"/>
              <a:t>Winter and early spring presentation</a:t>
            </a:r>
          </a:p>
          <a:p>
            <a:pPr lvl="1"/>
            <a:r>
              <a:rPr lang="en-US" sz="4500" b="1" dirty="0"/>
              <a:t>History of exposure to strep pharyngitis</a:t>
            </a:r>
          </a:p>
          <a:p>
            <a:pPr lvl="1"/>
            <a:r>
              <a:rPr lang="en-US" sz="4500" b="1" dirty="0" err="1"/>
              <a:t>Scarlatiniform</a:t>
            </a:r>
            <a:r>
              <a:rPr lang="en-US" sz="4500" b="1" dirty="0"/>
              <a:t> rash</a:t>
            </a:r>
          </a:p>
        </p:txBody>
      </p:sp>
      <p:sp>
        <p:nvSpPr>
          <p:cNvPr id="7" name="Content Placeholder 6"/>
          <p:cNvSpPr>
            <a:spLocks noGrp="1"/>
          </p:cNvSpPr>
          <p:nvPr>
            <p:ph sz="half" idx="2"/>
          </p:nvPr>
        </p:nvSpPr>
        <p:spPr>
          <a:xfrm>
            <a:off x="5422392" y="1838736"/>
            <a:ext cx="4038600" cy="4525963"/>
          </a:xfrm>
        </p:spPr>
        <p:txBody>
          <a:bodyPr>
            <a:normAutofit fontScale="40000" lnSpcReduction="20000"/>
          </a:bodyPr>
          <a:lstStyle/>
          <a:p>
            <a:r>
              <a:rPr lang="en-US" sz="6000" b="1" dirty="0"/>
              <a:t>Viral</a:t>
            </a:r>
          </a:p>
          <a:p>
            <a:pPr lvl="1"/>
            <a:r>
              <a:rPr lang="en-US" sz="4500" b="1" dirty="0"/>
              <a:t>Conjunctivitis</a:t>
            </a:r>
          </a:p>
          <a:p>
            <a:pPr lvl="1"/>
            <a:r>
              <a:rPr lang="en-US" sz="4500" b="1" dirty="0" err="1"/>
              <a:t>Coryza</a:t>
            </a:r>
            <a:endParaRPr lang="en-US" sz="4500" b="1" dirty="0"/>
          </a:p>
          <a:p>
            <a:pPr lvl="1"/>
            <a:r>
              <a:rPr lang="en-US" sz="4500" b="1" dirty="0">
                <a:solidFill>
                  <a:srgbClr val="0084CB"/>
                </a:solidFill>
              </a:rPr>
              <a:t>Cough</a:t>
            </a:r>
          </a:p>
          <a:p>
            <a:pPr lvl="1"/>
            <a:r>
              <a:rPr lang="en-US" sz="4500" b="1" dirty="0"/>
              <a:t>Diarrhea</a:t>
            </a:r>
          </a:p>
          <a:p>
            <a:pPr lvl="1"/>
            <a:r>
              <a:rPr lang="en-US" sz="4500" b="1" dirty="0"/>
              <a:t>Hoarseness</a:t>
            </a:r>
          </a:p>
          <a:p>
            <a:pPr lvl="1"/>
            <a:r>
              <a:rPr lang="en-US" sz="4500" b="1" dirty="0"/>
              <a:t>Discrete ulcerative stomatitis</a:t>
            </a:r>
          </a:p>
          <a:p>
            <a:pPr lvl="1"/>
            <a:r>
              <a:rPr lang="en-US" sz="4500" b="1" dirty="0"/>
              <a:t>Viral exanthema</a:t>
            </a:r>
          </a:p>
        </p:txBody>
      </p:sp>
    </p:spTree>
    <p:extLst>
      <p:ext uri="{BB962C8B-B14F-4D97-AF65-F5344CB8AC3E}">
        <p14:creationId xmlns:p14="http://schemas.microsoft.com/office/powerpoint/2010/main" val="436531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http://schemas.microsoft.com/sharepoint/v3/field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3446</TotalTime>
  <Words>3298</Words>
  <Application>Microsoft Office PowerPoint</Application>
  <PresentationFormat>On-screen Show (4:3)</PresentationFormat>
  <Paragraphs>377</Paragraphs>
  <Slides>36</Slides>
  <Notes>36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36</vt:i4>
      </vt:variant>
    </vt:vector>
  </HeadingPairs>
  <TitlesOfParts>
    <vt:vector size="44" baseType="lpstr">
      <vt:lpstr>Arial</vt:lpstr>
      <vt:lpstr>Calibri</vt:lpstr>
      <vt:lpstr>Century Gothic</vt:lpstr>
      <vt:lpstr>Wingdings</vt:lpstr>
      <vt:lpstr>Office Theme</vt:lpstr>
      <vt:lpstr>Custom Design</vt:lpstr>
      <vt:lpstr>2_Custom Design</vt:lpstr>
      <vt:lpstr>1_Custom Design</vt:lpstr>
      <vt:lpstr>Diagnosis and Management of Group A Streptococcal Pharyngitis</vt:lpstr>
      <vt:lpstr>Learning Objectives</vt:lpstr>
      <vt:lpstr>Acute Pharyngitis</vt:lpstr>
      <vt:lpstr>GAS Background</vt:lpstr>
      <vt:lpstr>PowerPoint Presentation</vt:lpstr>
      <vt:lpstr>Carriage in Healthy Children – Summer versus Winter</vt:lpstr>
      <vt:lpstr>Prevalence in Children w/ Throat Pain– Summer versus Winter</vt:lpstr>
      <vt:lpstr>Presentation</vt:lpstr>
      <vt:lpstr>GAS versus viral pharyngitis </vt:lpstr>
      <vt:lpstr>Clinical Findings of GAS</vt:lpstr>
      <vt:lpstr>Diagnosis/Treatment: Debated Perspectives</vt:lpstr>
      <vt:lpstr>Who Should Undergo Testing for GAS Pharyngitis?</vt:lpstr>
      <vt:lpstr>Modified Centor Score and Culture Management Approach</vt:lpstr>
      <vt:lpstr>Diagnostic Values of Clinical Findings </vt:lpstr>
      <vt:lpstr>Diagnosis of GAS Pharyngitis</vt:lpstr>
      <vt:lpstr>Goals of Treatment</vt:lpstr>
      <vt:lpstr>PowerPoint Presentation</vt:lpstr>
      <vt:lpstr>Effect of Treatment Timing on Sore Throat Duration</vt:lpstr>
      <vt:lpstr>Complications</vt:lpstr>
      <vt:lpstr>Acute rheumatic Fever </vt:lpstr>
      <vt:lpstr>ARF-Incidence Declining in Developed Countries</vt:lpstr>
      <vt:lpstr>What Are Treatment Recommendations for Patients With GAS Pharyngitis?</vt:lpstr>
      <vt:lpstr>Allergies – Cephalosporins </vt:lpstr>
      <vt:lpstr>Allergies – Clindamycin/Macrolides </vt:lpstr>
      <vt:lpstr>PowerPoint Presentation</vt:lpstr>
      <vt:lpstr>Is the Patient With Frequent Recurrent Episodes of Apparent GAS Pharyngitis Likely to Be a Chronic Pharyngeal Carrier of GAS?</vt:lpstr>
      <vt:lpstr>Treatment Failure</vt:lpstr>
      <vt:lpstr>GAS Penicillin Resistance </vt:lpstr>
      <vt:lpstr>PANDAS </vt:lpstr>
      <vt:lpstr>Should Adjunctive Therapy With Nonsteroidal Antiinflammatory Drugs (NSAIDs), acetaminophen, Aspirin, or Corticosteroids Be Given to Patients Diagnosed With GAS Pharyngitis?</vt:lpstr>
      <vt:lpstr>Adjunctive Steroids </vt:lpstr>
      <vt:lpstr>AHA Recommendations</vt:lpstr>
      <vt:lpstr>Quiz Questions</vt:lpstr>
      <vt:lpstr>What is the most common cause of acute pharyngitis?</vt:lpstr>
      <vt:lpstr>What is the major anticipated benefit of treating GAS pharyngitis?</vt:lpstr>
      <vt:lpstr>A 3 yo patient presents with acute pharyngitis and tests positive for GAS for the third time this winter. Which of the following are true?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Carolyn Moffatt</cp:lastModifiedBy>
  <cp:revision>174</cp:revision>
  <cp:lastPrinted>2019-08-29T15:13:54Z</cp:lastPrinted>
  <dcterms:created xsi:type="dcterms:W3CDTF">2010-04-12T23:12:02Z</dcterms:created>
  <dcterms:modified xsi:type="dcterms:W3CDTF">2019-08-29T19:28:38Z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