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9" r:id="rId3"/>
    <p:sldMasterId id="2147483682" r:id="rId4"/>
    <p:sldMasterId id="2147483684" r:id="rId5"/>
    <p:sldMasterId id="2147483686" r:id="rId6"/>
    <p:sldMasterId id="2147483689" r:id="rId7"/>
    <p:sldMasterId id="2147483692" r:id="rId8"/>
    <p:sldMasterId id="2147483695" r:id="rId9"/>
    <p:sldMasterId id="2147483698" r:id="rId10"/>
    <p:sldMasterId id="2147483701" r:id="rId11"/>
    <p:sldMasterId id="2147483704" r:id="rId12"/>
    <p:sldMasterId id="2147483706" r:id="rId13"/>
  </p:sldMasterIdLst>
  <p:notesMasterIdLst>
    <p:notesMasterId r:id="rId68"/>
  </p:notesMasterIdLst>
  <p:sldIdLst>
    <p:sldId id="256" r:id="rId14"/>
    <p:sldId id="321" r:id="rId15"/>
    <p:sldId id="269" r:id="rId16"/>
    <p:sldId id="257" r:id="rId17"/>
    <p:sldId id="266" r:id="rId18"/>
    <p:sldId id="283" r:id="rId19"/>
    <p:sldId id="323" r:id="rId20"/>
    <p:sldId id="315" r:id="rId21"/>
    <p:sldId id="263" r:id="rId22"/>
    <p:sldId id="316" r:id="rId23"/>
    <p:sldId id="272" r:id="rId24"/>
    <p:sldId id="265" r:id="rId25"/>
    <p:sldId id="297" r:id="rId26"/>
    <p:sldId id="281" r:id="rId27"/>
    <p:sldId id="308" r:id="rId28"/>
    <p:sldId id="271" r:id="rId29"/>
    <p:sldId id="282" r:id="rId30"/>
    <p:sldId id="317" r:id="rId31"/>
    <p:sldId id="291" r:id="rId32"/>
    <p:sldId id="295" r:id="rId33"/>
    <p:sldId id="296" r:id="rId34"/>
    <p:sldId id="294" r:id="rId35"/>
    <p:sldId id="318" r:id="rId36"/>
    <p:sldId id="258" r:id="rId37"/>
    <p:sldId id="286" r:id="rId38"/>
    <p:sldId id="298" r:id="rId39"/>
    <p:sldId id="309" r:id="rId40"/>
    <p:sldId id="299" r:id="rId41"/>
    <p:sldId id="267" r:id="rId42"/>
    <p:sldId id="324" r:id="rId43"/>
    <p:sldId id="319" r:id="rId44"/>
    <p:sldId id="259" r:id="rId45"/>
    <p:sldId id="287" r:id="rId46"/>
    <p:sldId id="274" r:id="rId47"/>
    <p:sldId id="320" r:id="rId48"/>
    <p:sldId id="264" r:id="rId49"/>
    <p:sldId id="289" r:id="rId50"/>
    <p:sldId id="280" r:id="rId51"/>
    <p:sldId id="261" r:id="rId52"/>
    <p:sldId id="310" r:id="rId53"/>
    <p:sldId id="270" r:id="rId54"/>
    <p:sldId id="277" r:id="rId55"/>
    <p:sldId id="301" r:id="rId56"/>
    <p:sldId id="293" r:id="rId57"/>
    <p:sldId id="302" r:id="rId58"/>
    <p:sldId id="311" r:id="rId59"/>
    <p:sldId id="285" r:id="rId60"/>
    <p:sldId id="312" r:id="rId61"/>
    <p:sldId id="313" r:id="rId62"/>
    <p:sldId id="288" r:id="rId63"/>
    <p:sldId id="314" r:id="rId64"/>
    <p:sldId id="322" r:id="rId65"/>
    <p:sldId id="262" r:id="rId66"/>
    <p:sldId id="32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5955" autoAdjust="0"/>
  </p:normalViewPr>
  <p:slideViewPr>
    <p:cSldViewPr snapToGrid="0">
      <p:cViewPr varScale="1">
        <p:scale>
          <a:sx n="87" d="100"/>
          <a:sy n="87" d="100"/>
        </p:scale>
        <p:origin x="15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FE803-C8AE-4C1B-95FD-318B95F90A6C}" type="datetimeFigureOut">
              <a:rPr lang="en-US" smtClean="0"/>
              <a:t>9/5/2019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E0BDC-32BD-42F3-9C92-6858BD7AB0DC}" type="slidenum">
              <a:rPr lang="en-US" smtClean="0"/>
              <a:t>‹#›</a:t>
            </a:fld>
            <a:endParaRPr lang="en-US"/>
          </a:p>
        </p:txBody>
      </p:sp>
    </p:spTree>
    <p:extLst>
      <p:ext uri="{BB962C8B-B14F-4D97-AF65-F5344CB8AC3E}">
        <p14:creationId xmlns:p14="http://schemas.microsoft.com/office/powerpoint/2010/main" val="35069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dbook-solutions-aap-org.ezproxy.cmh.edu/chapter.aspx?sectionId=189639950&amp;bookId=2205&amp;resultClick=2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measles/cases-outbreak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1</a:t>
            </a:fld>
            <a:endParaRPr lang="en-US" dirty="0"/>
          </a:p>
        </p:txBody>
      </p:sp>
    </p:spTree>
    <p:extLst>
      <p:ext uri="{BB962C8B-B14F-4D97-AF65-F5344CB8AC3E}">
        <p14:creationId xmlns:p14="http://schemas.microsoft.com/office/powerpoint/2010/main" val="402703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1E0BDC-32BD-42F3-9C92-6858BD7AB0DC}" type="slidenum">
              <a:rPr lang="en-US" smtClean="0"/>
              <a:t>12</a:t>
            </a:fld>
            <a:endParaRPr lang="en-US"/>
          </a:p>
        </p:txBody>
      </p:sp>
    </p:spTree>
    <p:extLst>
      <p:ext uri="{BB962C8B-B14F-4D97-AF65-F5344CB8AC3E}">
        <p14:creationId xmlns:p14="http://schemas.microsoft.com/office/powerpoint/2010/main" val="322146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linkClick r:id="rId3"/>
              </a:rPr>
              <a:t>https://redbook-solutions-aap-org.ezproxy.cmh.edu/chapter.aspx?sectionId=189639950&amp;bookId=2205&amp;resultClick=24</a:t>
            </a:r>
            <a:endParaRPr lang="en-US" b="1" dirty="0"/>
          </a:p>
          <a:p>
            <a:endParaRPr lang="en-US" b="1" dirty="0"/>
          </a:p>
        </p:txBody>
      </p:sp>
      <p:sp>
        <p:nvSpPr>
          <p:cNvPr id="4" name="Slide Number Placeholder 3"/>
          <p:cNvSpPr>
            <a:spLocks noGrp="1"/>
          </p:cNvSpPr>
          <p:nvPr>
            <p:ph type="sldNum" sz="quarter" idx="5"/>
          </p:nvPr>
        </p:nvSpPr>
        <p:spPr/>
        <p:txBody>
          <a:bodyPr/>
          <a:lstStyle/>
          <a:p>
            <a:fld id="{931E0BDC-32BD-42F3-9C92-6858BD7AB0DC}" type="slidenum">
              <a:rPr lang="en-US" smtClean="0"/>
              <a:t>13</a:t>
            </a:fld>
            <a:endParaRPr lang="en-US"/>
          </a:p>
        </p:txBody>
      </p:sp>
    </p:spTree>
    <p:extLst>
      <p:ext uri="{BB962C8B-B14F-4D97-AF65-F5344CB8AC3E}">
        <p14:creationId xmlns:p14="http://schemas.microsoft.com/office/powerpoint/2010/main" val="183717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14</a:t>
            </a:fld>
            <a:endParaRPr lang="en-US"/>
          </a:p>
        </p:txBody>
      </p:sp>
    </p:spTree>
    <p:extLst>
      <p:ext uri="{BB962C8B-B14F-4D97-AF65-F5344CB8AC3E}">
        <p14:creationId xmlns:p14="http://schemas.microsoft.com/office/powerpoint/2010/main" val="96584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b="1" baseline="0" dirty="0"/>
              <a:t>world map taken </a:t>
            </a:r>
            <a:r>
              <a:rPr lang="en-US" b="1" dirty="0"/>
              <a:t>from WHO website, updated for 2019 reporting measle cases </a:t>
            </a:r>
          </a:p>
        </p:txBody>
      </p:sp>
      <p:sp>
        <p:nvSpPr>
          <p:cNvPr id="4" name="Slide Number Placeholder 3"/>
          <p:cNvSpPr>
            <a:spLocks noGrp="1"/>
          </p:cNvSpPr>
          <p:nvPr>
            <p:ph type="sldNum" sz="quarter" idx="5"/>
          </p:nvPr>
        </p:nvSpPr>
        <p:spPr/>
        <p:txBody>
          <a:bodyPr/>
          <a:lstStyle/>
          <a:p>
            <a:fld id="{931E0BDC-32BD-42F3-9C92-6858BD7AB0DC}" type="slidenum">
              <a:rPr lang="en-US" smtClean="0"/>
              <a:t>15</a:t>
            </a:fld>
            <a:endParaRPr lang="en-US"/>
          </a:p>
        </p:txBody>
      </p:sp>
    </p:spTree>
    <p:extLst>
      <p:ext uri="{BB962C8B-B14F-4D97-AF65-F5344CB8AC3E}">
        <p14:creationId xmlns:p14="http://schemas.microsoft.com/office/powerpoint/2010/main" val="268214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16</a:t>
            </a:fld>
            <a:endParaRPr lang="en-US"/>
          </a:p>
        </p:txBody>
      </p:sp>
    </p:spTree>
    <p:extLst>
      <p:ext uri="{BB962C8B-B14F-4D97-AF65-F5344CB8AC3E}">
        <p14:creationId xmlns:p14="http://schemas.microsoft.com/office/powerpoint/2010/main" val="256571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17</a:t>
            </a:fld>
            <a:endParaRPr lang="en-US"/>
          </a:p>
        </p:txBody>
      </p:sp>
    </p:spTree>
    <p:extLst>
      <p:ext uri="{BB962C8B-B14F-4D97-AF65-F5344CB8AC3E}">
        <p14:creationId xmlns:p14="http://schemas.microsoft.com/office/powerpoint/2010/main" val="385616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18</a:t>
            </a:fld>
            <a:endParaRPr lang="en-US"/>
          </a:p>
        </p:txBody>
      </p:sp>
    </p:spTree>
    <p:extLst>
      <p:ext uri="{BB962C8B-B14F-4D97-AF65-F5344CB8AC3E}">
        <p14:creationId xmlns:p14="http://schemas.microsoft.com/office/powerpoint/2010/main" val="194753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19</a:t>
            </a:fld>
            <a:endParaRPr lang="en-US"/>
          </a:p>
        </p:txBody>
      </p:sp>
    </p:spTree>
    <p:extLst>
      <p:ext uri="{BB962C8B-B14F-4D97-AF65-F5344CB8AC3E}">
        <p14:creationId xmlns:p14="http://schemas.microsoft.com/office/powerpoint/2010/main" val="2339431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20</a:t>
            </a:fld>
            <a:endParaRPr lang="en-US"/>
          </a:p>
        </p:txBody>
      </p:sp>
    </p:spTree>
    <p:extLst>
      <p:ext uri="{BB962C8B-B14F-4D97-AF65-F5344CB8AC3E}">
        <p14:creationId xmlns:p14="http://schemas.microsoft.com/office/powerpoint/2010/main" val="43724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21</a:t>
            </a:fld>
            <a:endParaRPr lang="en-US"/>
          </a:p>
        </p:txBody>
      </p:sp>
    </p:spTree>
    <p:extLst>
      <p:ext uri="{BB962C8B-B14F-4D97-AF65-F5344CB8AC3E}">
        <p14:creationId xmlns:p14="http://schemas.microsoft.com/office/powerpoint/2010/main" val="159437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2</a:t>
            </a:fld>
            <a:endParaRPr lang="en-US" dirty="0"/>
          </a:p>
        </p:txBody>
      </p:sp>
    </p:spTree>
    <p:extLst>
      <p:ext uri="{BB962C8B-B14F-4D97-AF65-F5344CB8AC3E}">
        <p14:creationId xmlns:p14="http://schemas.microsoft.com/office/powerpoint/2010/main" val="2955801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https://www.cdc.gov/measles/cases-outbreaks.html</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1E0BDC-32BD-42F3-9C92-6858BD7AB0DC}" type="slidenum">
              <a:rPr lang="en-US" smtClean="0"/>
              <a:t>22</a:t>
            </a:fld>
            <a:endParaRPr lang="en-US"/>
          </a:p>
        </p:txBody>
      </p:sp>
    </p:spTree>
    <p:extLst>
      <p:ext uri="{BB962C8B-B14F-4D97-AF65-F5344CB8AC3E}">
        <p14:creationId xmlns:p14="http://schemas.microsoft.com/office/powerpoint/2010/main" val="1478769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24</a:t>
            </a:fld>
            <a:endParaRPr lang="en-US"/>
          </a:p>
        </p:txBody>
      </p:sp>
    </p:spTree>
    <p:extLst>
      <p:ext uri="{BB962C8B-B14F-4D97-AF65-F5344CB8AC3E}">
        <p14:creationId xmlns:p14="http://schemas.microsoft.com/office/powerpoint/2010/main" val="322206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25</a:t>
            </a:fld>
            <a:endParaRPr lang="en-US"/>
          </a:p>
        </p:txBody>
      </p:sp>
    </p:spTree>
    <p:extLst>
      <p:ext uri="{BB962C8B-B14F-4D97-AF65-F5344CB8AC3E}">
        <p14:creationId xmlns:p14="http://schemas.microsoft.com/office/powerpoint/2010/main" val="249738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26</a:t>
            </a:fld>
            <a:endParaRPr lang="en-US"/>
          </a:p>
        </p:txBody>
      </p:sp>
    </p:spTree>
    <p:extLst>
      <p:ext uri="{BB962C8B-B14F-4D97-AF65-F5344CB8AC3E}">
        <p14:creationId xmlns:p14="http://schemas.microsoft.com/office/powerpoint/2010/main" val="3710024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a:p>
            <a:endParaRPr lang="en-US" b="1" dirty="0"/>
          </a:p>
        </p:txBody>
      </p:sp>
      <p:sp>
        <p:nvSpPr>
          <p:cNvPr id="4" name="Slide Number Placeholder 3"/>
          <p:cNvSpPr>
            <a:spLocks noGrp="1"/>
          </p:cNvSpPr>
          <p:nvPr>
            <p:ph type="sldNum" sz="quarter" idx="5"/>
          </p:nvPr>
        </p:nvSpPr>
        <p:spPr/>
        <p:txBody>
          <a:bodyPr/>
          <a:lstStyle/>
          <a:p>
            <a:fld id="{931E0BDC-32BD-42F3-9C92-6858BD7AB0DC}" type="slidenum">
              <a:rPr lang="en-US" smtClean="0"/>
              <a:t>27</a:t>
            </a:fld>
            <a:endParaRPr lang="en-US"/>
          </a:p>
        </p:txBody>
      </p:sp>
    </p:spTree>
    <p:extLst>
      <p:ext uri="{BB962C8B-B14F-4D97-AF65-F5344CB8AC3E}">
        <p14:creationId xmlns:p14="http://schemas.microsoft.com/office/powerpoint/2010/main" val="389453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31E0BDC-32BD-42F3-9C92-6858BD7AB0DC}" type="slidenum">
              <a:rPr lang="en-US" smtClean="0"/>
              <a:t>28</a:t>
            </a:fld>
            <a:endParaRPr lang="en-US"/>
          </a:p>
        </p:txBody>
      </p:sp>
    </p:spTree>
    <p:extLst>
      <p:ext uri="{BB962C8B-B14F-4D97-AF65-F5344CB8AC3E}">
        <p14:creationId xmlns:p14="http://schemas.microsoft.com/office/powerpoint/2010/main" val="22206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29</a:t>
            </a:fld>
            <a:endParaRPr lang="en-US"/>
          </a:p>
        </p:txBody>
      </p:sp>
    </p:spTree>
    <p:extLst>
      <p:ext uri="{BB962C8B-B14F-4D97-AF65-F5344CB8AC3E}">
        <p14:creationId xmlns:p14="http://schemas.microsoft.com/office/powerpoint/2010/main" val="260784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30</a:t>
            </a:fld>
            <a:endParaRPr lang="en-US" dirty="0"/>
          </a:p>
        </p:txBody>
      </p:sp>
    </p:spTree>
    <p:extLst>
      <p:ext uri="{BB962C8B-B14F-4D97-AF65-F5344CB8AC3E}">
        <p14:creationId xmlns:p14="http://schemas.microsoft.com/office/powerpoint/2010/main" val="1887769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32</a:t>
            </a:fld>
            <a:endParaRPr lang="en-US"/>
          </a:p>
        </p:txBody>
      </p:sp>
    </p:spTree>
    <p:extLst>
      <p:ext uri="{BB962C8B-B14F-4D97-AF65-F5344CB8AC3E}">
        <p14:creationId xmlns:p14="http://schemas.microsoft.com/office/powerpoint/2010/main" val="411114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931E0BDC-32BD-42F3-9C92-6858BD7AB0DC}" type="slidenum">
              <a:rPr lang="en-US" smtClean="0"/>
              <a:t>33</a:t>
            </a:fld>
            <a:endParaRPr lang="en-US"/>
          </a:p>
        </p:txBody>
      </p:sp>
    </p:spTree>
    <p:extLst>
      <p:ext uri="{BB962C8B-B14F-4D97-AF65-F5344CB8AC3E}">
        <p14:creationId xmlns:p14="http://schemas.microsoft.com/office/powerpoint/2010/main" val="99908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1E0BDC-32BD-42F3-9C92-6858BD7AB0DC}" type="slidenum">
              <a:rPr lang="en-US" smtClean="0"/>
              <a:t>4</a:t>
            </a:fld>
            <a:endParaRPr lang="en-US"/>
          </a:p>
        </p:txBody>
      </p:sp>
    </p:spTree>
    <p:extLst>
      <p:ext uri="{BB962C8B-B14F-4D97-AF65-F5344CB8AC3E}">
        <p14:creationId xmlns:p14="http://schemas.microsoft.com/office/powerpoint/2010/main" val="2821608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5"/>
          </p:nvPr>
        </p:nvSpPr>
        <p:spPr/>
        <p:txBody>
          <a:bodyPr/>
          <a:lstStyle/>
          <a:p>
            <a:fld id="{931E0BDC-32BD-42F3-9C92-6858BD7AB0DC}" type="slidenum">
              <a:rPr lang="en-US" smtClean="0"/>
              <a:t>34</a:t>
            </a:fld>
            <a:endParaRPr lang="en-US"/>
          </a:p>
        </p:txBody>
      </p:sp>
    </p:spTree>
    <p:extLst>
      <p:ext uri="{BB962C8B-B14F-4D97-AF65-F5344CB8AC3E}">
        <p14:creationId xmlns:p14="http://schemas.microsoft.com/office/powerpoint/2010/main" val="3644756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35</a:t>
            </a:fld>
            <a:endParaRPr lang="en-US"/>
          </a:p>
        </p:txBody>
      </p:sp>
    </p:spTree>
    <p:extLst>
      <p:ext uri="{BB962C8B-B14F-4D97-AF65-F5344CB8AC3E}">
        <p14:creationId xmlns:p14="http://schemas.microsoft.com/office/powerpoint/2010/main" val="219760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1E0BDC-32BD-42F3-9C92-6858BD7AB0DC}" type="slidenum">
              <a:rPr lang="en-US" smtClean="0"/>
              <a:t>36</a:t>
            </a:fld>
            <a:endParaRPr lang="en-US"/>
          </a:p>
        </p:txBody>
      </p:sp>
    </p:spTree>
    <p:extLst>
      <p:ext uri="{BB962C8B-B14F-4D97-AF65-F5344CB8AC3E}">
        <p14:creationId xmlns:p14="http://schemas.microsoft.com/office/powerpoint/2010/main" val="160709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31E0BDC-32BD-42F3-9C92-6858BD7AB0DC}" type="slidenum">
              <a:rPr lang="en-US" smtClean="0"/>
              <a:t>37</a:t>
            </a:fld>
            <a:endParaRPr lang="en-US"/>
          </a:p>
        </p:txBody>
      </p:sp>
    </p:spTree>
    <p:extLst>
      <p:ext uri="{BB962C8B-B14F-4D97-AF65-F5344CB8AC3E}">
        <p14:creationId xmlns:p14="http://schemas.microsoft.com/office/powerpoint/2010/main" val="3989367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31E0BDC-32BD-42F3-9C92-6858BD7AB0DC}" type="slidenum">
              <a:rPr lang="en-US" smtClean="0"/>
              <a:t>38</a:t>
            </a:fld>
            <a:endParaRPr lang="en-US"/>
          </a:p>
        </p:txBody>
      </p:sp>
    </p:spTree>
    <p:extLst>
      <p:ext uri="{BB962C8B-B14F-4D97-AF65-F5344CB8AC3E}">
        <p14:creationId xmlns:p14="http://schemas.microsoft.com/office/powerpoint/2010/main" val="1423038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39</a:t>
            </a:fld>
            <a:endParaRPr lang="en-US"/>
          </a:p>
        </p:txBody>
      </p:sp>
    </p:spTree>
    <p:extLst>
      <p:ext uri="{BB962C8B-B14F-4D97-AF65-F5344CB8AC3E}">
        <p14:creationId xmlns:p14="http://schemas.microsoft.com/office/powerpoint/2010/main" val="3057927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endParaRPr lang="en-US" sz="1200" b="1" i="0" kern="1200" dirty="0">
              <a:solidFill>
                <a:schemeClr val="tx1"/>
              </a:solidFill>
              <a:effectLst/>
              <a:latin typeface="+mn-lt"/>
              <a:ea typeface="+mn-ea"/>
              <a:cs typeface="+mn-cs"/>
            </a:endParaRPr>
          </a:p>
          <a:p>
            <a:pPr lvl="3"/>
            <a:endParaRPr lang="en-US" sz="1200" b="1" i="0" kern="1200" dirty="0">
              <a:solidFill>
                <a:schemeClr val="tx1"/>
              </a:solidFill>
              <a:effectLst/>
              <a:latin typeface="+mn-lt"/>
              <a:ea typeface="+mn-ea"/>
              <a:cs typeface="+mn-cs"/>
            </a:endParaRPr>
          </a:p>
          <a:p>
            <a:pPr lvl="3"/>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40</a:t>
            </a:fld>
            <a:endParaRPr lang="en-US"/>
          </a:p>
        </p:txBody>
      </p:sp>
    </p:spTree>
    <p:extLst>
      <p:ext uri="{BB962C8B-B14F-4D97-AF65-F5344CB8AC3E}">
        <p14:creationId xmlns:p14="http://schemas.microsoft.com/office/powerpoint/2010/main" val="2016439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1E0BDC-32BD-42F3-9C92-6858BD7AB0DC}" type="slidenum">
              <a:rPr lang="en-US" smtClean="0"/>
              <a:t>41</a:t>
            </a:fld>
            <a:endParaRPr lang="en-US"/>
          </a:p>
        </p:txBody>
      </p:sp>
    </p:spTree>
    <p:extLst>
      <p:ext uri="{BB962C8B-B14F-4D97-AF65-F5344CB8AC3E}">
        <p14:creationId xmlns:p14="http://schemas.microsoft.com/office/powerpoint/2010/main" val="3269914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1E0BDC-32BD-42F3-9C92-6858BD7AB0DC}" type="slidenum">
              <a:rPr lang="en-US" smtClean="0"/>
              <a:t>42</a:t>
            </a:fld>
            <a:endParaRPr lang="en-US"/>
          </a:p>
        </p:txBody>
      </p:sp>
    </p:spTree>
    <p:extLst>
      <p:ext uri="{BB962C8B-B14F-4D97-AF65-F5344CB8AC3E}">
        <p14:creationId xmlns:p14="http://schemas.microsoft.com/office/powerpoint/2010/main" val="932826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43</a:t>
            </a:fld>
            <a:endParaRPr lang="en-US"/>
          </a:p>
        </p:txBody>
      </p:sp>
    </p:spTree>
    <p:extLst>
      <p:ext uri="{BB962C8B-B14F-4D97-AF65-F5344CB8AC3E}">
        <p14:creationId xmlns:p14="http://schemas.microsoft.com/office/powerpoint/2010/main" val="252747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baseline="0" dirty="0"/>
          </a:p>
          <a:p>
            <a:endParaRPr lang="en-US" sz="2000" b="1" baseline="0" dirty="0"/>
          </a:p>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5</a:t>
            </a:fld>
            <a:endParaRPr lang="en-US"/>
          </a:p>
        </p:txBody>
      </p:sp>
    </p:spTree>
    <p:extLst>
      <p:ext uri="{BB962C8B-B14F-4D97-AF65-F5344CB8AC3E}">
        <p14:creationId xmlns:p14="http://schemas.microsoft.com/office/powerpoint/2010/main" val="360223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5"/>
          </p:nvPr>
        </p:nvSpPr>
        <p:spPr/>
        <p:txBody>
          <a:bodyPr/>
          <a:lstStyle/>
          <a:p>
            <a:fld id="{931E0BDC-32BD-42F3-9C92-6858BD7AB0DC}" type="slidenum">
              <a:rPr lang="en-US" smtClean="0"/>
              <a:t>44</a:t>
            </a:fld>
            <a:endParaRPr lang="en-US"/>
          </a:p>
        </p:txBody>
      </p:sp>
    </p:spTree>
    <p:extLst>
      <p:ext uri="{BB962C8B-B14F-4D97-AF65-F5344CB8AC3E}">
        <p14:creationId xmlns:p14="http://schemas.microsoft.com/office/powerpoint/2010/main" val="2547251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45</a:t>
            </a:fld>
            <a:endParaRPr lang="en-US"/>
          </a:p>
        </p:txBody>
      </p:sp>
    </p:spTree>
    <p:extLst>
      <p:ext uri="{BB962C8B-B14F-4D97-AF65-F5344CB8AC3E}">
        <p14:creationId xmlns:p14="http://schemas.microsoft.com/office/powerpoint/2010/main" val="3407496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52</a:t>
            </a:fld>
            <a:endParaRPr lang="en-US"/>
          </a:p>
        </p:txBody>
      </p:sp>
    </p:spTree>
    <p:extLst>
      <p:ext uri="{BB962C8B-B14F-4D97-AF65-F5344CB8AC3E}">
        <p14:creationId xmlns:p14="http://schemas.microsoft.com/office/powerpoint/2010/main" val="3864992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53</a:t>
            </a:fld>
            <a:endParaRPr lang="en-US"/>
          </a:p>
        </p:txBody>
      </p:sp>
    </p:spTree>
    <p:extLst>
      <p:ext uri="{BB962C8B-B14F-4D97-AF65-F5344CB8AC3E}">
        <p14:creationId xmlns:p14="http://schemas.microsoft.com/office/powerpoint/2010/main" val="615207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54</a:t>
            </a:fld>
            <a:endParaRPr lang="en-US"/>
          </a:p>
        </p:txBody>
      </p:sp>
    </p:spTree>
    <p:extLst>
      <p:ext uri="{BB962C8B-B14F-4D97-AF65-F5344CB8AC3E}">
        <p14:creationId xmlns:p14="http://schemas.microsoft.com/office/powerpoint/2010/main" val="178713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6</a:t>
            </a:fld>
            <a:endParaRPr lang="en-US"/>
          </a:p>
        </p:txBody>
      </p:sp>
    </p:spTree>
    <p:extLst>
      <p:ext uri="{BB962C8B-B14F-4D97-AF65-F5344CB8AC3E}">
        <p14:creationId xmlns:p14="http://schemas.microsoft.com/office/powerpoint/2010/main" val="5959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7</a:t>
            </a:fld>
            <a:endParaRPr lang="en-US"/>
          </a:p>
        </p:txBody>
      </p:sp>
    </p:spTree>
    <p:extLst>
      <p:ext uri="{BB962C8B-B14F-4D97-AF65-F5344CB8AC3E}">
        <p14:creationId xmlns:p14="http://schemas.microsoft.com/office/powerpoint/2010/main" val="39743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8</a:t>
            </a:fld>
            <a:endParaRPr lang="en-US"/>
          </a:p>
        </p:txBody>
      </p:sp>
    </p:spTree>
    <p:extLst>
      <p:ext uri="{BB962C8B-B14F-4D97-AF65-F5344CB8AC3E}">
        <p14:creationId xmlns:p14="http://schemas.microsoft.com/office/powerpoint/2010/main" val="318899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9</a:t>
            </a:fld>
            <a:endParaRPr lang="en-US"/>
          </a:p>
        </p:txBody>
      </p:sp>
    </p:spTree>
    <p:extLst>
      <p:ext uri="{BB962C8B-B14F-4D97-AF65-F5344CB8AC3E}">
        <p14:creationId xmlns:p14="http://schemas.microsoft.com/office/powerpoint/2010/main" val="325176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b="0" i="0" kern="1200" dirty="0">
              <a:solidFill>
                <a:schemeClr val="tx1"/>
              </a:solidFill>
              <a:effectLst/>
              <a:latin typeface="+mn-lt"/>
              <a:ea typeface="+mn-ea"/>
              <a:cs typeface="+mn-cs"/>
            </a:endParaRPr>
          </a:p>
          <a:p>
            <a:pPr marL="685800" lvl="1" indent="-228600">
              <a:buAutoNum type="arabicPeriod"/>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1E0BDC-32BD-42F3-9C92-6858BD7AB0DC}" type="slidenum">
              <a:rPr lang="en-US" smtClean="0"/>
              <a:t>11</a:t>
            </a:fld>
            <a:endParaRPr lang="en-US"/>
          </a:p>
        </p:txBody>
      </p:sp>
    </p:spTree>
    <p:extLst>
      <p:ext uri="{BB962C8B-B14F-4D97-AF65-F5344CB8AC3E}">
        <p14:creationId xmlns:p14="http://schemas.microsoft.com/office/powerpoint/2010/main" val="2122669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Standard Brand Template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944" y="5396573"/>
            <a:ext cx="951768" cy="5964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3209" y="5394133"/>
            <a:ext cx="590693" cy="7221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0311" y="5394133"/>
            <a:ext cx="819633" cy="686239"/>
          </a:xfrm>
          <a:prstGeom prst="rect">
            <a:avLst/>
          </a:prstGeom>
        </p:spPr>
      </p:pic>
    </p:spTree>
    <p:extLst>
      <p:ext uri="{BB962C8B-B14F-4D97-AF65-F5344CB8AC3E}">
        <p14:creationId xmlns:p14="http://schemas.microsoft.com/office/powerpoint/2010/main" val="240596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58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CM Brand Template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solidFill>
                  <a:srgbClr val="0063A6"/>
                </a:solidFill>
              </a:defRPr>
            </a:lvl1pPr>
          </a:lstStyle>
          <a:p>
            <a:r>
              <a:rPr lang="en-US" dirty="0"/>
              <a:t>Footer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426" y="6059002"/>
            <a:ext cx="951768" cy="5964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91" y="6056562"/>
            <a:ext cx="590693" cy="7221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793" y="6056562"/>
            <a:ext cx="819633" cy="686239"/>
          </a:xfrm>
          <a:prstGeom prst="rect">
            <a:avLst/>
          </a:prstGeom>
        </p:spPr>
      </p:pic>
    </p:spTree>
    <p:extLst>
      <p:ext uri="{BB962C8B-B14F-4D97-AF65-F5344CB8AC3E}">
        <p14:creationId xmlns:p14="http://schemas.microsoft.com/office/powerpoint/2010/main" val="10459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3A6"/>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63A6"/>
                </a:solidFill>
              </a:defRPr>
            </a:lvl1pPr>
            <a:lvl2pPr>
              <a:defRPr>
                <a:solidFill>
                  <a:srgbClr val="0063A6"/>
                </a:solidFill>
              </a:defRPr>
            </a:lvl2pPr>
            <a:lvl3pPr>
              <a:defRPr>
                <a:solidFill>
                  <a:srgbClr val="0063A6"/>
                </a:solidFill>
              </a:defRPr>
            </a:lvl3pPr>
            <a:lvl4pPr>
              <a:defRPr>
                <a:solidFill>
                  <a:srgbClr val="0063A6"/>
                </a:solidFill>
              </a:defRPr>
            </a:lvl4pPr>
            <a:lvl5pPr>
              <a:defRPr>
                <a:solidFill>
                  <a:srgbClr val="0063A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950621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78574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63A6"/>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63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0063A6"/>
                </a:solidFill>
              </a:defRPr>
            </a:lvl1pPr>
            <a:lvl2pPr>
              <a:defRPr>
                <a:solidFill>
                  <a:srgbClr val="0063A6"/>
                </a:solidFill>
              </a:defRPr>
            </a:lvl2pPr>
            <a:lvl3pPr>
              <a:defRPr>
                <a:solidFill>
                  <a:srgbClr val="0063A6"/>
                </a:solidFill>
              </a:defRPr>
            </a:lvl3pPr>
            <a:lvl4pPr>
              <a:defRPr>
                <a:solidFill>
                  <a:srgbClr val="0063A6"/>
                </a:solidFill>
              </a:defRPr>
            </a:lvl4pPr>
            <a:lvl5pPr>
              <a:defRPr>
                <a:solidFill>
                  <a:srgbClr val="0063A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63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0063A6"/>
                </a:solidFill>
              </a:defRPr>
            </a:lvl1pPr>
            <a:lvl2pPr>
              <a:defRPr>
                <a:solidFill>
                  <a:srgbClr val="0063A6"/>
                </a:solidFill>
              </a:defRPr>
            </a:lvl2pPr>
            <a:lvl3pPr>
              <a:defRPr>
                <a:solidFill>
                  <a:srgbClr val="0063A6"/>
                </a:solidFill>
              </a:defRPr>
            </a:lvl3pPr>
            <a:lvl4pPr>
              <a:defRPr>
                <a:solidFill>
                  <a:srgbClr val="0063A6"/>
                </a:solidFill>
              </a:defRPr>
            </a:lvl4pPr>
            <a:lvl5pPr>
              <a:defRPr>
                <a:solidFill>
                  <a:srgbClr val="0063A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chemeClr val="tx1">
                    <a:lumMod val="65000"/>
                    <a:lumOff val="35000"/>
                  </a:schemeClr>
                </a:solidFill>
              </a:defRPr>
            </a:lvl1pPr>
          </a:lstStyle>
          <a:p>
            <a:r>
              <a:rPr lang="en-US" dirty="0"/>
              <a:t>Footer</a:t>
            </a:r>
          </a:p>
        </p:txBody>
      </p:sp>
      <p:sp>
        <p:nvSpPr>
          <p:cNvPr id="9" name="Slide Number Placeholder 8"/>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2110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7314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8619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767619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944" y="5396573"/>
            <a:ext cx="951768" cy="59644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3209" y="5394133"/>
            <a:ext cx="590693" cy="7221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0311" y="5394133"/>
            <a:ext cx="819633" cy="686239"/>
          </a:xfrm>
          <a:prstGeom prst="rect">
            <a:avLst/>
          </a:prstGeom>
        </p:spPr>
      </p:pic>
    </p:spTree>
    <p:extLst>
      <p:ext uri="{BB962C8B-B14F-4D97-AF65-F5344CB8AC3E}">
        <p14:creationId xmlns:p14="http://schemas.microsoft.com/office/powerpoint/2010/main" val="1247334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45840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807C1B9D-F228-467D-878A-2F993A86074C}" type="slidenum">
              <a:rPr lang="en-US" smtClean="0"/>
              <a:t>‹#›</a:t>
            </a:fld>
            <a:endParaRPr lang="en-US"/>
          </a:p>
        </p:txBody>
      </p:sp>
    </p:spTree>
    <p:extLst>
      <p:ext uri="{BB962C8B-B14F-4D97-AF65-F5344CB8AC3E}">
        <p14:creationId xmlns:p14="http://schemas.microsoft.com/office/powerpoint/2010/main" val="727631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Map 301">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3493" y="1295400"/>
            <a:ext cx="8472871" cy="47418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a:xfrm>
            <a:off x="480000" y="6588208"/>
            <a:ext cx="790001" cy="180000"/>
          </a:xfrm>
          <a:prstGeom prst="rect">
            <a:avLst/>
          </a:prstGeom>
        </p:spPr>
        <p:txBody>
          <a:bodyPr/>
          <a:lstStyle/>
          <a:p>
            <a:fld id="{05F5F25C-B8D8-45F9-9C80-5699EEACB709}" type="datetime1">
              <a:rPr lang="en-GB" noProof="0" smtClean="0"/>
              <a:t>05/09/2019</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512057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61152"/>
            <a:ext cx="4114800" cy="365125"/>
          </a:xfrm>
          <a:prstGeom prst="rect">
            <a:avLst/>
          </a:prstGeom>
        </p:spPr>
        <p:txBody>
          <a:bodyPr/>
          <a:lstStyle/>
          <a:p>
            <a:endParaRPr lang="en-US"/>
          </a:p>
        </p:txBody>
      </p:sp>
      <p:sp>
        <p:nvSpPr>
          <p:cNvPr id="10" name="Slide Number Placeholder 5"/>
          <p:cNvSpPr>
            <a:spLocks noGrp="1"/>
          </p:cNvSpPr>
          <p:nvPr>
            <p:ph type="sldNum" sz="quarter" idx="4"/>
          </p:nvPr>
        </p:nvSpPr>
        <p:spPr>
          <a:xfrm>
            <a:off x="11698941" y="5775958"/>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1286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61152"/>
            <a:ext cx="4114800" cy="365125"/>
          </a:xfrm>
          <a:prstGeom prst="rect">
            <a:avLst/>
          </a:prstGeom>
        </p:spPr>
        <p:txBody>
          <a:bodyPr/>
          <a:lstStyle/>
          <a:p>
            <a:endParaRPr lang="en-US"/>
          </a:p>
        </p:txBody>
      </p:sp>
      <p:sp>
        <p:nvSpPr>
          <p:cNvPr id="10" name="Slide Number Placeholder 5"/>
          <p:cNvSpPr>
            <a:spLocks noGrp="1"/>
          </p:cNvSpPr>
          <p:nvPr>
            <p:ph type="sldNum" sz="quarter" idx="4"/>
          </p:nvPr>
        </p:nvSpPr>
        <p:spPr>
          <a:xfrm>
            <a:off x="11698941" y="5775958"/>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22238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0075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5" name="Footer Placeholder 4"/>
          <p:cNvSpPr>
            <a:spLocks noGrp="1"/>
          </p:cNvSpPr>
          <p:nvPr>
            <p:ph type="ftr" sz="quarter" idx="11"/>
          </p:nvPr>
        </p:nvSpPr>
        <p:spPr>
          <a:xfrm>
            <a:off x="4038600" y="628804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975022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944604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5" name="Footer Placeholder 4"/>
          <p:cNvSpPr>
            <a:spLocks noGrp="1"/>
          </p:cNvSpPr>
          <p:nvPr>
            <p:ph type="ftr" sz="quarter" idx="11"/>
          </p:nvPr>
        </p:nvSpPr>
        <p:spPr>
          <a:xfrm>
            <a:off x="4038600" y="6288046"/>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67957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00603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5" name="Footer Placeholder 4"/>
          <p:cNvSpPr>
            <a:spLocks noGrp="1"/>
          </p:cNvSpPr>
          <p:nvPr>
            <p:ph type="ftr" sz="quarter" idx="11"/>
          </p:nvPr>
        </p:nvSpPr>
        <p:spPr>
          <a:xfrm>
            <a:off x="4038600" y="6288046"/>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555294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286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807C1B9D-F228-467D-878A-2F993A86074C}" type="slidenum">
              <a:rPr lang="en-US" smtClean="0"/>
              <a:t>‹#›</a:t>
            </a:fld>
            <a:endParaRPr lang="en-US"/>
          </a:p>
        </p:txBody>
      </p:sp>
    </p:spTree>
    <p:extLst>
      <p:ext uri="{BB962C8B-B14F-4D97-AF65-F5344CB8AC3E}">
        <p14:creationId xmlns:p14="http://schemas.microsoft.com/office/powerpoint/2010/main" val="4252770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5" name="Footer Placeholder 4"/>
          <p:cNvSpPr>
            <a:spLocks noGrp="1"/>
          </p:cNvSpPr>
          <p:nvPr>
            <p:ph type="ftr" sz="quarter" idx="11"/>
          </p:nvPr>
        </p:nvSpPr>
        <p:spPr>
          <a:xfrm>
            <a:off x="4038600" y="6288046"/>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230648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1266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chemeClr val="accent1"/>
                </a:solidFill>
              </a:defRPr>
            </a:lvl1pPr>
          </a:lstStyle>
          <a:p>
            <a:r>
              <a:rPr lang="en-US" dirty="0"/>
              <a:t>Use for Title Slide</a:t>
            </a:r>
          </a:p>
        </p:txBody>
      </p:sp>
      <p:sp>
        <p:nvSpPr>
          <p:cNvPr id="5" name="Footer Placeholder 4"/>
          <p:cNvSpPr>
            <a:spLocks noGrp="1"/>
          </p:cNvSpPr>
          <p:nvPr>
            <p:ph type="ftr" sz="quarter" idx="11"/>
          </p:nvPr>
        </p:nvSpPr>
        <p:spPr>
          <a:xfrm>
            <a:off x="4038600" y="6288045"/>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313473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defRPr>
            </a:lvl1pPr>
          </a:lstStyle>
          <a:p>
            <a:r>
              <a:rPr lang="en-US" dirty="0"/>
              <a:t>Use for Title Slide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63A6"/>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92704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63A6"/>
                </a:solidFill>
                <a:latin typeface="Arial Rounded MT Bold" panose="020F0704030504030204" pitchFamily="34" charset="0"/>
              </a:defRPr>
            </a:lvl1pPr>
          </a:lstStyle>
          <a:p>
            <a:r>
              <a:rPr lang="en-US" dirty="0"/>
              <a:t>Use For Title Slide</a:t>
            </a:r>
          </a:p>
        </p:txBody>
      </p:sp>
      <p:sp>
        <p:nvSpPr>
          <p:cNvPr id="5" name="Footer Placeholder 4"/>
          <p:cNvSpPr>
            <a:spLocks noGrp="1"/>
          </p:cNvSpPr>
          <p:nvPr>
            <p:ph type="ftr" sz="quarter" idx="11"/>
          </p:nvPr>
        </p:nvSpPr>
        <p:spPr>
          <a:xfrm>
            <a:off x="4038600" y="6288045"/>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427716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230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93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C1B9D-F228-467D-878A-2F993A86074C}" type="slidenum">
              <a:rPr lang="en-US" smtClean="0"/>
              <a:t>‹#›</a:t>
            </a:fld>
            <a:endParaRPr lang="en-US"/>
          </a:p>
        </p:txBody>
      </p:sp>
    </p:spTree>
    <p:extLst>
      <p:ext uri="{BB962C8B-B14F-4D97-AF65-F5344CB8AC3E}">
        <p14:creationId xmlns:p14="http://schemas.microsoft.com/office/powerpoint/2010/main" val="18885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7C1B9D-F228-467D-878A-2F993A86074C}" type="slidenum">
              <a:rPr lang="en-US" smtClean="0"/>
              <a:t>‹#›</a:t>
            </a:fld>
            <a:endParaRPr lang="en-US"/>
          </a:p>
        </p:txBody>
      </p:sp>
    </p:spTree>
    <p:extLst>
      <p:ext uri="{BB962C8B-B14F-4D97-AF65-F5344CB8AC3E}">
        <p14:creationId xmlns:p14="http://schemas.microsoft.com/office/powerpoint/2010/main" val="51737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C1B9D-F228-467D-878A-2F993A86074C}" type="slidenum">
              <a:rPr lang="en-US" smtClean="0"/>
              <a:t>‹#›</a:t>
            </a:fld>
            <a:endParaRPr lang="en-US"/>
          </a:p>
        </p:txBody>
      </p:sp>
    </p:spTree>
    <p:extLst>
      <p:ext uri="{BB962C8B-B14F-4D97-AF65-F5344CB8AC3E}">
        <p14:creationId xmlns:p14="http://schemas.microsoft.com/office/powerpoint/2010/main" val="32355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C1B9D-F228-467D-878A-2F993A86074C}" type="slidenum">
              <a:rPr lang="en-US" smtClean="0"/>
              <a:t>‹#›</a:t>
            </a:fld>
            <a:endParaRPr lang="en-US"/>
          </a:p>
        </p:txBody>
      </p:sp>
    </p:spTree>
    <p:extLst>
      <p:ext uri="{BB962C8B-B14F-4D97-AF65-F5344CB8AC3E}">
        <p14:creationId xmlns:p14="http://schemas.microsoft.com/office/powerpoint/2010/main" val="23934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C1B9D-F228-467D-878A-2F993A86074C}" type="slidenum">
              <a:rPr lang="en-US" smtClean="0"/>
              <a:t>‹#›</a:t>
            </a:fld>
            <a:endParaRPr lang="en-US"/>
          </a:p>
        </p:txBody>
      </p:sp>
    </p:spTree>
    <p:extLst>
      <p:ext uri="{BB962C8B-B14F-4D97-AF65-F5344CB8AC3E}">
        <p14:creationId xmlns:p14="http://schemas.microsoft.com/office/powerpoint/2010/main" val="342657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61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3.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4.jp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3.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9.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0.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1.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1698941" y="5771958"/>
            <a:ext cx="493059" cy="371836"/>
          </a:xfrm>
          <a:prstGeom prst="rect">
            <a:avLst/>
          </a:prstGeom>
        </p:spPr>
        <p:txBody>
          <a:bodyPr vert="horz" lIns="91440" tIns="45720" rIns="91440" bIns="45720" rtlCol="0" anchor="ctr"/>
          <a:lstStyle>
            <a:lvl1pPr algn="ctr">
              <a:defRPr sz="1100">
                <a:solidFill>
                  <a:srgbClr val="0063A6"/>
                </a:solidFill>
              </a:defRPr>
            </a:lvl1pPr>
          </a:lstStyle>
          <a:p>
            <a:fld id="{807C1B9D-F228-467D-878A-2F993A86074C}" type="slidenum">
              <a:rPr lang="en-US" smtClean="0"/>
              <a:t>‹#›</a:t>
            </a:fld>
            <a:endParaRPr lang="en-US"/>
          </a:p>
        </p:txBody>
      </p:sp>
    </p:spTree>
    <p:extLst>
      <p:ext uri="{BB962C8B-B14F-4D97-AF65-F5344CB8AC3E}">
        <p14:creationId xmlns:p14="http://schemas.microsoft.com/office/powerpoint/2010/main" val="3442603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baseline="0">
          <a:solidFill>
            <a:schemeClr val="accent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196195642"/>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591417573"/>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051698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7239350"/>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413552"/>
            <a:ext cx="4114800" cy="365125"/>
          </a:xfrm>
          <a:prstGeom prst="rect">
            <a:avLst/>
          </a:prstGeom>
        </p:spPr>
        <p:txBody>
          <a:bodyPr vert="horz" lIns="91440" tIns="45720" rIns="91440" bIns="45720" rtlCol="0" anchor="ctr"/>
          <a:lstStyle>
            <a:lvl1pPr algn="ctr">
              <a:defRPr sz="1200">
                <a:solidFill>
                  <a:srgbClr val="0063A6"/>
                </a:solidFill>
              </a:defRPr>
            </a:lvl1pPr>
          </a:lstStyle>
          <a:p>
            <a:r>
              <a:rPr lang="en-US" dirty="0"/>
              <a:t>Footer</a:t>
            </a:r>
          </a:p>
        </p:txBody>
      </p:sp>
      <p:sp>
        <p:nvSpPr>
          <p:cNvPr id="6" name="Slide Number Placeholder 5"/>
          <p:cNvSpPr>
            <a:spLocks noGrp="1"/>
          </p:cNvSpPr>
          <p:nvPr>
            <p:ph type="sldNum" sz="quarter" idx="4"/>
          </p:nvPr>
        </p:nvSpPr>
        <p:spPr>
          <a:xfrm>
            <a:off x="11698941" y="5928361"/>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0219304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1190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1698941" y="5775962"/>
            <a:ext cx="493059" cy="371836"/>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64666561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08" r:id="rId3"/>
  </p:sldLayoutIdLst>
  <p:txStyles>
    <p:titleStyle>
      <a:lvl1pPr algn="l" defTabSz="914400" rtl="0" eaLnBrk="1" latinLnBrk="0" hangingPunct="1">
        <a:lnSpc>
          <a:spcPct val="90000"/>
        </a:lnSpc>
        <a:spcBef>
          <a:spcPct val="0"/>
        </a:spcBef>
        <a:buNone/>
        <a:defRPr sz="4400" kern="1200" baseline="0">
          <a:solidFill>
            <a:schemeClr val="tx1">
              <a:lumMod val="65000"/>
              <a:lumOff val="35000"/>
            </a:schemeClr>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
            </a:r>
            <a:br>
              <a:rPr lang="en-US" dirty="0"/>
            </a:br>
            <a:r>
              <a:rPr lang="en-US" dirty="0"/>
              <a:t>Arial Rounded Bold (headlines)</a:t>
            </a:r>
            <a:br>
              <a:rPr lang="en-US" dirty="0"/>
            </a:b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8"/>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98489345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
            </a:r>
            <a:br>
              <a:rPr lang="en-US" dirty="0"/>
            </a:br>
            <a:r>
              <a:rPr lang="en-US" dirty="0"/>
              <a:t>Arial Rounded Bold (headlines)</a:t>
            </a:r>
            <a:br>
              <a:rPr lang="en-US" dirty="0"/>
            </a:b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8"/>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052305916"/>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572288753"/>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257584"/>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7"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4099497726"/>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299052297"/>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Arial Rounded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Arial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57759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533801219"/>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baseline="0">
          <a:solidFill>
            <a:srgbClr val="0063A6"/>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6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3A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3A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3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1.tm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measles/hcp/index.html"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hyperlink" Target="mailto:jkjohnson@cmh.edu"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hyperlink" Target="mailto:hzaidi@cmh.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8591" y="-1"/>
            <a:ext cx="9144000" cy="1395379"/>
          </a:xfrm>
        </p:spPr>
        <p:txBody>
          <a:bodyPr/>
          <a:lstStyle/>
          <a:p>
            <a:r>
              <a:rPr lang="en-US" dirty="0"/>
              <a:t>I, SPY MEASLES! </a:t>
            </a:r>
          </a:p>
        </p:txBody>
      </p:sp>
      <p:sp>
        <p:nvSpPr>
          <p:cNvPr id="3" name="Subtitle 2"/>
          <p:cNvSpPr>
            <a:spLocks noGrp="1"/>
          </p:cNvSpPr>
          <p:nvPr>
            <p:ph type="subTitle" idx="1"/>
          </p:nvPr>
        </p:nvSpPr>
        <p:spPr>
          <a:xfrm>
            <a:off x="553493" y="2690042"/>
            <a:ext cx="6652228" cy="1028614"/>
          </a:xfrm>
        </p:spPr>
        <p:txBody>
          <a:bodyPr>
            <a:noAutofit/>
          </a:bodyPr>
          <a:lstStyle/>
          <a:p>
            <a:pPr algn="l"/>
            <a:r>
              <a:rPr lang="en-US" sz="2200" b="1" dirty="0">
                <a:solidFill>
                  <a:schemeClr val="tx1"/>
                </a:solidFill>
              </a:rPr>
              <a:t>Dr. Hina Zaidi, MD                                                      </a:t>
            </a:r>
            <a:r>
              <a:rPr lang="en-US" sz="2200" dirty="0"/>
              <a:t>(Assistant Professor, Pediatric Infectious Diseases)</a:t>
            </a:r>
          </a:p>
        </p:txBody>
      </p:sp>
      <p:pic>
        <p:nvPicPr>
          <p:cNvPr id="4" name="Picture 3">
            <a:extLst>
              <a:ext uri="{FF2B5EF4-FFF2-40B4-BE49-F238E27FC236}">
                <a16:creationId xmlns:a16="http://schemas.microsoft.com/office/drawing/2014/main" xmlns="" id="{8E3323F1-32F0-465C-B304-2190E69D9D09}"/>
              </a:ext>
            </a:extLst>
          </p:cNvPr>
          <p:cNvPicPr>
            <a:picLocks noChangeAspect="1"/>
          </p:cNvPicPr>
          <p:nvPr/>
        </p:nvPicPr>
        <p:blipFill>
          <a:blip r:embed="rId3"/>
          <a:stretch>
            <a:fillRect/>
          </a:stretch>
        </p:blipFill>
        <p:spPr>
          <a:xfrm>
            <a:off x="7205721" y="3506174"/>
            <a:ext cx="1478602" cy="1329846"/>
          </a:xfrm>
          <a:prstGeom prst="rect">
            <a:avLst/>
          </a:prstGeom>
        </p:spPr>
      </p:pic>
      <p:sp>
        <p:nvSpPr>
          <p:cNvPr id="5" name="Rectangle 4"/>
          <p:cNvSpPr/>
          <p:nvPr/>
        </p:nvSpPr>
        <p:spPr>
          <a:xfrm>
            <a:off x="7269790" y="2633558"/>
            <a:ext cx="5049187" cy="1046440"/>
          </a:xfrm>
          <a:prstGeom prst="rect">
            <a:avLst/>
          </a:prstGeom>
        </p:spPr>
        <p:txBody>
          <a:bodyPr wrap="square">
            <a:spAutoFit/>
          </a:bodyPr>
          <a:lstStyle/>
          <a:p>
            <a:r>
              <a:rPr lang="en-US" sz="2200" b="1" dirty="0"/>
              <a:t>Dr. Jennifer Johnson MD, FAAP </a:t>
            </a:r>
            <a:r>
              <a:rPr lang="en-US" sz="2200" dirty="0">
                <a:solidFill>
                  <a:schemeClr val="tx1">
                    <a:lumMod val="65000"/>
                    <a:lumOff val="35000"/>
                  </a:schemeClr>
                </a:solidFill>
              </a:rPr>
              <a:t>(Director, Division of Urgent Care)</a:t>
            </a:r>
          </a:p>
          <a:p>
            <a:endParaRPr lang="en-US" dirty="0"/>
          </a:p>
        </p:txBody>
      </p:sp>
      <p:sp>
        <p:nvSpPr>
          <p:cNvPr id="6" name="TextBox 5"/>
          <p:cNvSpPr txBox="1"/>
          <p:nvPr/>
        </p:nvSpPr>
        <p:spPr>
          <a:xfrm>
            <a:off x="3108250" y="1337169"/>
            <a:ext cx="6813961" cy="861774"/>
          </a:xfrm>
          <a:prstGeom prst="rect">
            <a:avLst/>
          </a:prstGeom>
          <a:noFill/>
        </p:spPr>
        <p:txBody>
          <a:bodyPr wrap="square" rtlCol="0">
            <a:spAutoFit/>
          </a:bodyPr>
          <a:lstStyle/>
          <a:p>
            <a:pPr algn="ctr"/>
            <a:r>
              <a:rPr lang="en-US" sz="3200" b="1" u="sng" dirty="0">
                <a:solidFill>
                  <a:schemeClr val="tx1">
                    <a:lumMod val="65000"/>
                    <a:lumOff val="35000"/>
                  </a:schemeClr>
                </a:solidFill>
              </a:rPr>
              <a:t>For the Urgent Care Provider</a:t>
            </a:r>
          </a:p>
          <a:p>
            <a:pPr algn="ctr"/>
            <a:endParaRPr lang="en-US" sz="1600" dirty="0">
              <a:solidFill>
                <a:schemeClr val="tx1">
                  <a:lumMod val="65000"/>
                  <a:lumOff val="35000"/>
                </a:schemeClr>
              </a:solidFill>
            </a:endParaRPr>
          </a:p>
        </p:txBody>
      </p:sp>
      <p:sp>
        <p:nvSpPr>
          <p:cNvPr id="7" name="TextBox 6"/>
          <p:cNvSpPr txBox="1"/>
          <p:nvPr/>
        </p:nvSpPr>
        <p:spPr>
          <a:xfrm>
            <a:off x="3679766" y="5372525"/>
            <a:ext cx="4941649" cy="1046440"/>
          </a:xfrm>
          <a:prstGeom prst="rect">
            <a:avLst/>
          </a:prstGeom>
          <a:noFill/>
        </p:spPr>
        <p:txBody>
          <a:bodyPr wrap="square" rtlCol="0">
            <a:spAutoFit/>
          </a:bodyPr>
          <a:lstStyle/>
          <a:p>
            <a:pPr algn="ctr"/>
            <a:r>
              <a:rPr lang="en-US" sz="2400" b="1" dirty="0"/>
              <a:t>Children’s Mercy Kansas City</a:t>
            </a:r>
          </a:p>
          <a:p>
            <a:pPr algn="ctr"/>
            <a:r>
              <a:rPr lang="en-US" sz="2000" b="1" dirty="0"/>
              <a:t>September 5</a:t>
            </a:r>
            <a:r>
              <a:rPr lang="en-US" sz="2000" b="1" baseline="30000" dirty="0"/>
              <a:t>th</a:t>
            </a:r>
            <a:r>
              <a:rPr lang="en-US" sz="2000" b="1" dirty="0"/>
              <a:t>, 2019</a:t>
            </a:r>
          </a:p>
          <a:p>
            <a:endParaRPr lang="en-US" dirty="0"/>
          </a:p>
        </p:txBody>
      </p:sp>
      <p:pic>
        <p:nvPicPr>
          <p:cNvPr id="8" name="Picture 7">
            <a:extLst>
              <a:ext uri="{FF2B5EF4-FFF2-40B4-BE49-F238E27FC236}">
                <a16:creationId xmlns:a16="http://schemas.microsoft.com/office/drawing/2014/main" xmlns="" id="{E695A783-4F52-4DC3-8446-11717B255AAC}"/>
              </a:ext>
            </a:extLst>
          </p:cNvPr>
          <p:cNvPicPr>
            <a:picLocks noChangeAspect="1"/>
          </p:cNvPicPr>
          <p:nvPr/>
        </p:nvPicPr>
        <p:blipFill>
          <a:blip r:embed="rId4"/>
          <a:stretch>
            <a:fillRect/>
          </a:stretch>
        </p:blipFill>
        <p:spPr>
          <a:xfrm>
            <a:off x="553493" y="3546553"/>
            <a:ext cx="1327930" cy="1287750"/>
          </a:xfrm>
          <a:prstGeom prst="rect">
            <a:avLst/>
          </a:prstGeom>
        </p:spPr>
      </p:pic>
      <p:pic>
        <p:nvPicPr>
          <p:cNvPr id="10" name="Picture 9">
            <a:extLst>
              <a:ext uri="{FF2B5EF4-FFF2-40B4-BE49-F238E27FC236}">
                <a16:creationId xmlns:a16="http://schemas.microsoft.com/office/drawing/2014/main" xmlns="" id="{E436D8C7-325B-434D-97F8-F32B0ACA5507}"/>
              </a:ext>
            </a:extLst>
          </p:cNvPr>
          <p:cNvPicPr>
            <a:picLocks noChangeAspect="1"/>
          </p:cNvPicPr>
          <p:nvPr/>
        </p:nvPicPr>
        <p:blipFill>
          <a:blip r:embed="rId5"/>
          <a:stretch>
            <a:fillRect/>
          </a:stretch>
        </p:blipFill>
        <p:spPr>
          <a:xfrm>
            <a:off x="10763946" y="0"/>
            <a:ext cx="1428054" cy="1683224"/>
          </a:xfrm>
          <a:prstGeom prst="rect">
            <a:avLst/>
          </a:prstGeom>
        </p:spPr>
      </p:pic>
      <p:pic>
        <p:nvPicPr>
          <p:cNvPr id="9" name="Picture 8">
            <a:extLst>
              <a:ext uri="{FF2B5EF4-FFF2-40B4-BE49-F238E27FC236}">
                <a16:creationId xmlns:a16="http://schemas.microsoft.com/office/drawing/2014/main" xmlns="" id="{0CFEB112-5E81-42F5-9E55-49F8AC1EE310}"/>
              </a:ext>
            </a:extLst>
          </p:cNvPr>
          <p:cNvPicPr>
            <a:picLocks noChangeAspect="1"/>
          </p:cNvPicPr>
          <p:nvPr/>
        </p:nvPicPr>
        <p:blipFill>
          <a:blip r:embed="rId6"/>
          <a:stretch>
            <a:fillRect/>
          </a:stretch>
        </p:blipFill>
        <p:spPr>
          <a:xfrm>
            <a:off x="10114564" y="1259647"/>
            <a:ext cx="1216053" cy="939296"/>
          </a:xfrm>
          <a:prstGeom prst="rect">
            <a:avLst/>
          </a:prstGeom>
        </p:spPr>
      </p:pic>
    </p:spTree>
    <p:extLst>
      <p:ext uri="{BB962C8B-B14F-4D97-AF65-F5344CB8AC3E}">
        <p14:creationId xmlns:p14="http://schemas.microsoft.com/office/powerpoint/2010/main" val="286449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99"/>
            <a:ext cx="10515600" cy="1325563"/>
          </a:xfrm>
        </p:spPr>
        <p:txBody>
          <a:bodyPr/>
          <a:lstStyle/>
          <a:p>
            <a:pPr algn="ctr"/>
            <a:r>
              <a:rPr lang="en-US" dirty="0"/>
              <a:t>Content Flow  </a:t>
            </a:r>
          </a:p>
        </p:txBody>
      </p:sp>
      <p:sp>
        <p:nvSpPr>
          <p:cNvPr id="3" name="Content Placeholder 2"/>
          <p:cNvSpPr>
            <a:spLocks noGrp="1"/>
          </p:cNvSpPr>
          <p:nvPr>
            <p:ph idx="1"/>
          </p:nvPr>
        </p:nvSpPr>
        <p:spPr>
          <a:xfrm>
            <a:off x="838200" y="1226664"/>
            <a:ext cx="10515600" cy="4856084"/>
          </a:xfrm>
        </p:spPr>
        <p:txBody>
          <a:bodyPr>
            <a:normAutofit fontScale="62500" lnSpcReduction="20000"/>
          </a:bodyPr>
          <a:lstStyle/>
          <a:p>
            <a:r>
              <a:rPr lang="en-US" dirty="0"/>
              <a:t>Description of Pathogen &amp; Pathogenesis</a:t>
            </a:r>
          </a:p>
          <a:p>
            <a:endParaRPr lang="en-US" dirty="0"/>
          </a:p>
          <a:p>
            <a:r>
              <a:rPr lang="en-US" dirty="0"/>
              <a:t>Epidemiology</a:t>
            </a:r>
          </a:p>
          <a:p>
            <a:endParaRPr lang="en-US" dirty="0"/>
          </a:p>
          <a:p>
            <a:r>
              <a:rPr lang="en-US" b="1" dirty="0">
                <a:solidFill>
                  <a:srgbClr val="C00000"/>
                </a:solidFill>
              </a:rPr>
              <a:t>Risk Factors</a:t>
            </a:r>
          </a:p>
          <a:p>
            <a:endParaRPr lang="en-US" dirty="0"/>
          </a:p>
          <a:p>
            <a:r>
              <a:rPr lang="en-US" dirty="0"/>
              <a:t>Outbreaks </a:t>
            </a:r>
          </a:p>
          <a:p>
            <a:endParaRPr lang="en-US" dirty="0"/>
          </a:p>
          <a:p>
            <a:r>
              <a:rPr lang="en-US" dirty="0"/>
              <a:t>Clinical presentation &amp; Complications </a:t>
            </a:r>
          </a:p>
          <a:p>
            <a:endParaRPr lang="en-US" dirty="0"/>
          </a:p>
          <a:p>
            <a:r>
              <a:rPr lang="en-US" dirty="0"/>
              <a:t>Lab diagnosis</a:t>
            </a:r>
          </a:p>
          <a:p>
            <a:endParaRPr lang="en-US" dirty="0"/>
          </a:p>
          <a:p>
            <a:r>
              <a:rPr lang="en-US" dirty="0"/>
              <a:t>Management </a:t>
            </a:r>
          </a:p>
          <a:p>
            <a:endParaRPr lang="en-US" dirty="0"/>
          </a:p>
          <a:p>
            <a:r>
              <a:rPr lang="en-US" dirty="0"/>
              <a:t>Preventive Measures </a:t>
            </a:r>
          </a:p>
        </p:txBody>
      </p:sp>
    </p:spTree>
    <p:extLst>
      <p:ext uri="{BB962C8B-B14F-4D97-AF65-F5344CB8AC3E}">
        <p14:creationId xmlns:p14="http://schemas.microsoft.com/office/powerpoint/2010/main" val="259429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1E7FF-386A-4F04-9CF6-28108E8FA1B4}"/>
              </a:ext>
            </a:extLst>
          </p:cNvPr>
          <p:cNvSpPr>
            <a:spLocks noGrp="1"/>
          </p:cNvSpPr>
          <p:nvPr>
            <p:ph type="title"/>
          </p:nvPr>
        </p:nvSpPr>
        <p:spPr>
          <a:xfrm>
            <a:off x="943708" y="9097"/>
            <a:ext cx="10515600" cy="1325563"/>
          </a:xfrm>
        </p:spPr>
        <p:txBody>
          <a:bodyPr/>
          <a:lstStyle/>
          <a:p>
            <a:pPr algn="ctr"/>
            <a:r>
              <a:rPr lang="en-US" dirty="0"/>
              <a:t>RISK FACTORS FOR MEASLES </a:t>
            </a:r>
          </a:p>
        </p:txBody>
      </p:sp>
      <p:sp>
        <p:nvSpPr>
          <p:cNvPr id="3" name="Content Placeholder 2">
            <a:extLst>
              <a:ext uri="{FF2B5EF4-FFF2-40B4-BE49-F238E27FC236}">
                <a16:creationId xmlns:a16="http://schemas.microsoft.com/office/drawing/2014/main" xmlns="" id="{3CB1EA2D-B9DC-4304-BB4A-81475854EF9B}"/>
              </a:ext>
            </a:extLst>
          </p:cNvPr>
          <p:cNvSpPr>
            <a:spLocks noGrp="1"/>
          </p:cNvSpPr>
          <p:nvPr>
            <p:ph idx="1"/>
          </p:nvPr>
        </p:nvSpPr>
        <p:spPr>
          <a:xfrm>
            <a:off x="592015" y="1334660"/>
            <a:ext cx="5961185" cy="4351338"/>
          </a:xfrm>
        </p:spPr>
        <p:txBody>
          <a:bodyPr>
            <a:normAutofit/>
          </a:bodyPr>
          <a:lstStyle/>
          <a:p>
            <a:pPr marL="0" indent="0">
              <a:buNone/>
            </a:pPr>
            <a:r>
              <a:rPr lang="en-US" sz="2000" dirty="0"/>
              <a:t>1. Know patient </a:t>
            </a:r>
            <a:r>
              <a:rPr lang="en-US" sz="2000" b="1" dirty="0"/>
              <a:t>exposure history </a:t>
            </a:r>
            <a:endParaRPr lang="en-US" sz="2000" b="1" dirty="0">
              <a:sym typeface="Wingdings" panose="05000000000000000000" pitchFamily="2" charset="2"/>
            </a:endParaRPr>
          </a:p>
          <a:p>
            <a:pPr lvl="1"/>
            <a:r>
              <a:rPr lang="en-US" sz="1800" dirty="0">
                <a:sym typeface="Wingdings" panose="05000000000000000000" pitchFamily="2" charset="2"/>
              </a:rPr>
              <a:t>Any </a:t>
            </a:r>
            <a:r>
              <a:rPr lang="en-US" sz="1800" b="1" dirty="0">
                <a:sym typeface="Wingdings" panose="05000000000000000000" pitchFamily="2" charset="2"/>
              </a:rPr>
              <a:t>international travels </a:t>
            </a:r>
            <a:r>
              <a:rPr lang="en-US" sz="1800" dirty="0">
                <a:sym typeface="Wingdings" panose="05000000000000000000" pitchFamily="2" charset="2"/>
              </a:rPr>
              <a:t>or contact with sick individual who recently traveled to endemic area</a:t>
            </a:r>
          </a:p>
          <a:p>
            <a:pPr lvl="1"/>
            <a:endParaRPr lang="en-US" sz="1800" dirty="0">
              <a:sym typeface="Wingdings" panose="05000000000000000000" pitchFamily="2" charset="2"/>
            </a:endParaRPr>
          </a:p>
          <a:p>
            <a:pPr lvl="1"/>
            <a:r>
              <a:rPr lang="en-US" sz="1800" dirty="0">
                <a:sym typeface="Wingdings" panose="05000000000000000000" pitchFamily="2" charset="2"/>
              </a:rPr>
              <a:t>Attendance in large gatherings with possibility of recent travelers</a:t>
            </a:r>
          </a:p>
          <a:p>
            <a:pPr lvl="1"/>
            <a:endParaRPr lang="en-US" sz="1800" dirty="0"/>
          </a:p>
          <a:p>
            <a:pPr marL="0" indent="0">
              <a:buNone/>
            </a:pPr>
            <a:r>
              <a:rPr lang="en-US" sz="2000" dirty="0"/>
              <a:t>2. Know patient </a:t>
            </a:r>
            <a:r>
              <a:rPr lang="en-US" sz="2000" b="1" dirty="0"/>
              <a:t>status of immunity</a:t>
            </a:r>
            <a:endParaRPr lang="en-US" sz="1400" b="1" dirty="0">
              <a:sym typeface="Wingdings" panose="05000000000000000000" pitchFamily="2" charset="2"/>
            </a:endParaRPr>
          </a:p>
          <a:p>
            <a:pPr lvl="1"/>
            <a:r>
              <a:rPr lang="en-US" sz="1800" dirty="0"/>
              <a:t>Completely unvaccinated due to young age, medical contraindication to receive vaccine, or other reasons</a:t>
            </a:r>
          </a:p>
          <a:p>
            <a:pPr lvl="1"/>
            <a:endParaRPr lang="en-US" sz="1800" dirty="0"/>
          </a:p>
          <a:p>
            <a:pPr lvl="1"/>
            <a:r>
              <a:rPr lang="en-US" sz="1800" dirty="0"/>
              <a:t>Not fully vaccinated with 2 dose series</a:t>
            </a:r>
          </a:p>
          <a:p>
            <a:pPr lvl="1"/>
            <a:endParaRPr lang="en-US" sz="18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endParaRPr lang="en-US" dirty="0">
              <a:sym typeface="Wingdings" panose="05000000000000000000" pitchFamily="2" charset="2"/>
            </a:endParaRPr>
          </a:p>
        </p:txBody>
      </p:sp>
      <p:sp>
        <p:nvSpPr>
          <p:cNvPr id="6" name="Oval 5">
            <a:extLst>
              <a:ext uri="{FF2B5EF4-FFF2-40B4-BE49-F238E27FC236}">
                <a16:creationId xmlns:a16="http://schemas.microsoft.com/office/drawing/2014/main" xmlns="" id="{18F84AF4-6B05-4790-8891-CEC5910A6129}"/>
              </a:ext>
            </a:extLst>
          </p:cNvPr>
          <p:cNvSpPr/>
          <p:nvPr/>
        </p:nvSpPr>
        <p:spPr>
          <a:xfrm>
            <a:off x="6932002" y="1306134"/>
            <a:ext cx="3423138" cy="2110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INTERNATIONAL IMPORTATION </a:t>
            </a:r>
            <a:r>
              <a:rPr lang="en-US" dirty="0"/>
              <a:t>RUBEOLA VIRUS INTO USA </a:t>
            </a:r>
          </a:p>
          <a:p>
            <a:pPr algn="ctr"/>
            <a:r>
              <a:rPr lang="en-US" dirty="0"/>
              <a:t>(travelers as vectors)</a:t>
            </a:r>
          </a:p>
        </p:txBody>
      </p:sp>
      <p:sp>
        <p:nvSpPr>
          <p:cNvPr id="8" name="Oval 7">
            <a:extLst>
              <a:ext uri="{FF2B5EF4-FFF2-40B4-BE49-F238E27FC236}">
                <a16:creationId xmlns:a16="http://schemas.microsoft.com/office/drawing/2014/main" xmlns="" id="{DD222579-ABC2-4BC0-9BAD-35630D1F0E16}"/>
              </a:ext>
            </a:extLst>
          </p:cNvPr>
          <p:cNvSpPr/>
          <p:nvPr/>
        </p:nvSpPr>
        <p:spPr>
          <a:xfrm>
            <a:off x="7077340" y="3847848"/>
            <a:ext cx="3423138" cy="2110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SPREAD TO THE VULNERABLE</a:t>
            </a:r>
          </a:p>
          <a:p>
            <a:pPr algn="ctr"/>
            <a:r>
              <a:rPr lang="en-US" dirty="0">
                <a:sym typeface="Wingdings" panose="05000000000000000000" pitchFamily="2" charset="2"/>
              </a:rPr>
              <a:t> NON-IMMUNIZED OR UNDER-IMMUNIZED PEOPLE </a:t>
            </a:r>
            <a:endParaRPr lang="en-US" dirty="0"/>
          </a:p>
        </p:txBody>
      </p:sp>
      <p:pic>
        <p:nvPicPr>
          <p:cNvPr id="7" name="Picture 6">
            <a:extLst>
              <a:ext uri="{FF2B5EF4-FFF2-40B4-BE49-F238E27FC236}">
                <a16:creationId xmlns:a16="http://schemas.microsoft.com/office/drawing/2014/main" xmlns="" id="{F4E25449-461D-428B-805C-FE0F806AD639}"/>
              </a:ext>
            </a:extLst>
          </p:cNvPr>
          <p:cNvPicPr>
            <a:picLocks noChangeAspect="1"/>
          </p:cNvPicPr>
          <p:nvPr/>
        </p:nvPicPr>
        <p:blipFill>
          <a:blip r:embed="rId3"/>
          <a:stretch>
            <a:fillRect/>
          </a:stretch>
        </p:blipFill>
        <p:spPr>
          <a:xfrm>
            <a:off x="10412997" y="1019717"/>
            <a:ext cx="1598395" cy="1493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xmlns="" id="{9788EDE9-E729-4D5A-B7FA-3B6997F90B45}"/>
              </a:ext>
            </a:extLst>
          </p:cNvPr>
          <p:cNvPicPr>
            <a:picLocks noChangeAspect="1"/>
          </p:cNvPicPr>
          <p:nvPr/>
        </p:nvPicPr>
        <p:blipFill rotWithShape="1">
          <a:blip r:embed="rId4"/>
          <a:srcRect l="6556" r="8383" b="15475"/>
          <a:stretch/>
        </p:blipFill>
        <p:spPr>
          <a:xfrm>
            <a:off x="10573966" y="4583292"/>
            <a:ext cx="1471007" cy="1374710"/>
          </a:xfrm>
          <a:prstGeom prst="rect">
            <a:avLst/>
          </a:prstGeom>
        </p:spPr>
      </p:pic>
    </p:spTree>
    <p:extLst>
      <p:ext uri="{BB962C8B-B14F-4D97-AF65-F5344CB8AC3E}">
        <p14:creationId xmlns:p14="http://schemas.microsoft.com/office/powerpoint/2010/main" val="99504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21" presetClass="entr" presetSubtype="1"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BEST PREVENTATIVE MEASURE </a:t>
            </a:r>
          </a:p>
        </p:txBody>
      </p:sp>
      <p:sp>
        <p:nvSpPr>
          <p:cNvPr id="3" name="Content Placeholder 2"/>
          <p:cNvSpPr>
            <a:spLocks noGrp="1"/>
          </p:cNvSpPr>
          <p:nvPr>
            <p:ph idx="1"/>
          </p:nvPr>
        </p:nvSpPr>
        <p:spPr>
          <a:xfrm>
            <a:off x="624254" y="1048176"/>
            <a:ext cx="5006926" cy="5428824"/>
          </a:xfrm>
        </p:spPr>
        <p:txBody>
          <a:bodyPr>
            <a:normAutofit/>
          </a:bodyPr>
          <a:lstStyle/>
          <a:p>
            <a:pPr marL="457200" lvl="1" indent="0">
              <a:buNone/>
            </a:pPr>
            <a:endParaRPr lang="en-US" sz="2000" dirty="0"/>
          </a:p>
          <a:p>
            <a:r>
              <a:rPr lang="en-US" sz="2000" b="1" dirty="0"/>
              <a:t>Vaccination against Measles! </a:t>
            </a:r>
          </a:p>
          <a:p>
            <a:pPr marL="0" indent="0">
              <a:buNone/>
            </a:pPr>
            <a:r>
              <a:rPr lang="en-US" sz="2000" b="1" dirty="0"/>
              <a:t>  </a:t>
            </a:r>
          </a:p>
          <a:p>
            <a:r>
              <a:rPr lang="en-US" sz="2000" dirty="0"/>
              <a:t> MMR is safe and effective </a:t>
            </a:r>
          </a:p>
          <a:p>
            <a:endParaRPr lang="en-US" sz="2000" dirty="0"/>
          </a:p>
          <a:p>
            <a:r>
              <a:rPr lang="en-US" sz="2000" dirty="0"/>
              <a:t>Mild vaccine side effects: fevers, soreness at injection site, rash</a:t>
            </a:r>
          </a:p>
          <a:p>
            <a:endParaRPr lang="en-US" sz="2000" dirty="0"/>
          </a:p>
          <a:p>
            <a:r>
              <a:rPr lang="en-US" sz="2000" dirty="0"/>
              <a:t>Scientific studies concluded </a:t>
            </a:r>
            <a:r>
              <a:rPr lang="en-US" sz="2000" u="sng" dirty="0"/>
              <a:t>no link of vaccine OR thimerosal to autism</a:t>
            </a:r>
          </a:p>
          <a:p>
            <a:endParaRPr lang="en-US" sz="2000" u="sng" dirty="0"/>
          </a:p>
          <a:p>
            <a:r>
              <a:rPr lang="en-US" sz="2000" b="1" dirty="0"/>
              <a:t>BUT… vaccine hesitancy still exists</a:t>
            </a:r>
          </a:p>
          <a:p>
            <a:pPr lvl="1"/>
            <a:r>
              <a:rPr lang="en-US" sz="1800" b="1" dirty="0"/>
              <a:t>Raise awareness and increase vaccination rates </a:t>
            </a:r>
          </a:p>
          <a:p>
            <a:endParaRPr lang="en-US" sz="1800" u="sng" dirty="0"/>
          </a:p>
        </p:txBody>
      </p:sp>
      <p:pic>
        <p:nvPicPr>
          <p:cNvPr id="4" name="Content Placeholder 3"/>
          <p:cNvPicPr>
            <a:picLocks noChangeAspect="1"/>
          </p:cNvPicPr>
          <p:nvPr/>
        </p:nvPicPr>
        <p:blipFill>
          <a:blip r:embed="rId3"/>
          <a:stretch>
            <a:fillRect/>
          </a:stretch>
        </p:blipFill>
        <p:spPr>
          <a:xfrm>
            <a:off x="6595048" y="1325562"/>
            <a:ext cx="4494483" cy="4486841"/>
          </a:xfrm>
          <a:prstGeom prst="rect">
            <a:avLst/>
          </a:prstGeom>
        </p:spPr>
      </p:pic>
    </p:spTree>
    <p:extLst>
      <p:ext uri="{BB962C8B-B14F-4D97-AF65-F5344CB8AC3E}">
        <p14:creationId xmlns:p14="http://schemas.microsoft.com/office/powerpoint/2010/main" val="34427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59A8BB8-C313-4848-82D3-5CCB543757EB}"/>
              </a:ext>
            </a:extLst>
          </p:cNvPr>
          <p:cNvPicPr>
            <a:picLocks noGrp="1" noChangeAspect="1"/>
          </p:cNvPicPr>
          <p:nvPr>
            <p:ph idx="1"/>
          </p:nvPr>
        </p:nvPicPr>
        <p:blipFill>
          <a:blip r:embed="rId3"/>
          <a:stretch>
            <a:fillRect/>
          </a:stretch>
        </p:blipFill>
        <p:spPr>
          <a:xfrm>
            <a:off x="1008185" y="223143"/>
            <a:ext cx="9542586" cy="5771418"/>
          </a:xfrm>
          <a:prstGeom prst="rect">
            <a:avLst/>
          </a:prstGeom>
        </p:spPr>
      </p:pic>
      <p:sp>
        <p:nvSpPr>
          <p:cNvPr id="5" name="Rectangle 4">
            <a:extLst>
              <a:ext uri="{FF2B5EF4-FFF2-40B4-BE49-F238E27FC236}">
                <a16:creationId xmlns:a16="http://schemas.microsoft.com/office/drawing/2014/main" xmlns="" id="{327BAB30-612D-456B-9456-FFDB4EE290F4}"/>
              </a:ext>
            </a:extLst>
          </p:cNvPr>
          <p:cNvSpPr/>
          <p:nvPr/>
        </p:nvSpPr>
        <p:spPr>
          <a:xfrm>
            <a:off x="1125415" y="3176954"/>
            <a:ext cx="9249508" cy="808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03FCB7C4-2D0F-4362-8FAD-1D510A6A864A}"/>
              </a:ext>
            </a:extLst>
          </p:cNvPr>
          <p:cNvPicPr>
            <a:picLocks noChangeAspect="1"/>
          </p:cNvPicPr>
          <p:nvPr/>
        </p:nvPicPr>
        <p:blipFill>
          <a:blip r:embed="rId4"/>
          <a:stretch>
            <a:fillRect/>
          </a:stretch>
        </p:blipFill>
        <p:spPr>
          <a:xfrm>
            <a:off x="10616358" y="0"/>
            <a:ext cx="1575642" cy="2340862"/>
          </a:xfrm>
          <a:prstGeom prst="rect">
            <a:avLst/>
          </a:prstGeom>
        </p:spPr>
      </p:pic>
    </p:spTree>
    <p:extLst>
      <p:ext uri="{BB962C8B-B14F-4D97-AF65-F5344CB8AC3E}">
        <p14:creationId xmlns:p14="http://schemas.microsoft.com/office/powerpoint/2010/main" val="91276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937DA-468F-4CC5-A34A-5F1E9B39B516}"/>
              </a:ext>
            </a:extLst>
          </p:cNvPr>
          <p:cNvSpPr>
            <a:spLocks noGrp="1"/>
          </p:cNvSpPr>
          <p:nvPr>
            <p:ph type="title"/>
          </p:nvPr>
        </p:nvSpPr>
        <p:spPr>
          <a:xfrm>
            <a:off x="838200" y="0"/>
            <a:ext cx="10515600" cy="1325563"/>
          </a:xfrm>
        </p:spPr>
        <p:txBody>
          <a:bodyPr/>
          <a:lstStyle/>
          <a:p>
            <a:pPr algn="ctr"/>
            <a:r>
              <a:rPr lang="en-US" dirty="0"/>
              <a:t>HISTORY OF MEASLES IN USA  </a:t>
            </a:r>
          </a:p>
        </p:txBody>
      </p:sp>
      <p:sp>
        <p:nvSpPr>
          <p:cNvPr id="3" name="Content Placeholder 2">
            <a:extLst>
              <a:ext uri="{FF2B5EF4-FFF2-40B4-BE49-F238E27FC236}">
                <a16:creationId xmlns:a16="http://schemas.microsoft.com/office/drawing/2014/main" xmlns="" id="{DB50DB8C-69F8-4A6C-9C5D-ED0A9B09ADDE}"/>
              </a:ext>
            </a:extLst>
          </p:cNvPr>
          <p:cNvSpPr>
            <a:spLocks noGrp="1"/>
          </p:cNvSpPr>
          <p:nvPr>
            <p:ph idx="1"/>
          </p:nvPr>
        </p:nvSpPr>
        <p:spPr>
          <a:xfrm>
            <a:off x="333233" y="1146412"/>
            <a:ext cx="5316940" cy="5076968"/>
          </a:xfrm>
        </p:spPr>
        <p:txBody>
          <a:bodyPr>
            <a:normAutofit/>
          </a:bodyPr>
          <a:lstStyle/>
          <a:p>
            <a:r>
              <a:rPr lang="en-US" sz="2000" b="1" dirty="0"/>
              <a:t>Prior 1963 (pre-vaccine era)</a:t>
            </a:r>
            <a:r>
              <a:rPr lang="en-US" sz="2000" dirty="0"/>
              <a:t>: measles close to </a:t>
            </a:r>
            <a:r>
              <a:rPr lang="en-US" sz="2000" i="1" dirty="0"/>
              <a:t>universal </a:t>
            </a:r>
            <a:r>
              <a:rPr lang="en-US" sz="2000" dirty="0"/>
              <a:t>experience in childhood </a:t>
            </a:r>
          </a:p>
          <a:p>
            <a:endParaRPr lang="en-US" sz="2000" b="1" dirty="0">
              <a:sym typeface="Wingdings" panose="05000000000000000000" pitchFamily="2" charset="2"/>
            </a:endParaRPr>
          </a:p>
          <a:p>
            <a:r>
              <a:rPr lang="en-US" sz="2000" b="1" dirty="0">
                <a:sym typeface="Wingdings" panose="05000000000000000000" pitchFamily="2" charset="2"/>
              </a:rPr>
              <a:t>1963</a:t>
            </a:r>
            <a:r>
              <a:rPr lang="en-US" sz="2000" dirty="0">
                <a:sym typeface="Wingdings" panose="05000000000000000000" pitchFamily="2" charset="2"/>
              </a:rPr>
              <a:t>: measles virus strain isolated from sick child, transformed into live vaccine and licensed in USA; </a:t>
            </a:r>
            <a:r>
              <a:rPr lang="en-US" sz="2000" i="1" dirty="0">
                <a:sym typeface="Wingdings" panose="05000000000000000000" pitchFamily="2" charset="2"/>
              </a:rPr>
              <a:t>&gt;99% decreases in reported incidence </a:t>
            </a:r>
          </a:p>
          <a:p>
            <a:endParaRPr lang="en-US" sz="2000" i="1" dirty="0">
              <a:sym typeface="Wingdings" panose="05000000000000000000" pitchFamily="2" charset="2"/>
            </a:endParaRPr>
          </a:p>
          <a:p>
            <a:r>
              <a:rPr lang="en-US" sz="2000" b="1" dirty="0">
                <a:sym typeface="Wingdings" panose="05000000000000000000" pitchFamily="2" charset="2"/>
              </a:rPr>
              <a:t>1968: </a:t>
            </a:r>
            <a:r>
              <a:rPr lang="en-US" sz="2000" dirty="0">
                <a:sym typeface="Wingdings" panose="05000000000000000000" pitchFamily="2" charset="2"/>
              </a:rPr>
              <a:t>attenuated measles vaccine developed (currently in use)</a:t>
            </a:r>
          </a:p>
          <a:p>
            <a:endParaRPr lang="en-US" sz="2000" dirty="0">
              <a:sym typeface="Wingdings" panose="05000000000000000000" pitchFamily="2" charset="2"/>
            </a:endParaRPr>
          </a:p>
          <a:p>
            <a:r>
              <a:rPr lang="en-US" sz="2000" b="1" dirty="0">
                <a:sym typeface="Wingdings" panose="05000000000000000000" pitchFamily="2" charset="2"/>
              </a:rPr>
              <a:t>1989:</a:t>
            </a:r>
            <a:r>
              <a:rPr lang="en-US" sz="2000" dirty="0">
                <a:sym typeface="Wingdings" panose="05000000000000000000" pitchFamily="2" charset="2"/>
              </a:rPr>
              <a:t> outbreak in vaccinated </a:t>
            </a:r>
            <a:r>
              <a:rPr lang="en-US" sz="2000" i="1" dirty="0">
                <a:sym typeface="Wingdings" panose="05000000000000000000" pitchFamily="2" charset="2"/>
              </a:rPr>
              <a:t>school aged children </a:t>
            </a:r>
            <a:r>
              <a:rPr lang="en-US" sz="2000" dirty="0">
                <a:sym typeface="Wingdings" panose="05000000000000000000" pitchFamily="2" charset="2"/>
              </a:rPr>
              <a:t> 2 dose series recommended by AAP, ACIP and AAFP </a:t>
            </a:r>
          </a:p>
        </p:txBody>
      </p:sp>
      <p:sp>
        <p:nvSpPr>
          <p:cNvPr id="6" name="Content Placeholder 2">
            <a:extLst>
              <a:ext uri="{FF2B5EF4-FFF2-40B4-BE49-F238E27FC236}">
                <a16:creationId xmlns:a16="http://schemas.microsoft.com/office/drawing/2014/main" xmlns="" id="{DB50DB8C-69F8-4A6C-9C5D-ED0A9B09ADDE}"/>
              </a:ext>
            </a:extLst>
          </p:cNvPr>
          <p:cNvSpPr txBox="1">
            <a:spLocks/>
          </p:cNvSpPr>
          <p:nvPr/>
        </p:nvSpPr>
        <p:spPr>
          <a:xfrm>
            <a:off x="6155139" y="1134494"/>
            <a:ext cx="57036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ym typeface="Wingdings" panose="05000000000000000000" pitchFamily="2" charset="2"/>
              </a:rPr>
              <a:t>2000</a:t>
            </a:r>
            <a:r>
              <a:rPr lang="en-US" sz="2000" dirty="0">
                <a:sym typeface="Wingdings" panose="05000000000000000000" pitchFamily="2" charset="2"/>
              </a:rPr>
              <a:t>: measles </a:t>
            </a:r>
            <a:r>
              <a:rPr lang="en-US" sz="2000" u="sng" dirty="0">
                <a:sym typeface="Wingdings" panose="05000000000000000000" pitchFamily="2" charset="2"/>
              </a:rPr>
              <a:t>eliminated</a:t>
            </a:r>
            <a:r>
              <a:rPr lang="en-US" sz="2000" dirty="0">
                <a:sym typeface="Wingdings" panose="05000000000000000000" pitchFamily="2" charset="2"/>
              </a:rPr>
              <a:t> from USA</a:t>
            </a:r>
            <a:r>
              <a:rPr lang="en-US" sz="2000" dirty="0"/>
              <a:t>       (absence of continuous disease transmission &gt;12 months)</a:t>
            </a:r>
          </a:p>
          <a:p>
            <a:endParaRPr lang="en-US" sz="2000" dirty="0">
              <a:sym typeface="Wingdings" panose="05000000000000000000" pitchFamily="2" charset="2"/>
            </a:endParaRPr>
          </a:p>
          <a:p>
            <a:r>
              <a:rPr lang="en-US" sz="2000" b="1" dirty="0">
                <a:sym typeface="Wingdings" panose="05000000000000000000" pitchFamily="2" charset="2"/>
              </a:rPr>
              <a:t>2008: </a:t>
            </a:r>
            <a:r>
              <a:rPr lang="en-US" sz="2000" dirty="0">
                <a:sym typeface="Wingdings" panose="05000000000000000000" pitchFamily="2" charset="2"/>
              </a:rPr>
              <a:t>USA outbreaks begin…</a:t>
            </a:r>
          </a:p>
          <a:p>
            <a:pPr lvl="1"/>
            <a:r>
              <a:rPr lang="en-US" sz="1800" dirty="0">
                <a:sym typeface="Wingdings" panose="05000000000000000000" pitchFamily="2" charset="2"/>
              </a:rPr>
              <a:t>Majority imported cases affecting non immunized groups each year </a:t>
            </a:r>
          </a:p>
          <a:p>
            <a:pPr lvl="1"/>
            <a:r>
              <a:rPr lang="en-US" sz="1800" dirty="0"/>
              <a:t>Countries with their outbreaks: England, France, Germany, India, and the Philippines</a:t>
            </a:r>
            <a:endParaRPr lang="en-US" sz="1800" dirty="0">
              <a:sym typeface="Wingdings" panose="05000000000000000000" pitchFamily="2" charset="2"/>
            </a:endParaRPr>
          </a:p>
          <a:p>
            <a:endParaRPr lang="en-US" sz="1800" dirty="0"/>
          </a:p>
          <a:p>
            <a:endParaRPr lang="en-US" sz="2000" dirty="0">
              <a:sym typeface="Wingdings" panose="05000000000000000000" pitchFamily="2" charset="2"/>
            </a:endParaRPr>
          </a:p>
        </p:txBody>
      </p:sp>
    </p:spTree>
    <p:extLst>
      <p:ext uri="{BB962C8B-B14F-4D97-AF65-F5344CB8AC3E}">
        <p14:creationId xmlns:p14="http://schemas.microsoft.com/office/powerpoint/2010/main" val="38346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295600"/>
            <a:ext cx="9260251" cy="720000"/>
          </a:xfrm>
          <a:solidFill>
            <a:srgbClr val="FFFFFF">
              <a:alpha val="0"/>
            </a:srgbClr>
          </a:solidFill>
        </p:spPr>
        <p:txBody>
          <a:bodyPr>
            <a:noAutofit/>
          </a:bodyPr>
          <a:lstStyle/>
          <a:p>
            <a:r>
              <a:rPr sz="3200" b="1" dirty="0">
                <a:solidFill>
                  <a:srgbClr val="0092CC"/>
                </a:solidFill>
                <a:latin typeface="+mj-lt"/>
              </a:rPr>
              <a:t>Number of Reported Measles Cases
(6M period)</a:t>
            </a:r>
          </a:p>
        </p:txBody>
      </p:sp>
      <p:pic>
        <p:nvPicPr>
          <p:cNvPr id="3" name="pic"/>
          <p:cNvPicPr/>
          <p:nvPr/>
        </p:nvPicPr>
        <p:blipFill>
          <a:blip r:embed="rId3" cstate="print"/>
          <a:stretch>
            <a:fillRect/>
          </a:stretch>
        </p:blipFill>
        <p:spPr>
          <a:xfrm>
            <a:off x="2647950" y="1331650"/>
            <a:ext cx="9144000" cy="4478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788746775"/>
              </p:ext>
            </p:extLst>
          </p:nvPr>
        </p:nvGraphicFramePr>
        <p:xfrm>
          <a:off x="361950" y="1580225"/>
          <a:ext cx="1828800" cy="2743200"/>
        </p:xfrm>
        <a:graphic>
          <a:graphicData uri="http://schemas.openxmlformats.org/drawingml/2006/table">
            <a:tbl>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tblGrid>
              <a:tr h="228600">
                <a:tc gridSpan="2">
                  <a:txBody>
                    <a:bodyPr/>
                    <a:lstStyle/>
                    <a:p>
                      <a:pPr marL="0" marR="0" algn="ctr">
                        <a:spcBef>
                          <a:spcPts val="0"/>
                        </a:spcBef>
                        <a:spcAft>
                          <a:spcPts val="0"/>
                        </a:spcAft>
                        <a:buNone/>
                      </a:pPr>
                      <a:r>
                        <a:rPr sz="1000" b="1" dirty="0">
                          <a:solidFill>
                            <a:srgbClr val="FFFFFF">
                              <a:alpha val="100000"/>
                            </a:srgbClr>
                          </a:solidFill>
                          <a:latin typeface="Arial"/>
                          <a:cs typeface="Arial"/>
                        </a:rPr>
                        <a:t>Top 10*</a:t>
                      </a:r>
                    </a:p>
                  </a:txBody>
                  <a:tcPr marL="0" marR="0" marT="0" marB="0" anchor="ctr">
                    <a:lnL w="12700" cap="flat" cmpd="sng" algn="ctr">
                      <a:solidFill>
                        <a:srgbClr val="000000">
                          <a:alpha val="100000"/>
                        </a:srgbClr>
                      </a:solidFill>
                      <a:prstDash val="solid"/>
                    </a:lnL>
                    <a:lnR w="12700" cap="flat" cmpd="sng" algn="ctr">
                      <a:solidFill>
                        <a:srgbClr val="000000">
                          <a:alpha val="10000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00557F">
                        <a:alpha val="100000"/>
                      </a:srgbClr>
                    </a:solidFill>
                  </a:tcPr>
                </a:tc>
                <a:tc hMerge="1">
                  <a:txBody>
                    <a:bodyPr/>
                    <a:lstStyle/>
                    <a:p>
                      <a:pPr marL="0" marR="0" algn="ctr">
                        <a:spcBef>
                          <a:spcPts val="0"/>
                        </a:spcBef>
                        <a:spcAft>
                          <a:spcPts val="0"/>
                        </a:spcAft>
                        <a:buNone/>
                      </a:pPr>
                      <a:r>
                        <a:rPr sz="1000" b="1">
                          <a:solidFill>
                            <a:srgbClr val="FFFFFF">
                              <a:alpha val="100000"/>
                            </a:srgbClr>
                          </a:solidFill>
                          <a:latin typeface="Arial"/>
                          <a:cs typeface="Arial"/>
                        </a:rPr>
                        <a:t>Top 10*</a:t>
                      </a:r>
                    </a:p>
                  </a:txBody>
                  <a:tcPr marL="0" marR="0" marT="0" marB="0" anchor="ctr">
                    <a:lnL w="12700" cap="flat" cmpd="sng" algn="ctr">
                      <a:solidFill>
                        <a:srgbClr val="000000">
                          <a:alpha val="100000"/>
                        </a:srgbClr>
                      </a:solidFill>
                      <a:prstDash val="solid"/>
                    </a:lnL>
                    <a:lnR w="12700" cap="flat" cmpd="sng" algn="ctr">
                      <a:solidFill>
                        <a:srgbClr val="000000">
                          <a:alpha val="10000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00557F">
                        <a:alpha val="100000"/>
                      </a:srgbClr>
                    </a:solidFill>
                  </a:tcPr>
                </a:tc>
                <a:extLst>
                  <a:ext uri="{0D108BD9-81ED-4DB2-BD59-A6C34878D82A}">
                    <a16:rowId xmlns:a16="http://schemas.microsoft.com/office/drawing/2014/main" xmlns="" val="10000"/>
                  </a:ext>
                </a:extLst>
              </a:tr>
              <a:tr h="228600">
                <a:tc>
                  <a:txBody>
                    <a:bodyPr/>
                    <a:lstStyle/>
                    <a:p>
                      <a:pPr marL="63500" marR="63500" algn="ctr">
                        <a:spcBef>
                          <a:spcPts val="200"/>
                        </a:spcBef>
                        <a:spcAft>
                          <a:spcPts val="200"/>
                        </a:spcAft>
                        <a:buNone/>
                      </a:pPr>
                      <a:r>
                        <a:rPr sz="1000" b="1">
                          <a:solidFill>
                            <a:srgbClr val="FFFFFF">
                              <a:alpha val="100000"/>
                            </a:srgbClr>
                          </a:solidFill>
                          <a:latin typeface="Arial"/>
                          <a:cs typeface="Arial"/>
                        </a:rPr>
                        <a:t>Country</a:t>
                      </a:r>
                    </a:p>
                  </a:txBody>
                  <a:tcPr marL="0" marR="0" marT="0" marB="0" anchor="ctr">
                    <a:lnL w="12700" cap="flat" cmpd="sng" algn="ctr">
                      <a:solidFill>
                        <a:srgbClr val="000000">
                          <a:alpha val="100000"/>
                        </a:srgbClr>
                      </a:solidFill>
                      <a:prstDash val="solid"/>
                    </a:lnL>
                    <a:lnR w="12700" cap="flat" cmpd="sng" algn="ctr">
                      <a:solidFill>
                        <a:srgbClr val="000000">
                          <a:alpha val="10000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00557F">
                        <a:alpha val="100000"/>
                      </a:srgbClr>
                    </a:solidFill>
                  </a:tcPr>
                </a:tc>
                <a:tc>
                  <a:txBody>
                    <a:bodyPr/>
                    <a:lstStyle/>
                    <a:p>
                      <a:pPr marL="63500" marR="63500" algn="ctr">
                        <a:spcBef>
                          <a:spcPts val="200"/>
                        </a:spcBef>
                        <a:spcAft>
                          <a:spcPts val="200"/>
                        </a:spcAft>
                        <a:buNone/>
                      </a:pPr>
                      <a:r>
                        <a:rPr sz="1000" b="1">
                          <a:solidFill>
                            <a:srgbClr val="FFFFFF">
                              <a:alpha val="100000"/>
                            </a:srgbClr>
                          </a:solidFill>
                          <a:latin typeface="Arial"/>
                          <a:cs typeface="Arial"/>
                        </a:rPr>
                        <a:t>Cases</a:t>
                      </a:r>
                    </a:p>
                  </a:txBody>
                  <a:tcPr marL="0" marR="0" marT="0" marB="0" anchor="ctr">
                    <a:lnL w="12700" cap="flat" cmpd="sng" algn="ctr">
                      <a:solidFill>
                        <a:srgbClr val="000000">
                          <a:alpha val="100000"/>
                        </a:srgbClr>
                      </a:solidFill>
                      <a:prstDash val="solid"/>
                    </a:lnL>
                    <a:lnR w="12700" cap="flat" cmpd="sng" algn="ctr">
                      <a:solidFill>
                        <a:srgbClr val="000000">
                          <a:alpha val="10000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00557F">
                        <a:alpha val="100000"/>
                      </a:srgbClr>
                    </a:solidFill>
                  </a:tcPr>
                </a:tc>
                <a:extLst>
                  <a:ext uri="{0D108BD9-81ED-4DB2-BD59-A6C34878D82A}">
                    <a16:rowId xmlns:a16="http://schemas.microsoft.com/office/drawing/2014/main" xmlns="" val="10001"/>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Madagascar</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000000"/>
                      </a:solidFill>
                      <a:prstDash val="solid"/>
                      <a:round/>
                      <a:headEnd type="none" w="med" len="med"/>
                      <a:tailEnd type="none" w="med" len="med"/>
                    </a:lnT>
                    <a:lnB w="12700" cap="flat" cmpd="sng" algn="ctr">
                      <a:solidFill>
                        <a:srgbClr val="555555">
                          <a:alpha val="100000"/>
                        </a:srgbClr>
                      </a:solidFill>
                      <a:prstDash val="solid"/>
                    </a:lnB>
                    <a:solidFill>
                      <a:srgbClr val="EEEEEE">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127454</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000000"/>
                      </a:solidFill>
                      <a:prstDash val="solid"/>
                      <a:round/>
                      <a:headEnd type="none" w="med" len="med"/>
                      <a:tailEnd type="none" w="med" len="med"/>
                    </a:lnT>
                    <a:lnB w="12700" cap="flat" cmpd="sng" algn="ctr">
                      <a:solidFill>
                        <a:srgbClr val="555555">
                          <a:alpha val="100000"/>
                        </a:srgbClr>
                      </a:solidFill>
                      <a:prstDash val="solid"/>
                    </a:lnB>
                    <a:solidFill>
                      <a:srgbClr val="EEEEEE">
                        <a:alpha val="100000"/>
                      </a:srgbClr>
                    </a:solidFill>
                  </a:tcPr>
                </a:tc>
                <a:extLst>
                  <a:ext uri="{0D108BD9-81ED-4DB2-BD59-A6C34878D82A}">
                    <a16:rowId xmlns:a16="http://schemas.microsoft.com/office/drawing/2014/main" xmlns="" val="10002"/>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Ukraine</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54246</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extLst>
                  <a:ext uri="{0D108BD9-81ED-4DB2-BD59-A6C34878D82A}">
                    <a16:rowId xmlns:a16="http://schemas.microsoft.com/office/drawing/2014/main" xmlns="" val="10003"/>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Philippines</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36253</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extLst>
                  <a:ext uri="{0D108BD9-81ED-4DB2-BD59-A6C34878D82A}">
                    <a16:rowId xmlns:a16="http://schemas.microsoft.com/office/drawing/2014/main" xmlns="" val="10004"/>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Nigeria</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24744</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extLst>
                  <a:ext uri="{0D108BD9-81ED-4DB2-BD59-A6C34878D82A}">
                    <a16:rowId xmlns:a16="http://schemas.microsoft.com/office/drawing/2014/main" xmlns="" val="10005"/>
                  </a:ext>
                </a:extLst>
              </a:tr>
              <a:tr h="228600">
                <a:tc>
                  <a:txBody>
                    <a:bodyPr/>
                    <a:lstStyle/>
                    <a:p>
                      <a:pPr marL="63500" marR="63500" algn="r">
                        <a:spcBef>
                          <a:spcPts val="200"/>
                        </a:spcBef>
                        <a:spcAft>
                          <a:spcPts val="200"/>
                        </a:spcAft>
                        <a:buNone/>
                      </a:pPr>
                      <a:r>
                        <a:rPr sz="800" dirty="0">
                          <a:solidFill>
                            <a:srgbClr val="111111">
                              <a:alpha val="100000"/>
                            </a:srgbClr>
                          </a:solidFill>
                          <a:latin typeface="Arial"/>
                          <a:cs typeface="Arial"/>
                        </a:rPr>
                        <a:t>India</a:t>
                      </a:r>
                      <a:r>
                        <a:rPr lang="en-US" sz="800" dirty="0">
                          <a:solidFill>
                            <a:srgbClr val="111111">
                              <a:alpha val="100000"/>
                            </a:srgbClr>
                          </a:solidFill>
                          <a:latin typeface="Arial"/>
                          <a:cs typeface="Arial"/>
                        </a:rPr>
                        <a:t>**</a:t>
                      </a:r>
                      <a:endParaRPr sz="800" dirty="0">
                        <a:solidFill>
                          <a:srgbClr val="111111">
                            <a:alpha val="100000"/>
                          </a:srgbClr>
                        </a:solidFill>
                        <a:latin typeface="Arial"/>
                        <a:cs typeface="Arial"/>
                      </a:endParaRP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24076</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extLst>
                  <a:ext uri="{0D108BD9-81ED-4DB2-BD59-A6C34878D82A}">
                    <a16:rowId xmlns:a16="http://schemas.microsoft.com/office/drawing/2014/main" xmlns="" val="10006"/>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Kazakhstan</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8855</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extLst>
                  <a:ext uri="{0D108BD9-81ED-4DB2-BD59-A6C34878D82A}">
                    <a16:rowId xmlns:a16="http://schemas.microsoft.com/office/drawing/2014/main" xmlns="" val="10007"/>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DR Congo</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6451</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extLst>
                  <a:ext uri="{0D108BD9-81ED-4DB2-BD59-A6C34878D82A}">
                    <a16:rowId xmlns:a16="http://schemas.microsoft.com/office/drawing/2014/main" xmlns="" val="10008"/>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Yemen</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5848</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extLst>
                  <a:ext uri="{0D108BD9-81ED-4DB2-BD59-A6C34878D82A}">
                    <a16:rowId xmlns:a16="http://schemas.microsoft.com/office/drawing/2014/main" xmlns="" val="10009"/>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Myanmar</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tc>
                  <a:txBody>
                    <a:bodyPr/>
                    <a:lstStyle/>
                    <a:p>
                      <a:pPr marL="63500" marR="63500" algn="r">
                        <a:spcBef>
                          <a:spcPts val="200"/>
                        </a:spcBef>
                        <a:spcAft>
                          <a:spcPts val="200"/>
                        </a:spcAft>
                        <a:buNone/>
                      </a:pPr>
                      <a:r>
                        <a:rPr sz="800">
                          <a:solidFill>
                            <a:srgbClr val="111111">
                              <a:alpha val="100000"/>
                            </a:srgbClr>
                          </a:solidFill>
                          <a:latin typeface="Arial"/>
                          <a:cs typeface="Arial"/>
                        </a:rPr>
                        <a:t>5029</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EEEEEE">
                        <a:alpha val="100000"/>
                      </a:srgbClr>
                    </a:solidFill>
                  </a:tcPr>
                </a:tc>
                <a:extLst>
                  <a:ext uri="{0D108BD9-81ED-4DB2-BD59-A6C34878D82A}">
                    <a16:rowId xmlns:a16="http://schemas.microsoft.com/office/drawing/2014/main" xmlns="" val="10010"/>
                  </a:ext>
                </a:extLst>
              </a:tr>
              <a:tr h="228600">
                <a:tc>
                  <a:txBody>
                    <a:bodyPr/>
                    <a:lstStyle/>
                    <a:p>
                      <a:pPr marL="63500" marR="63500" algn="r">
                        <a:spcBef>
                          <a:spcPts val="200"/>
                        </a:spcBef>
                        <a:spcAft>
                          <a:spcPts val="200"/>
                        </a:spcAft>
                        <a:buNone/>
                      </a:pPr>
                      <a:r>
                        <a:rPr sz="800">
                          <a:solidFill>
                            <a:srgbClr val="111111">
                              <a:alpha val="100000"/>
                            </a:srgbClr>
                          </a:solidFill>
                          <a:latin typeface="Arial"/>
                          <a:cs typeface="Arial"/>
                        </a:rPr>
                        <a:t>Georgia</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tc>
                  <a:txBody>
                    <a:bodyPr/>
                    <a:lstStyle/>
                    <a:p>
                      <a:pPr marL="63500" marR="63500" algn="r">
                        <a:spcBef>
                          <a:spcPts val="200"/>
                        </a:spcBef>
                        <a:spcAft>
                          <a:spcPts val="200"/>
                        </a:spcAft>
                        <a:buNone/>
                      </a:pPr>
                      <a:r>
                        <a:rPr sz="800" dirty="0">
                          <a:solidFill>
                            <a:srgbClr val="111111">
                              <a:alpha val="100000"/>
                            </a:srgbClr>
                          </a:solidFill>
                          <a:latin typeface="Arial"/>
                          <a:cs typeface="Arial"/>
                        </a:rPr>
                        <a:t>3874</a:t>
                      </a:r>
                    </a:p>
                  </a:txBody>
                  <a:tcPr marL="0" marR="0" marT="0" marB="0" anchor="ctr">
                    <a:lnL w="12700" cap="flat" cmpd="sng" algn="ctr">
                      <a:solidFill>
                        <a:srgbClr val="555555">
                          <a:alpha val="100000"/>
                        </a:srgbClr>
                      </a:solidFill>
                      <a:prstDash val="solid"/>
                    </a:lnL>
                    <a:lnR w="12700" cap="flat" cmpd="sng" algn="ctr">
                      <a:solidFill>
                        <a:srgbClr val="555555">
                          <a:alpha val="100000"/>
                        </a:srgbClr>
                      </a:solidFill>
                      <a:prstDash val="solid"/>
                    </a:lnR>
                    <a:lnT w="12700" cap="flat" cmpd="sng" algn="ctr">
                      <a:solidFill>
                        <a:srgbClr val="555555">
                          <a:alpha val="100000"/>
                        </a:srgbClr>
                      </a:solidFill>
                      <a:prstDash val="solid"/>
                    </a:lnT>
                    <a:lnB w="12700" cap="flat" cmpd="sng" algn="ctr">
                      <a:solidFill>
                        <a:srgbClr val="555555">
                          <a:alpha val="100000"/>
                        </a:srgbClr>
                      </a:solidFill>
                      <a:prstDash val="solid"/>
                    </a:lnB>
                    <a:solidFill>
                      <a:srgbClr val="FFFFFF">
                        <a:alpha val="100000"/>
                      </a:srgbClr>
                    </a:solidFill>
                  </a:tcPr>
                </a:tc>
                <a:extLst>
                  <a:ext uri="{0D108BD9-81ED-4DB2-BD59-A6C34878D82A}">
                    <a16:rowId xmlns:a16="http://schemas.microsoft.com/office/drawing/2014/main" xmlns="" val="10011"/>
                  </a:ext>
                </a:extLst>
              </a:tr>
            </a:tbl>
          </a:graphicData>
        </a:graphic>
      </p:graphicFrame>
      <p:sp>
        <p:nvSpPr>
          <p:cNvPr id="5" name="Text Placeholder 7"/>
          <p:cNvSpPr>
            <a:spLocks noGrp="1"/>
          </p:cNvSpPr>
          <p:nvPr>
            <p:ph type="body" sz="quarter" idx="21" hasCustomPrompt="1"/>
          </p:nvPr>
        </p:nvSpPr>
        <p:spPr>
          <a:xfrm>
            <a:off x="1981200" y="6198400"/>
            <a:ext cx="8419774" cy="424650"/>
          </a:xfrm>
          <a:solidFill>
            <a:srgbClr val="FFFFFF">
              <a:alpha val="0"/>
            </a:srgbClr>
          </a:solidFill>
        </p:spPr>
        <p:txBody>
          <a:bodyPr>
            <a:normAutofit/>
          </a:bodyPr>
          <a:lstStyle/>
          <a:p>
            <a:r>
              <a:rPr dirty="0"/>
              <a:t>Notes: Based on data received 2019-08 - Surveillance data from 2019-01 to 2019-06 - * Countries with highest number of cases for the period</a:t>
            </a:r>
            <a:r>
              <a:rPr lang="en-US" dirty="0"/>
              <a:t>. **WHO classifies all suspected measles cases reported from India as measles clinically compatible if a specimen was not collected as per the algorithm for classification of suspected measles in the WHO VPD Surveillance Standards.  Thus numbers might be different between what WHO reports and what India reports. </a:t>
            </a:r>
          </a:p>
          <a:p>
            <a:endParaRPr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923" y="295600"/>
            <a:ext cx="2004931" cy="716048"/>
          </a:xfrm>
          <a:prstGeom prst="rect">
            <a:avLst/>
          </a:prstGeom>
        </p:spPr>
      </p:pic>
    </p:spTree>
    <p:extLst>
      <p:ext uri="{BB962C8B-B14F-4D97-AF65-F5344CB8AC3E}">
        <p14:creationId xmlns:p14="http://schemas.microsoft.com/office/powerpoint/2010/main" val="385700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89B4E-DF81-4FD3-8AF6-79CB913BC1A1}"/>
              </a:ext>
            </a:extLst>
          </p:cNvPr>
          <p:cNvSpPr>
            <a:spLocks noGrp="1"/>
          </p:cNvSpPr>
          <p:nvPr>
            <p:ph type="title"/>
          </p:nvPr>
        </p:nvSpPr>
        <p:spPr>
          <a:xfrm>
            <a:off x="838200" y="18255"/>
            <a:ext cx="10515600" cy="1325563"/>
          </a:xfrm>
        </p:spPr>
        <p:txBody>
          <a:bodyPr/>
          <a:lstStyle/>
          <a:p>
            <a:pPr algn="ctr"/>
            <a:r>
              <a:rPr lang="en-US" dirty="0"/>
              <a:t>HERD IMMUNITY </a:t>
            </a:r>
          </a:p>
        </p:txBody>
      </p:sp>
      <p:sp>
        <p:nvSpPr>
          <p:cNvPr id="3" name="Content Placeholder 2">
            <a:extLst>
              <a:ext uri="{FF2B5EF4-FFF2-40B4-BE49-F238E27FC236}">
                <a16:creationId xmlns:a16="http://schemas.microsoft.com/office/drawing/2014/main" xmlns="" id="{79B87034-24D3-4594-96D4-1495BADD696B}"/>
              </a:ext>
            </a:extLst>
          </p:cNvPr>
          <p:cNvSpPr>
            <a:spLocks noGrp="1"/>
          </p:cNvSpPr>
          <p:nvPr>
            <p:ph idx="1"/>
          </p:nvPr>
        </p:nvSpPr>
        <p:spPr>
          <a:xfrm>
            <a:off x="838200" y="1343818"/>
            <a:ext cx="5163766" cy="4351338"/>
          </a:xfrm>
        </p:spPr>
        <p:txBody>
          <a:bodyPr/>
          <a:lstStyle/>
          <a:p>
            <a:r>
              <a:rPr lang="en-US" sz="2000" dirty="0"/>
              <a:t>MMR is effective in preventing infection to those </a:t>
            </a:r>
            <a:r>
              <a:rPr lang="en-US" sz="2000" i="1" dirty="0"/>
              <a:t>vaccinated</a:t>
            </a:r>
          </a:p>
          <a:p>
            <a:endParaRPr lang="en-US" sz="2000" i="1" dirty="0"/>
          </a:p>
          <a:p>
            <a:r>
              <a:rPr lang="en-US" sz="2000" dirty="0"/>
              <a:t>Those who are </a:t>
            </a:r>
            <a:r>
              <a:rPr lang="en-US" sz="2000" i="1" dirty="0"/>
              <a:t>unimmunized or under-immunized</a:t>
            </a:r>
            <a:r>
              <a:rPr lang="en-US" sz="2000" dirty="0"/>
              <a:t> will be vulnerable to infection if exposed…</a:t>
            </a:r>
          </a:p>
          <a:p>
            <a:endParaRPr lang="en-US" sz="2000" dirty="0"/>
          </a:p>
          <a:p>
            <a:endParaRPr lang="en-US" dirty="0"/>
          </a:p>
        </p:txBody>
      </p:sp>
      <p:sp>
        <p:nvSpPr>
          <p:cNvPr id="5" name="Content Placeholder 2">
            <a:extLst>
              <a:ext uri="{FF2B5EF4-FFF2-40B4-BE49-F238E27FC236}">
                <a16:creationId xmlns:a16="http://schemas.microsoft.com/office/drawing/2014/main" xmlns="" id="{FA2C9E71-CCC5-42CA-A604-C426DC77E57E}"/>
              </a:ext>
            </a:extLst>
          </p:cNvPr>
          <p:cNvSpPr txBox="1">
            <a:spLocks/>
          </p:cNvSpPr>
          <p:nvPr/>
        </p:nvSpPr>
        <p:spPr>
          <a:xfrm>
            <a:off x="6400800" y="1343818"/>
            <a:ext cx="48592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endParaRPr lang="en-US" dirty="0"/>
          </a:p>
        </p:txBody>
      </p:sp>
      <p:pic>
        <p:nvPicPr>
          <p:cNvPr id="4" name="Picture 3"/>
          <p:cNvPicPr>
            <a:picLocks noChangeAspect="1"/>
          </p:cNvPicPr>
          <p:nvPr/>
        </p:nvPicPr>
        <p:blipFill>
          <a:blip r:embed="rId3"/>
          <a:stretch>
            <a:fillRect/>
          </a:stretch>
        </p:blipFill>
        <p:spPr>
          <a:xfrm>
            <a:off x="3954675" y="3351179"/>
            <a:ext cx="3482486" cy="2706911"/>
          </a:xfrm>
          <a:prstGeom prst="rect">
            <a:avLst/>
          </a:prstGeom>
        </p:spPr>
      </p:pic>
      <p:sp>
        <p:nvSpPr>
          <p:cNvPr id="6" name="Rectangle: Rounded Corners 5">
            <a:extLst>
              <a:ext uri="{FF2B5EF4-FFF2-40B4-BE49-F238E27FC236}">
                <a16:creationId xmlns:a16="http://schemas.microsoft.com/office/drawing/2014/main" xmlns="" id="{F8535F3C-4DBD-4FD2-A702-A970A93CAC69}"/>
              </a:ext>
            </a:extLst>
          </p:cNvPr>
          <p:cNvSpPr/>
          <p:nvPr/>
        </p:nvSpPr>
        <p:spPr>
          <a:xfrm>
            <a:off x="7992893" y="1254395"/>
            <a:ext cx="3560324" cy="3899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Population’s immunity (i.e. vaccine uptake) </a:t>
            </a:r>
            <a:r>
              <a:rPr lang="en-US" sz="2400" u="sng" dirty="0">
                <a:solidFill>
                  <a:srgbClr val="C00000"/>
                </a:solidFill>
              </a:rPr>
              <a:t>&gt;95% </a:t>
            </a:r>
            <a:r>
              <a:rPr lang="en-US" sz="2400" dirty="0">
                <a:solidFill>
                  <a:srgbClr val="C00000"/>
                </a:solidFill>
              </a:rPr>
              <a:t>necessary      </a:t>
            </a:r>
            <a:r>
              <a:rPr lang="en-US" sz="2400" dirty="0"/>
              <a:t>for disrupting measles transmission and</a:t>
            </a:r>
            <a:endParaRPr lang="en-US" sz="2400" dirty="0">
              <a:sym typeface="Wingdings" panose="05000000000000000000" pitchFamily="2" charset="2"/>
            </a:endParaRPr>
          </a:p>
          <a:p>
            <a:pPr algn="ctr"/>
            <a:r>
              <a:rPr lang="en-US" sz="2400" dirty="0">
                <a:sym typeface="Wingdings" panose="05000000000000000000" pitchFamily="2" charset="2"/>
              </a:rPr>
              <a:t> protection of unvaccinated individuals </a:t>
            </a:r>
          </a:p>
          <a:p>
            <a:pPr algn="ctr"/>
            <a:r>
              <a:rPr lang="en-US" sz="2400" b="1" dirty="0">
                <a:sym typeface="Wingdings" panose="05000000000000000000" pitchFamily="2" charset="2"/>
              </a:rPr>
              <a:t>(herd immunity</a:t>
            </a:r>
            <a:r>
              <a:rPr lang="en-US" b="1" dirty="0">
                <a:sym typeface="Wingdings" panose="05000000000000000000" pitchFamily="2" charset="2"/>
              </a:rPr>
              <a:t>)</a:t>
            </a:r>
            <a:endParaRPr lang="en-US" b="1" dirty="0"/>
          </a:p>
        </p:txBody>
      </p:sp>
    </p:spTree>
    <p:extLst>
      <p:ext uri="{BB962C8B-B14F-4D97-AF65-F5344CB8AC3E}">
        <p14:creationId xmlns:p14="http://schemas.microsoft.com/office/powerpoint/2010/main" val="27971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248B4-4425-4E8A-915E-137837022373}"/>
              </a:ext>
            </a:extLst>
          </p:cNvPr>
          <p:cNvSpPr>
            <a:spLocks noGrp="1"/>
          </p:cNvSpPr>
          <p:nvPr>
            <p:ph type="title"/>
          </p:nvPr>
        </p:nvSpPr>
        <p:spPr>
          <a:xfrm>
            <a:off x="838200" y="0"/>
            <a:ext cx="10515600" cy="1325563"/>
          </a:xfrm>
        </p:spPr>
        <p:txBody>
          <a:bodyPr/>
          <a:lstStyle/>
          <a:p>
            <a:pPr algn="ctr"/>
            <a:r>
              <a:rPr lang="en-US" dirty="0"/>
              <a:t>EVIDENCE OF IMMUNITY </a:t>
            </a:r>
            <a:br>
              <a:rPr lang="en-US" dirty="0"/>
            </a:br>
            <a:endParaRPr lang="en-US" dirty="0"/>
          </a:p>
        </p:txBody>
      </p:sp>
      <p:sp>
        <p:nvSpPr>
          <p:cNvPr id="3" name="Content Placeholder 2">
            <a:extLst>
              <a:ext uri="{FF2B5EF4-FFF2-40B4-BE49-F238E27FC236}">
                <a16:creationId xmlns:a16="http://schemas.microsoft.com/office/drawing/2014/main" xmlns="" id="{D95F515A-9C84-4C45-9114-36C46E422851}"/>
              </a:ext>
            </a:extLst>
          </p:cNvPr>
          <p:cNvSpPr>
            <a:spLocks noGrp="1"/>
          </p:cNvSpPr>
          <p:nvPr>
            <p:ph idx="1"/>
          </p:nvPr>
        </p:nvSpPr>
        <p:spPr>
          <a:xfrm>
            <a:off x="666750" y="1043830"/>
            <a:ext cx="6709738" cy="5812210"/>
          </a:xfrm>
        </p:spPr>
        <p:txBody>
          <a:bodyPr>
            <a:normAutofit/>
          </a:bodyPr>
          <a:lstStyle/>
          <a:p>
            <a:r>
              <a:rPr lang="en-US" sz="1800" dirty="0"/>
              <a:t>Acceptable evidence of immunity against measles includes at least </a:t>
            </a:r>
            <a:r>
              <a:rPr lang="en-US" sz="1800" b="1" dirty="0"/>
              <a:t>one</a:t>
            </a:r>
            <a:r>
              <a:rPr lang="en-US" sz="1800" dirty="0"/>
              <a:t> of the following:</a:t>
            </a:r>
          </a:p>
          <a:p>
            <a:endParaRPr lang="en-US" sz="1800" dirty="0"/>
          </a:p>
          <a:p>
            <a:pPr marL="457200" lvl="1" indent="0">
              <a:buNone/>
            </a:pPr>
            <a:r>
              <a:rPr lang="en-US" sz="1800" b="1" dirty="0"/>
              <a:t>a) written </a:t>
            </a:r>
            <a:r>
              <a:rPr lang="en-US" sz="1800" dirty="0"/>
              <a:t>documentation of adequate vaccination:</a:t>
            </a:r>
          </a:p>
          <a:p>
            <a:pPr lvl="2"/>
            <a:r>
              <a:rPr lang="en-US" sz="1800" dirty="0"/>
              <a:t>one or more doses of a measles-containing vaccine administered on or after the 1st birthday for preschool-age children and adults not at high risk</a:t>
            </a:r>
          </a:p>
          <a:p>
            <a:pPr lvl="2"/>
            <a:r>
              <a:rPr lang="en-US" sz="1800" dirty="0"/>
              <a:t>two doses of measles-containing vaccine for school-age children and adults at high risk (including college students, healthcare personnel, and international travelers)</a:t>
            </a:r>
          </a:p>
          <a:p>
            <a:pPr lvl="2"/>
            <a:endParaRPr lang="en-US" sz="1800" dirty="0"/>
          </a:p>
          <a:p>
            <a:pPr marL="457200" lvl="1" indent="0">
              <a:buNone/>
            </a:pPr>
            <a:r>
              <a:rPr lang="en-US" sz="1800" dirty="0"/>
              <a:t>b) laboratory evidence of immunity</a:t>
            </a:r>
          </a:p>
          <a:p>
            <a:pPr marL="457200" lvl="1" indent="0">
              <a:buNone/>
            </a:pPr>
            <a:endParaRPr lang="en-US" sz="1800" dirty="0"/>
          </a:p>
          <a:p>
            <a:pPr marL="457200" lvl="1" indent="0">
              <a:buNone/>
            </a:pPr>
            <a:r>
              <a:rPr lang="en-US" sz="1800" dirty="0"/>
              <a:t>c) laboratory confirmation of measles </a:t>
            </a:r>
          </a:p>
          <a:p>
            <a:pPr marL="457200" lvl="1" indent="0">
              <a:buNone/>
            </a:pPr>
            <a:endParaRPr lang="en-US" sz="1800" dirty="0"/>
          </a:p>
          <a:p>
            <a:pPr marL="457200" lvl="1" indent="0">
              <a:buNone/>
            </a:pPr>
            <a:r>
              <a:rPr lang="en-US" sz="1800" dirty="0"/>
              <a:t>d) birth before 1957</a:t>
            </a:r>
          </a:p>
        </p:txBody>
      </p:sp>
      <p:pic>
        <p:nvPicPr>
          <p:cNvPr id="4" name="Picture 3">
            <a:extLst>
              <a:ext uri="{FF2B5EF4-FFF2-40B4-BE49-F238E27FC236}">
                <a16:creationId xmlns:a16="http://schemas.microsoft.com/office/drawing/2014/main" xmlns="" id="{EFE21364-2180-4769-82D6-CB850794F1BF}"/>
              </a:ext>
            </a:extLst>
          </p:cNvPr>
          <p:cNvPicPr>
            <a:picLocks noChangeAspect="1"/>
          </p:cNvPicPr>
          <p:nvPr/>
        </p:nvPicPr>
        <p:blipFill>
          <a:blip r:embed="rId3"/>
          <a:stretch>
            <a:fillRect/>
          </a:stretch>
        </p:blipFill>
        <p:spPr>
          <a:xfrm>
            <a:off x="7886700" y="1149164"/>
            <a:ext cx="4038600" cy="2941637"/>
          </a:xfrm>
          <a:prstGeom prst="rect">
            <a:avLst/>
          </a:prstGeom>
        </p:spPr>
      </p:pic>
    </p:spTree>
    <p:extLst>
      <p:ext uri="{BB962C8B-B14F-4D97-AF65-F5344CB8AC3E}">
        <p14:creationId xmlns:p14="http://schemas.microsoft.com/office/powerpoint/2010/main" val="7526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99"/>
            <a:ext cx="10515600" cy="1325563"/>
          </a:xfrm>
        </p:spPr>
        <p:txBody>
          <a:bodyPr/>
          <a:lstStyle/>
          <a:p>
            <a:pPr algn="ctr"/>
            <a:r>
              <a:rPr lang="en-US" dirty="0"/>
              <a:t>Content Flow  </a:t>
            </a:r>
          </a:p>
        </p:txBody>
      </p:sp>
      <p:sp>
        <p:nvSpPr>
          <p:cNvPr id="3" name="Content Placeholder 2"/>
          <p:cNvSpPr>
            <a:spLocks noGrp="1"/>
          </p:cNvSpPr>
          <p:nvPr>
            <p:ph idx="1"/>
          </p:nvPr>
        </p:nvSpPr>
        <p:spPr>
          <a:xfrm>
            <a:off x="838200" y="1226663"/>
            <a:ext cx="10515600" cy="4935597"/>
          </a:xfrm>
        </p:spPr>
        <p:txBody>
          <a:bodyPr>
            <a:normAutofit fontScale="62500" lnSpcReduction="20000"/>
          </a:bodyPr>
          <a:lstStyle/>
          <a:p>
            <a:r>
              <a:rPr lang="en-US" dirty="0"/>
              <a:t>Description of Pathogen &amp; Pathogenesis</a:t>
            </a:r>
          </a:p>
          <a:p>
            <a:endParaRPr lang="en-US" dirty="0"/>
          </a:p>
          <a:p>
            <a:r>
              <a:rPr lang="en-US" dirty="0"/>
              <a:t>Epidemiology</a:t>
            </a:r>
          </a:p>
          <a:p>
            <a:endParaRPr lang="en-US" dirty="0"/>
          </a:p>
          <a:p>
            <a:r>
              <a:rPr lang="en-US" dirty="0"/>
              <a:t>Risk Factors</a:t>
            </a:r>
          </a:p>
          <a:p>
            <a:endParaRPr lang="en-US" dirty="0"/>
          </a:p>
          <a:p>
            <a:r>
              <a:rPr lang="en-US" b="1" dirty="0">
                <a:solidFill>
                  <a:srgbClr val="C00000"/>
                </a:solidFill>
              </a:rPr>
              <a:t>Outbreaks </a:t>
            </a:r>
          </a:p>
          <a:p>
            <a:endParaRPr lang="en-US" dirty="0"/>
          </a:p>
          <a:p>
            <a:r>
              <a:rPr lang="en-US" dirty="0"/>
              <a:t>Clinical presentation &amp; Complications </a:t>
            </a:r>
          </a:p>
          <a:p>
            <a:endParaRPr lang="en-US" dirty="0"/>
          </a:p>
          <a:p>
            <a:r>
              <a:rPr lang="en-US" dirty="0"/>
              <a:t>Lab diagnosis</a:t>
            </a:r>
          </a:p>
          <a:p>
            <a:endParaRPr lang="en-US" dirty="0"/>
          </a:p>
          <a:p>
            <a:r>
              <a:rPr lang="en-US" dirty="0"/>
              <a:t>Management </a:t>
            </a:r>
          </a:p>
          <a:p>
            <a:endParaRPr lang="en-US" dirty="0"/>
          </a:p>
          <a:p>
            <a:r>
              <a:rPr lang="en-US" dirty="0"/>
              <a:t>Preventive Measures </a:t>
            </a:r>
          </a:p>
        </p:txBody>
      </p:sp>
    </p:spTree>
    <p:extLst>
      <p:ext uri="{BB962C8B-B14F-4D97-AF65-F5344CB8AC3E}">
        <p14:creationId xmlns:p14="http://schemas.microsoft.com/office/powerpoint/2010/main" val="90135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56490839-7D97-4041-A934-19CAC34B2DD4}"/>
              </a:ext>
            </a:extLst>
          </p:cNvPr>
          <p:cNvPicPr>
            <a:picLocks noChangeAspect="1"/>
          </p:cNvPicPr>
          <p:nvPr/>
        </p:nvPicPr>
        <p:blipFill rotWithShape="1">
          <a:blip r:embed="rId3">
            <a:alphaModFix amt="35000"/>
          </a:blip>
          <a:srcRect t="1007" b="10758"/>
          <a:stretch/>
        </p:blipFill>
        <p:spPr>
          <a:xfrm>
            <a:off x="0" y="10"/>
            <a:ext cx="12192000" cy="6857990"/>
          </a:xfrm>
          <a:prstGeom prst="rect">
            <a:avLst/>
          </a:prstGeom>
        </p:spPr>
      </p:pic>
      <p:sp>
        <p:nvSpPr>
          <p:cNvPr id="2" name="Title 1">
            <a:extLst>
              <a:ext uri="{FF2B5EF4-FFF2-40B4-BE49-F238E27FC236}">
                <a16:creationId xmlns:a16="http://schemas.microsoft.com/office/drawing/2014/main" xmlns="" id="{D8A1B27D-6D87-416C-97A6-009AD911DA5D}"/>
              </a:ext>
            </a:extLst>
          </p:cNvPr>
          <p:cNvSpPr>
            <a:spLocks noGrp="1"/>
          </p:cNvSpPr>
          <p:nvPr>
            <p:ph type="title"/>
          </p:nvPr>
        </p:nvSpPr>
        <p:spPr>
          <a:xfrm>
            <a:off x="838201" y="1065862"/>
            <a:ext cx="3313164" cy="4726276"/>
          </a:xfrm>
        </p:spPr>
        <p:txBody>
          <a:bodyPr>
            <a:normAutofit/>
          </a:bodyPr>
          <a:lstStyle/>
          <a:p>
            <a:pPr algn="r"/>
            <a:r>
              <a:rPr lang="en-US" sz="3700" dirty="0">
                <a:solidFill>
                  <a:srgbClr val="FFFFFF"/>
                </a:solidFill>
              </a:rPr>
              <a:t>MEASLES OUTBREAKS </a:t>
            </a:r>
          </a:p>
        </p:txBody>
      </p:sp>
      <p:cxnSp>
        <p:nvCxnSpPr>
          <p:cNvPr id="18" name="Straight Connector 17">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7965D9C-731D-4A45-BCF6-C71D0499A659}"/>
              </a:ext>
            </a:extLst>
          </p:cNvPr>
          <p:cNvSpPr>
            <a:spLocks noGrp="1"/>
          </p:cNvSpPr>
          <p:nvPr>
            <p:ph idx="1"/>
          </p:nvPr>
        </p:nvSpPr>
        <p:spPr>
          <a:xfrm>
            <a:off x="4850579" y="722962"/>
            <a:ext cx="7341421" cy="5392088"/>
          </a:xfrm>
        </p:spPr>
        <p:txBody>
          <a:bodyPr anchor="ctr">
            <a:normAutofit/>
          </a:bodyPr>
          <a:lstStyle/>
          <a:p>
            <a:pPr marL="0" indent="0">
              <a:buNone/>
            </a:pPr>
            <a:r>
              <a:rPr lang="en-US" sz="2200" dirty="0">
                <a:solidFill>
                  <a:srgbClr val="FFFFFF"/>
                </a:solidFill>
              </a:rPr>
              <a:t>United States Centers for Disease Control and Prevention defines measles outbreak : </a:t>
            </a:r>
          </a:p>
          <a:p>
            <a:endParaRPr lang="en-US" sz="2000" dirty="0">
              <a:solidFill>
                <a:srgbClr val="FFFFFF"/>
              </a:solidFill>
            </a:endParaRPr>
          </a:p>
          <a:p>
            <a:pPr marL="0" indent="0" algn="ctr">
              <a:buNone/>
            </a:pPr>
            <a:r>
              <a:rPr lang="en-US" i="1" dirty="0">
                <a:solidFill>
                  <a:srgbClr val="FFFFFF"/>
                </a:solidFill>
              </a:rPr>
              <a:t>"a chain of transmission with </a:t>
            </a:r>
            <a:r>
              <a:rPr lang="en-US" b="1" i="1" dirty="0">
                <a:solidFill>
                  <a:srgbClr val="FFFFFF"/>
                </a:solidFill>
              </a:rPr>
              <a:t>three or more confirmed cases </a:t>
            </a:r>
            <a:r>
              <a:rPr lang="en-US" i="1" dirty="0">
                <a:solidFill>
                  <a:srgbClr val="FFFFFF"/>
                </a:solidFill>
              </a:rPr>
              <a:t>linked in time and space“</a:t>
            </a:r>
          </a:p>
          <a:p>
            <a:pPr marL="0" indent="0" algn="ctr">
              <a:buNone/>
            </a:pPr>
            <a:endParaRPr lang="en-US" sz="2000" i="1" dirty="0">
              <a:solidFill>
                <a:srgbClr val="FFFFFF"/>
              </a:solidFill>
            </a:endParaRPr>
          </a:p>
          <a:p>
            <a:pPr marL="0" indent="0">
              <a:buNone/>
            </a:pPr>
            <a:endParaRPr lang="en-US" sz="2000" i="1" dirty="0">
              <a:solidFill>
                <a:srgbClr val="FFFFFF"/>
              </a:solidFill>
            </a:endParaRPr>
          </a:p>
          <a:p>
            <a:pPr marL="0" indent="0">
              <a:buNone/>
            </a:pPr>
            <a:r>
              <a:rPr lang="en-US" sz="2200" dirty="0">
                <a:solidFill>
                  <a:srgbClr val="FFFFFF"/>
                </a:solidFill>
              </a:rPr>
              <a:t>End of outbreak defined as:</a:t>
            </a:r>
          </a:p>
          <a:p>
            <a:endParaRPr lang="en-US" sz="2000" dirty="0">
              <a:solidFill>
                <a:srgbClr val="FFFFFF"/>
              </a:solidFill>
            </a:endParaRPr>
          </a:p>
          <a:p>
            <a:pPr marL="0" indent="0" algn="ctr">
              <a:buNone/>
            </a:pPr>
            <a:r>
              <a:rPr lang="en-US" i="1" dirty="0">
                <a:solidFill>
                  <a:srgbClr val="FFFFFF"/>
                </a:solidFill>
              </a:rPr>
              <a:t>2 consecutive incubation periods</a:t>
            </a:r>
          </a:p>
          <a:p>
            <a:pPr marL="0" indent="0" algn="ctr">
              <a:buNone/>
            </a:pPr>
            <a:r>
              <a:rPr lang="en-US" i="1" dirty="0">
                <a:solidFill>
                  <a:srgbClr val="FFFFFF"/>
                </a:solidFill>
              </a:rPr>
              <a:t> (21 days each, total of </a:t>
            </a:r>
            <a:r>
              <a:rPr lang="en-US" b="1" i="1" dirty="0">
                <a:solidFill>
                  <a:srgbClr val="FFFFFF"/>
                </a:solidFill>
              </a:rPr>
              <a:t>42 days</a:t>
            </a:r>
            <a:r>
              <a:rPr lang="en-US" i="1" dirty="0">
                <a:solidFill>
                  <a:srgbClr val="FFFFFF"/>
                </a:solidFill>
              </a:rPr>
              <a:t>) </a:t>
            </a:r>
          </a:p>
          <a:p>
            <a:pPr marL="0" indent="0" algn="ctr">
              <a:buNone/>
            </a:pPr>
            <a:r>
              <a:rPr lang="en-US" i="1" dirty="0">
                <a:solidFill>
                  <a:srgbClr val="FFFFFF"/>
                </a:solidFill>
              </a:rPr>
              <a:t>without any new exposure/cases.</a:t>
            </a:r>
          </a:p>
        </p:txBody>
      </p:sp>
    </p:spTree>
    <p:extLst>
      <p:ext uri="{BB962C8B-B14F-4D97-AF65-F5344CB8AC3E}">
        <p14:creationId xmlns:p14="http://schemas.microsoft.com/office/powerpoint/2010/main" val="29489844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F8794-75F9-4D8E-B365-35114C228E1C}"/>
              </a:ext>
            </a:extLst>
          </p:cNvPr>
          <p:cNvSpPr>
            <a:spLocks noGrp="1"/>
          </p:cNvSpPr>
          <p:nvPr>
            <p:ph type="title"/>
          </p:nvPr>
        </p:nvSpPr>
        <p:spPr>
          <a:xfrm>
            <a:off x="838200" y="177281"/>
            <a:ext cx="10515600" cy="1325563"/>
          </a:xfrm>
        </p:spPr>
        <p:txBody>
          <a:bodyPr/>
          <a:lstStyle/>
          <a:p>
            <a:pPr algn="ctr"/>
            <a:r>
              <a:rPr lang="en-US" dirty="0"/>
              <a:t>Learning Objectives</a:t>
            </a:r>
            <a:br>
              <a:rPr lang="en-US" dirty="0"/>
            </a:br>
            <a:endParaRPr lang="en-US" dirty="0"/>
          </a:p>
        </p:txBody>
      </p:sp>
      <p:sp>
        <p:nvSpPr>
          <p:cNvPr id="3" name="Content Placeholder 2">
            <a:extLst>
              <a:ext uri="{FF2B5EF4-FFF2-40B4-BE49-F238E27FC236}">
                <a16:creationId xmlns:a16="http://schemas.microsoft.com/office/drawing/2014/main" xmlns="" id="{D9A7FC62-CC47-4BE6-B1D4-C75F59DBD63D}"/>
              </a:ext>
            </a:extLst>
          </p:cNvPr>
          <p:cNvSpPr>
            <a:spLocks noGrp="1"/>
          </p:cNvSpPr>
          <p:nvPr>
            <p:ph idx="1"/>
          </p:nvPr>
        </p:nvSpPr>
        <p:spPr>
          <a:xfrm>
            <a:off x="838200" y="1253331"/>
            <a:ext cx="10515600" cy="4351338"/>
          </a:xfrm>
        </p:spPr>
        <p:txBody>
          <a:bodyPr>
            <a:normAutofit/>
          </a:bodyPr>
          <a:lstStyle/>
          <a:p>
            <a:pPr lvl="0"/>
            <a:r>
              <a:rPr lang="en-US" dirty="0"/>
              <a:t>Understand current risk factors for measles infection in the United States.</a:t>
            </a:r>
          </a:p>
          <a:p>
            <a:pPr lvl="0"/>
            <a:endParaRPr lang="en-US" dirty="0"/>
          </a:p>
          <a:p>
            <a:pPr lvl="0"/>
            <a:r>
              <a:rPr lang="en-US" dirty="0"/>
              <a:t>Know history and exam findings concerning for measles and initial approach to caring for a suspected measles patient in Urgent Care.</a:t>
            </a:r>
          </a:p>
          <a:p>
            <a:pPr lvl="0"/>
            <a:endParaRPr lang="en-US" dirty="0"/>
          </a:p>
          <a:p>
            <a:pPr lvl="0"/>
            <a:r>
              <a:rPr lang="en-US" dirty="0"/>
              <a:t>Know the pearls to ensure readiness for measles outbreak affecting your Urgent Care Center.</a:t>
            </a:r>
          </a:p>
          <a:p>
            <a:endParaRPr lang="en-US" dirty="0"/>
          </a:p>
          <a:p>
            <a:endParaRPr lang="en-US" dirty="0"/>
          </a:p>
        </p:txBody>
      </p:sp>
    </p:spTree>
    <p:extLst>
      <p:ext uri="{BB962C8B-B14F-4D97-AF65-F5344CB8AC3E}">
        <p14:creationId xmlns:p14="http://schemas.microsoft.com/office/powerpoint/2010/main" val="347282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F3A8A9-2D68-46FE-A9EC-5587C7221716}"/>
              </a:ext>
            </a:extLst>
          </p:cNvPr>
          <p:cNvSpPr>
            <a:spLocks noGrp="1"/>
          </p:cNvSpPr>
          <p:nvPr>
            <p:ph type="title"/>
          </p:nvPr>
        </p:nvSpPr>
        <p:spPr>
          <a:xfrm>
            <a:off x="838200" y="0"/>
            <a:ext cx="10515600" cy="1325563"/>
          </a:xfrm>
        </p:spPr>
        <p:txBody>
          <a:bodyPr/>
          <a:lstStyle/>
          <a:p>
            <a:pPr algn="ctr"/>
            <a:r>
              <a:rPr lang="en-US" dirty="0"/>
              <a:t>YEARLY GLANCE </a:t>
            </a:r>
          </a:p>
        </p:txBody>
      </p:sp>
      <p:pic>
        <p:nvPicPr>
          <p:cNvPr id="4" name="Picture 3">
            <a:extLst>
              <a:ext uri="{FF2B5EF4-FFF2-40B4-BE49-F238E27FC236}">
                <a16:creationId xmlns:a16="http://schemas.microsoft.com/office/drawing/2014/main" xmlns="" id="{4C08869E-0DD4-4C36-A7AB-94963327D285}"/>
              </a:ext>
            </a:extLst>
          </p:cNvPr>
          <p:cNvPicPr>
            <a:picLocks noChangeAspect="1"/>
          </p:cNvPicPr>
          <p:nvPr/>
        </p:nvPicPr>
        <p:blipFill>
          <a:blip r:embed="rId3"/>
          <a:stretch>
            <a:fillRect/>
          </a:stretch>
        </p:blipFill>
        <p:spPr>
          <a:xfrm>
            <a:off x="351692" y="1421528"/>
            <a:ext cx="11002108" cy="4670730"/>
          </a:xfrm>
          <a:prstGeom prst="rect">
            <a:avLst/>
          </a:prstGeom>
        </p:spPr>
      </p:pic>
      <p:pic>
        <p:nvPicPr>
          <p:cNvPr id="3" name="Picture 2">
            <a:extLst>
              <a:ext uri="{FF2B5EF4-FFF2-40B4-BE49-F238E27FC236}">
                <a16:creationId xmlns:a16="http://schemas.microsoft.com/office/drawing/2014/main" xmlns="" id="{765B43F6-4900-4F52-A0F9-B7744BDB3230}"/>
              </a:ext>
            </a:extLst>
          </p:cNvPr>
          <p:cNvPicPr>
            <a:picLocks noChangeAspect="1"/>
          </p:cNvPicPr>
          <p:nvPr/>
        </p:nvPicPr>
        <p:blipFill>
          <a:blip r:embed="rId4"/>
          <a:stretch>
            <a:fillRect/>
          </a:stretch>
        </p:blipFill>
        <p:spPr>
          <a:xfrm>
            <a:off x="5422607" y="1921565"/>
            <a:ext cx="873690" cy="885594"/>
          </a:xfrm>
          <a:prstGeom prst="rect">
            <a:avLst/>
          </a:prstGeom>
        </p:spPr>
      </p:pic>
    </p:spTree>
    <p:extLst>
      <p:ext uri="{BB962C8B-B14F-4D97-AF65-F5344CB8AC3E}">
        <p14:creationId xmlns:p14="http://schemas.microsoft.com/office/powerpoint/2010/main" val="107871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5FCC7-318F-4FE7-B6B1-AD0373138B7B}"/>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EB7F2F67-8961-4045-9C97-7BEA10F9A40F}"/>
              </a:ext>
            </a:extLst>
          </p:cNvPr>
          <p:cNvGraphicFramePr>
            <a:graphicFrameLocks noGrp="1"/>
          </p:cNvGraphicFramePr>
          <p:nvPr>
            <p:ph idx="1"/>
            <p:extLst>
              <p:ext uri="{D42A27DB-BD31-4B8C-83A1-F6EECF244321}">
                <p14:modId xmlns:p14="http://schemas.microsoft.com/office/powerpoint/2010/main" val="1155134325"/>
              </p:ext>
            </p:extLst>
          </p:nvPr>
        </p:nvGraphicFramePr>
        <p:xfrm>
          <a:off x="394844" y="199755"/>
          <a:ext cx="11582400" cy="4490720"/>
        </p:xfrm>
        <a:graphic>
          <a:graphicData uri="http://schemas.openxmlformats.org/drawingml/2006/table">
            <a:tbl>
              <a:tblPr firstRow="1" bandRow="1">
                <a:tableStyleId>{5C22544A-7EE6-4342-B048-85BDC9FD1C3A}</a:tableStyleId>
              </a:tblPr>
              <a:tblGrid>
                <a:gridCol w="967785">
                  <a:extLst>
                    <a:ext uri="{9D8B030D-6E8A-4147-A177-3AD203B41FA5}">
                      <a16:colId xmlns:a16="http://schemas.microsoft.com/office/drawing/2014/main" xmlns="" val="745404143"/>
                    </a:ext>
                  </a:extLst>
                </a:gridCol>
                <a:gridCol w="3449284">
                  <a:extLst>
                    <a:ext uri="{9D8B030D-6E8A-4147-A177-3AD203B41FA5}">
                      <a16:colId xmlns:a16="http://schemas.microsoft.com/office/drawing/2014/main" xmlns="" val="2951718826"/>
                    </a:ext>
                  </a:extLst>
                </a:gridCol>
                <a:gridCol w="7165331">
                  <a:extLst>
                    <a:ext uri="{9D8B030D-6E8A-4147-A177-3AD203B41FA5}">
                      <a16:colId xmlns:a16="http://schemas.microsoft.com/office/drawing/2014/main" xmlns="" val="2446534230"/>
                    </a:ext>
                  </a:extLst>
                </a:gridCol>
              </a:tblGrid>
              <a:tr h="370840">
                <a:tc>
                  <a:txBody>
                    <a:bodyPr/>
                    <a:lstStyle/>
                    <a:p>
                      <a:r>
                        <a:rPr lang="en-US" dirty="0"/>
                        <a:t>Year </a:t>
                      </a:r>
                    </a:p>
                  </a:txBody>
                  <a:tcPr/>
                </a:tc>
                <a:tc>
                  <a:txBody>
                    <a:bodyPr/>
                    <a:lstStyle/>
                    <a:p>
                      <a:r>
                        <a:rPr lang="en-US" dirty="0"/>
                        <a:t>US Outbreaks  </a:t>
                      </a:r>
                    </a:p>
                  </a:txBody>
                  <a:tcPr/>
                </a:tc>
                <a:tc>
                  <a:txBody>
                    <a:bodyPr/>
                    <a:lstStyle/>
                    <a:p>
                      <a:r>
                        <a:rPr lang="en-US" dirty="0"/>
                        <a:t>Affected people</a:t>
                      </a:r>
                    </a:p>
                  </a:txBody>
                  <a:tcPr/>
                </a:tc>
                <a:extLst>
                  <a:ext uri="{0D108BD9-81ED-4DB2-BD59-A6C34878D82A}">
                    <a16:rowId xmlns:a16="http://schemas.microsoft.com/office/drawing/2014/main" xmlns="" val="1247969510"/>
                  </a:ext>
                </a:extLst>
              </a:tr>
              <a:tr h="370840">
                <a:tc>
                  <a:txBody>
                    <a:bodyPr/>
                    <a:lstStyle/>
                    <a:p>
                      <a:r>
                        <a:rPr lang="en-US" dirty="0"/>
                        <a:t>2018 </a:t>
                      </a:r>
                    </a:p>
                  </a:txBody>
                  <a:tcPr/>
                </a:tc>
                <a:tc>
                  <a:txBody>
                    <a:bodyPr/>
                    <a:lstStyle/>
                    <a:p>
                      <a:r>
                        <a:rPr lang="en-US" sz="1800" b="0" i="0" kern="1200" dirty="0">
                          <a:solidFill>
                            <a:schemeClr val="tx1"/>
                          </a:solidFill>
                          <a:effectLst/>
                          <a:latin typeface="+mn-lt"/>
                          <a:ea typeface="+mn-ea"/>
                          <a:cs typeface="+mn-cs"/>
                        </a:rPr>
                        <a:t>Most cases New York State, New York City, and New Jersey</a:t>
                      </a:r>
                      <a:endParaRPr lang="en-US" dirty="0"/>
                    </a:p>
                  </a:txBody>
                  <a:tcPr/>
                </a:tc>
                <a:tc>
                  <a:txBody>
                    <a:bodyPr/>
                    <a:lstStyle/>
                    <a:p>
                      <a:r>
                        <a:rPr lang="en-US" sz="1800" b="0" i="0" kern="1200" dirty="0">
                          <a:solidFill>
                            <a:schemeClr val="tx1"/>
                          </a:solidFill>
                          <a:effectLst/>
                          <a:latin typeface="+mn-lt"/>
                          <a:ea typeface="+mn-ea"/>
                          <a:cs typeface="+mn-cs"/>
                        </a:rPr>
                        <a:t>unvaccinated people in Orthodox Jewish communities, </a:t>
                      </a:r>
                      <a:r>
                        <a:rPr lang="en-US" sz="1800" b="1" i="0" kern="1200" dirty="0">
                          <a:solidFill>
                            <a:schemeClr val="tx1"/>
                          </a:solidFill>
                          <a:effectLst/>
                          <a:latin typeface="+mn-lt"/>
                          <a:ea typeface="+mn-ea"/>
                          <a:cs typeface="+mn-cs"/>
                        </a:rPr>
                        <a:t>travelers </a:t>
                      </a:r>
                      <a:r>
                        <a:rPr lang="en-US" sz="1800" b="0" i="0" kern="1200" dirty="0">
                          <a:solidFill>
                            <a:schemeClr val="tx1"/>
                          </a:solidFill>
                          <a:effectLst/>
                          <a:latin typeface="+mn-lt"/>
                          <a:ea typeface="+mn-ea"/>
                          <a:cs typeface="+mn-cs"/>
                        </a:rPr>
                        <a:t>from Israel (outbreak)</a:t>
                      </a:r>
                      <a:endParaRPr lang="en-US" dirty="0"/>
                    </a:p>
                  </a:txBody>
                  <a:tcPr/>
                </a:tc>
                <a:extLst>
                  <a:ext uri="{0D108BD9-81ED-4DB2-BD59-A6C34878D82A}">
                    <a16:rowId xmlns:a16="http://schemas.microsoft.com/office/drawing/2014/main" xmlns="" val="3688205494"/>
                  </a:ext>
                </a:extLst>
              </a:tr>
              <a:tr h="370840">
                <a:tc>
                  <a:txBody>
                    <a:bodyPr/>
                    <a:lstStyle/>
                    <a:p>
                      <a:r>
                        <a:rPr lang="en-US" dirty="0"/>
                        <a:t>2017</a:t>
                      </a:r>
                    </a:p>
                  </a:txBody>
                  <a:tcPr/>
                </a:tc>
                <a:tc>
                  <a:txBody>
                    <a:bodyPr/>
                    <a:lstStyle/>
                    <a:p>
                      <a:r>
                        <a:rPr lang="en-US" sz="1800" b="0" i="0" kern="1200" dirty="0">
                          <a:solidFill>
                            <a:schemeClr val="tx1"/>
                          </a:solidFill>
                          <a:effectLst/>
                          <a:latin typeface="+mn-lt"/>
                          <a:ea typeface="+mn-ea"/>
                          <a:cs typeface="+mn-cs"/>
                        </a:rPr>
                        <a:t>A 75-case outbreak in Minnesota </a:t>
                      </a:r>
                      <a:endParaRPr lang="en-US" dirty="0"/>
                    </a:p>
                  </a:txBody>
                  <a:tcPr/>
                </a:tc>
                <a:tc>
                  <a:txBody>
                    <a:bodyPr/>
                    <a:lstStyle/>
                    <a:p>
                      <a:r>
                        <a:rPr lang="en-US" sz="1800" b="0" i="0" kern="1200" dirty="0">
                          <a:solidFill>
                            <a:schemeClr val="tx1"/>
                          </a:solidFill>
                          <a:effectLst/>
                          <a:latin typeface="+mn-lt"/>
                          <a:ea typeface="+mn-ea"/>
                          <a:cs typeface="+mn-cs"/>
                        </a:rPr>
                        <a:t>Somali-American community with </a:t>
                      </a:r>
                      <a:r>
                        <a:rPr lang="en-US" sz="1800" b="1" i="0" kern="1200" dirty="0">
                          <a:solidFill>
                            <a:schemeClr val="tx1"/>
                          </a:solidFill>
                          <a:effectLst/>
                          <a:latin typeface="+mn-lt"/>
                          <a:ea typeface="+mn-ea"/>
                          <a:cs typeface="+mn-cs"/>
                        </a:rPr>
                        <a:t>poor vaccination coverage</a:t>
                      </a:r>
                      <a:endParaRPr lang="en-US" b="1" dirty="0"/>
                    </a:p>
                  </a:txBody>
                  <a:tcPr/>
                </a:tc>
                <a:extLst>
                  <a:ext uri="{0D108BD9-81ED-4DB2-BD59-A6C34878D82A}">
                    <a16:rowId xmlns:a16="http://schemas.microsoft.com/office/drawing/2014/main" xmlns="" val="1959636777"/>
                  </a:ext>
                </a:extLst>
              </a:tr>
              <a:tr h="370840">
                <a:tc>
                  <a:txBody>
                    <a:bodyPr/>
                    <a:lstStyle/>
                    <a:p>
                      <a:r>
                        <a:rPr lang="en-US" dirty="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147 cases, multi-state outbreak, linked to </a:t>
                      </a:r>
                      <a:r>
                        <a:rPr lang="en-US" sz="1800" b="0" i="0" kern="1200" dirty="0">
                          <a:solidFill>
                            <a:schemeClr val="tx1"/>
                          </a:solidFill>
                          <a:effectLst/>
                          <a:latin typeface="+mn-lt"/>
                          <a:ea typeface="+mn-ea"/>
                          <a:cs typeface="+mn-cs"/>
                        </a:rPr>
                        <a:t>amusement park in California</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mn-lt"/>
                          <a:ea typeface="+mn-ea"/>
                          <a:cs typeface="+mn-cs"/>
                        </a:rPr>
                        <a:t>traveler</a:t>
                      </a:r>
                      <a:r>
                        <a:rPr lang="en-US" sz="1800" b="0" i="0" kern="1200" dirty="0">
                          <a:solidFill>
                            <a:schemeClr val="tx1"/>
                          </a:solidFill>
                          <a:effectLst/>
                          <a:latin typeface="+mn-lt"/>
                          <a:ea typeface="+mn-ea"/>
                          <a:cs typeface="+mn-cs"/>
                        </a:rPr>
                        <a:t> who became infected overseas with measles (genotyped virus B3 identical to virus from Philippines during outbreak), then visited the amusement park while infectious</a:t>
                      </a:r>
                      <a:endParaRPr lang="en-US" dirty="0"/>
                    </a:p>
                    <a:p>
                      <a:endParaRPr lang="en-US" dirty="0"/>
                    </a:p>
                  </a:txBody>
                  <a:tcPr/>
                </a:tc>
                <a:extLst>
                  <a:ext uri="{0D108BD9-81ED-4DB2-BD59-A6C34878D82A}">
                    <a16:rowId xmlns:a16="http://schemas.microsoft.com/office/drawing/2014/main" xmlns="" val="2966559468"/>
                  </a:ext>
                </a:extLst>
              </a:tr>
              <a:tr h="370840">
                <a:tc>
                  <a:txBody>
                    <a:bodyPr/>
                    <a:lstStyle/>
                    <a:p>
                      <a:r>
                        <a:rPr lang="en-US" dirty="0"/>
                        <a:t>2014</a:t>
                      </a:r>
                    </a:p>
                  </a:txBody>
                  <a:tcPr/>
                </a:tc>
                <a:tc>
                  <a:txBody>
                    <a:bodyPr/>
                    <a:lstStyle/>
                    <a:p>
                      <a:r>
                        <a:rPr lang="en-US" dirty="0"/>
                        <a:t>23 measles outbreaks, mainly Ohio </a:t>
                      </a:r>
                    </a:p>
                  </a:txBody>
                  <a:tcPr/>
                </a:tc>
                <a:tc>
                  <a:txBody>
                    <a:bodyPr/>
                    <a:lstStyle/>
                    <a:p>
                      <a:r>
                        <a:rPr lang="en-US" sz="1800" b="1" i="0" kern="1200" dirty="0">
                          <a:solidFill>
                            <a:schemeClr val="tx1"/>
                          </a:solidFill>
                          <a:effectLst/>
                          <a:latin typeface="+mn-lt"/>
                          <a:ea typeface="+mn-ea"/>
                          <a:cs typeface="+mn-cs"/>
                        </a:rPr>
                        <a:t>unvaccinated </a:t>
                      </a:r>
                      <a:r>
                        <a:rPr lang="en-US" sz="1800" b="0" i="0" kern="1200" dirty="0">
                          <a:solidFill>
                            <a:schemeClr val="tx1"/>
                          </a:solidFill>
                          <a:effectLst/>
                          <a:latin typeface="+mn-lt"/>
                          <a:ea typeface="+mn-ea"/>
                          <a:cs typeface="+mn-cs"/>
                        </a:rPr>
                        <a:t>Amish communities; associated with cases brought in from the Philippines (outbreak)</a:t>
                      </a:r>
                      <a:endParaRPr lang="en-US" dirty="0"/>
                    </a:p>
                  </a:txBody>
                  <a:tcPr/>
                </a:tc>
                <a:extLst>
                  <a:ext uri="{0D108BD9-81ED-4DB2-BD59-A6C34878D82A}">
                    <a16:rowId xmlns:a16="http://schemas.microsoft.com/office/drawing/2014/main" xmlns="" val="2057824397"/>
                  </a:ext>
                </a:extLst>
              </a:tr>
              <a:tr h="370840">
                <a:tc>
                  <a:txBody>
                    <a:bodyPr/>
                    <a:lstStyle/>
                    <a:p>
                      <a:r>
                        <a:rPr lang="en-US" dirty="0"/>
                        <a:t>2013</a:t>
                      </a:r>
                    </a:p>
                  </a:txBody>
                  <a:tcPr/>
                </a:tc>
                <a:tc>
                  <a:txBody>
                    <a:bodyPr/>
                    <a:lstStyle/>
                    <a:p>
                      <a:r>
                        <a:rPr lang="en-US" dirty="0"/>
                        <a:t>11 outbreaks </a:t>
                      </a:r>
                    </a:p>
                  </a:txBody>
                  <a:tcPr/>
                </a:tc>
                <a:tc>
                  <a:txBody>
                    <a:bodyPr/>
                    <a:lstStyle/>
                    <a:p>
                      <a:endParaRPr lang="en-US" dirty="0"/>
                    </a:p>
                  </a:txBody>
                  <a:tcPr/>
                </a:tc>
                <a:extLst>
                  <a:ext uri="{0D108BD9-81ED-4DB2-BD59-A6C34878D82A}">
                    <a16:rowId xmlns:a16="http://schemas.microsoft.com/office/drawing/2014/main" xmlns="" val="2459195159"/>
                  </a:ext>
                </a:extLst>
              </a:tr>
              <a:tr h="370840">
                <a:tc>
                  <a:txBody>
                    <a:bodyPr/>
                    <a:lstStyle/>
                    <a:p>
                      <a:r>
                        <a:rPr lang="en-US" dirty="0"/>
                        <a:t>2011</a:t>
                      </a:r>
                    </a:p>
                  </a:txBody>
                  <a:tcPr/>
                </a:tc>
                <a:tc>
                  <a:txBody>
                    <a:bodyPr/>
                    <a:lstStyle/>
                    <a:p>
                      <a:endParaRPr lang="en-US" dirty="0"/>
                    </a:p>
                  </a:txBody>
                  <a:tcPr/>
                </a:tc>
                <a:tc>
                  <a:txBody>
                    <a:bodyPr/>
                    <a:lstStyle/>
                    <a:p>
                      <a:r>
                        <a:rPr lang="en-US" sz="1800" b="0" i="0" kern="1200" dirty="0">
                          <a:solidFill>
                            <a:schemeClr val="tx1"/>
                          </a:solidFill>
                          <a:effectLst/>
                          <a:latin typeface="+mn-lt"/>
                          <a:ea typeface="+mn-ea"/>
                          <a:cs typeface="+mn-cs"/>
                        </a:rPr>
                        <a:t>Most of the cases that were brought to the U.S. from France (outbreak)</a:t>
                      </a:r>
                      <a:endParaRPr lang="en-US" dirty="0"/>
                    </a:p>
                  </a:txBody>
                  <a:tcPr/>
                </a:tc>
                <a:extLst>
                  <a:ext uri="{0D108BD9-81ED-4DB2-BD59-A6C34878D82A}">
                    <a16:rowId xmlns:a16="http://schemas.microsoft.com/office/drawing/2014/main" xmlns="" val="2786481593"/>
                  </a:ext>
                </a:extLst>
              </a:tr>
            </a:tbl>
          </a:graphicData>
        </a:graphic>
      </p:graphicFrame>
    </p:spTree>
    <p:extLst>
      <p:ext uri="{BB962C8B-B14F-4D97-AF65-F5344CB8AC3E}">
        <p14:creationId xmlns:p14="http://schemas.microsoft.com/office/powerpoint/2010/main" val="3210447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307E5-CF32-420C-9892-283882289393}"/>
              </a:ext>
            </a:extLst>
          </p:cNvPr>
          <p:cNvSpPr>
            <a:spLocks noGrp="1"/>
          </p:cNvSpPr>
          <p:nvPr>
            <p:ph type="title"/>
          </p:nvPr>
        </p:nvSpPr>
        <p:spPr>
          <a:xfrm>
            <a:off x="838200" y="18255"/>
            <a:ext cx="10515600" cy="1325563"/>
          </a:xfrm>
        </p:spPr>
        <p:txBody>
          <a:bodyPr/>
          <a:lstStyle/>
          <a:p>
            <a:pPr algn="ctr"/>
            <a:r>
              <a:rPr lang="en-US" dirty="0"/>
              <a:t>MEASLES IN 2019 </a:t>
            </a:r>
          </a:p>
        </p:txBody>
      </p:sp>
      <p:sp>
        <p:nvSpPr>
          <p:cNvPr id="3" name="Content Placeholder 2">
            <a:extLst>
              <a:ext uri="{FF2B5EF4-FFF2-40B4-BE49-F238E27FC236}">
                <a16:creationId xmlns:a16="http://schemas.microsoft.com/office/drawing/2014/main" xmlns="" id="{CF0C7DD4-DD76-4F14-B396-29D4DF56A343}"/>
              </a:ext>
            </a:extLst>
          </p:cNvPr>
          <p:cNvSpPr>
            <a:spLocks noGrp="1"/>
          </p:cNvSpPr>
          <p:nvPr>
            <p:ph idx="1"/>
          </p:nvPr>
        </p:nvSpPr>
        <p:spPr>
          <a:xfrm>
            <a:off x="744414" y="1375812"/>
            <a:ext cx="5219657" cy="4351338"/>
          </a:xfrm>
        </p:spPr>
        <p:txBody>
          <a:bodyPr/>
          <a:lstStyle/>
          <a:p>
            <a:r>
              <a:rPr lang="en-US" sz="2000" b="1" dirty="0">
                <a:sym typeface="Wingdings" panose="05000000000000000000" pitchFamily="2" charset="2"/>
              </a:rPr>
              <a:t>As of 8/22/2019, </a:t>
            </a:r>
            <a:r>
              <a:rPr lang="en-US" sz="2000" b="1" dirty="0">
                <a:solidFill>
                  <a:srgbClr val="C00000"/>
                </a:solidFill>
                <a:sym typeface="Wingdings" panose="05000000000000000000" pitchFamily="2" charset="2"/>
              </a:rPr>
              <a:t>1,215 measles cases in 30 states</a:t>
            </a:r>
          </a:p>
          <a:p>
            <a:pPr lvl="1"/>
            <a:r>
              <a:rPr lang="en-US" sz="1800" b="1" dirty="0">
                <a:sym typeface="Wingdings" panose="05000000000000000000" pitchFamily="2" charset="2"/>
              </a:rPr>
              <a:t>greatest no. of cases documented since 1994 (n = 963)</a:t>
            </a:r>
          </a:p>
          <a:p>
            <a:endParaRPr lang="en-US" sz="2000" b="1" dirty="0">
              <a:sym typeface="Wingdings" panose="05000000000000000000" pitchFamily="2" charset="2"/>
            </a:endParaRPr>
          </a:p>
          <a:p>
            <a:r>
              <a:rPr lang="en-US" sz="2000" dirty="0"/>
              <a:t>&gt; 75% of the cases this year are linked to outbreaks in New York and New York City</a:t>
            </a:r>
          </a:p>
        </p:txBody>
      </p:sp>
      <p:pic>
        <p:nvPicPr>
          <p:cNvPr id="4" name="Picture 3">
            <a:extLst>
              <a:ext uri="{FF2B5EF4-FFF2-40B4-BE49-F238E27FC236}">
                <a16:creationId xmlns:a16="http://schemas.microsoft.com/office/drawing/2014/main" xmlns="" id="{C4985601-BCB0-4A7D-9AA0-2191EDDB7939}"/>
              </a:ext>
            </a:extLst>
          </p:cNvPr>
          <p:cNvPicPr>
            <a:picLocks noChangeAspect="1"/>
          </p:cNvPicPr>
          <p:nvPr/>
        </p:nvPicPr>
        <p:blipFill>
          <a:blip r:embed="rId3"/>
          <a:stretch>
            <a:fillRect/>
          </a:stretch>
        </p:blipFill>
        <p:spPr>
          <a:xfrm>
            <a:off x="6096001" y="1375812"/>
            <a:ext cx="5672100" cy="4217592"/>
          </a:xfrm>
          <a:prstGeom prst="rect">
            <a:avLst/>
          </a:prstGeom>
        </p:spPr>
      </p:pic>
    </p:spTree>
    <p:extLst>
      <p:ext uri="{BB962C8B-B14F-4D97-AF65-F5344CB8AC3E}">
        <p14:creationId xmlns:p14="http://schemas.microsoft.com/office/powerpoint/2010/main" val="32529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99"/>
            <a:ext cx="10515600" cy="1325563"/>
          </a:xfrm>
        </p:spPr>
        <p:txBody>
          <a:bodyPr/>
          <a:lstStyle/>
          <a:p>
            <a:pPr algn="ctr"/>
            <a:r>
              <a:rPr lang="en-US" dirty="0"/>
              <a:t>Content Flow  </a:t>
            </a:r>
          </a:p>
        </p:txBody>
      </p:sp>
      <p:sp>
        <p:nvSpPr>
          <p:cNvPr id="3" name="Content Placeholder 2"/>
          <p:cNvSpPr>
            <a:spLocks noGrp="1"/>
          </p:cNvSpPr>
          <p:nvPr>
            <p:ph idx="1"/>
          </p:nvPr>
        </p:nvSpPr>
        <p:spPr>
          <a:xfrm>
            <a:off x="838200" y="1226664"/>
            <a:ext cx="10515600" cy="4869336"/>
          </a:xfrm>
        </p:spPr>
        <p:txBody>
          <a:bodyPr>
            <a:normAutofit fontScale="62500" lnSpcReduction="20000"/>
          </a:bodyPr>
          <a:lstStyle/>
          <a:p>
            <a:r>
              <a:rPr lang="en-US" dirty="0"/>
              <a:t>Description of Pathogen &amp; Pathogenesis</a:t>
            </a:r>
          </a:p>
          <a:p>
            <a:endParaRPr lang="en-US" dirty="0"/>
          </a:p>
          <a:p>
            <a:r>
              <a:rPr lang="en-US" dirty="0"/>
              <a:t>Epidemiology</a:t>
            </a:r>
          </a:p>
          <a:p>
            <a:endParaRPr lang="en-US" dirty="0"/>
          </a:p>
          <a:p>
            <a:r>
              <a:rPr lang="en-US" dirty="0"/>
              <a:t>Risk Factors</a:t>
            </a:r>
          </a:p>
          <a:p>
            <a:endParaRPr lang="en-US" dirty="0"/>
          </a:p>
          <a:p>
            <a:r>
              <a:rPr lang="en-US" dirty="0"/>
              <a:t>Outbreaks </a:t>
            </a:r>
          </a:p>
          <a:p>
            <a:endParaRPr lang="en-US" dirty="0"/>
          </a:p>
          <a:p>
            <a:r>
              <a:rPr lang="en-US" b="1" dirty="0">
                <a:solidFill>
                  <a:srgbClr val="C00000"/>
                </a:solidFill>
              </a:rPr>
              <a:t>Clinical presentation &amp; Complications </a:t>
            </a:r>
          </a:p>
          <a:p>
            <a:endParaRPr lang="en-US" dirty="0"/>
          </a:p>
          <a:p>
            <a:r>
              <a:rPr lang="en-US" dirty="0"/>
              <a:t>Lab diagnosis</a:t>
            </a:r>
          </a:p>
          <a:p>
            <a:endParaRPr lang="en-US" dirty="0"/>
          </a:p>
          <a:p>
            <a:r>
              <a:rPr lang="en-US" dirty="0"/>
              <a:t>Management </a:t>
            </a:r>
          </a:p>
          <a:p>
            <a:endParaRPr lang="en-US" dirty="0"/>
          </a:p>
          <a:p>
            <a:r>
              <a:rPr lang="en-US" dirty="0"/>
              <a:t>Preventive Measures </a:t>
            </a:r>
          </a:p>
        </p:txBody>
      </p:sp>
    </p:spTree>
    <p:extLst>
      <p:ext uri="{BB962C8B-B14F-4D97-AF65-F5344CB8AC3E}">
        <p14:creationId xmlns:p14="http://schemas.microsoft.com/office/powerpoint/2010/main" val="3289999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CLINICAL PRESENTATION </a:t>
            </a:r>
          </a:p>
        </p:txBody>
      </p:sp>
      <p:sp>
        <p:nvSpPr>
          <p:cNvPr id="3" name="Content Placeholder 2"/>
          <p:cNvSpPr>
            <a:spLocks noGrp="1"/>
          </p:cNvSpPr>
          <p:nvPr>
            <p:ph idx="1"/>
          </p:nvPr>
        </p:nvSpPr>
        <p:spPr>
          <a:xfrm>
            <a:off x="578893" y="1325563"/>
            <a:ext cx="11267364" cy="4351338"/>
          </a:xfrm>
        </p:spPr>
        <p:txBody>
          <a:bodyPr>
            <a:normAutofit/>
          </a:bodyPr>
          <a:lstStyle/>
          <a:p>
            <a:r>
              <a:rPr lang="en-US" sz="2200" b="1" dirty="0"/>
              <a:t>Incubation period ~8-12 days </a:t>
            </a:r>
            <a:r>
              <a:rPr lang="en-US" sz="2200" dirty="0"/>
              <a:t>(range 5-21 days)</a:t>
            </a:r>
            <a:r>
              <a:rPr lang="en-US" sz="2200" b="1" dirty="0"/>
              <a:t> </a:t>
            </a:r>
            <a:r>
              <a:rPr lang="en-US" sz="2200" dirty="0"/>
              <a:t>from viral exposure and symptoms onset </a:t>
            </a:r>
            <a:endParaRPr lang="en-US" sz="1800" dirty="0"/>
          </a:p>
          <a:p>
            <a:endParaRPr lang="en-US" sz="2200" dirty="0"/>
          </a:p>
          <a:p>
            <a:pPr marL="0" indent="0">
              <a:buNone/>
            </a:pPr>
            <a:endParaRPr lang="en-US" dirty="0"/>
          </a:p>
        </p:txBody>
      </p:sp>
      <p:pic>
        <p:nvPicPr>
          <p:cNvPr id="5" name="Picture 4">
            <a:extLst>
              <a:ext uri="{FF2B5EF4-FFF2-40B4-BE49-F238E27FC236}">
                <a16:creationId xmlns:a16="http://schemas.microsoft.com/office/drawing/2014/main" xmlns="" id="{D8853390-2FB0-4B95-B838-C2050EE4DA87}"/>
              </a:ext>
            </a:extLst>
          </p:cNvPr>
          <p:cNvPicPr>
            <a:picLocks noChangeAspect="1"/>
          </p:cNvPicPr>
          <p:nvPr/>
        </p:nvPicPr>
        <p:blipFill>
          <a:blip r:embed="rId3"/>
          <a:stretch>
            <a:fillRect/>
          </a:stretch>
        </p:blipFill>
        <p:spPr>
          <a:xfrm>
            <a:off x="2866030" y="2047164"/>
            <a:ext cx="6512825" cy="3857100"/>
          </a:xfrm>
          <a:prstGeom prst="rect">
            <a:avLst/>
          </a:prstGeom>
        </p:spPr>
      </p:pic>
    </p:spTree>
    <p:extLst>
      <p:ext uri="{BB962C8B-B14F-4D97-AF65-F5344CB8AC3E}">
        <p14:creationId xmlns:p14="http://schemas.microsoft.com/office/powerpoint/2010/main" val="40632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207689" y="1566386"/>
            <a:ext cx="2388358" cy="1243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7576" y="0"/>
            <a:ext cx="10515600" cy="1325563"/>
          </a:xfrm>
        </p:spPr>
        <p:txBody>
          <a:bodyPr/>
          <a:lstStyle/>
          <a:p>
            <a:pPr algn="ctr"/>
            <a:r>
              <a:rPr lang="en-US" dirty="0"/>
              <a:t>CLINICAL PRESENTATION </a:t>
            </a:r>
          </a:p>
        </p:txBody>
      </p:sp>
      <p:sp>
        <p:nvSpPr>
          <p:cNvPr id="3" name="Content Placeholder 2"/>
          <p:cNvSpPr>
            <a:spLocks noGrp="1"/>
          </p:cNvSpPr>
          <p:nvPr>
            <p:ph idx="1"/>
          </p:nvPr>
        </p:nvSpPr>
        <p:spPr>
          <a:xfrm>
            <a:off x="70083" y="1044294"/>
            <a:ext cx="9503391" cy="5035908"/>
          </a:xfrm>
        </p:spPr>
        <p:txBody>
          <a:bodyPr>
            <a:normAutofit fontScale="92500" lnSpcReduction="20000"/>
          </a:bodyPr>
          <a:lstStyle/>
          <a:p>
            <a:pPr marL="0" indent="0">
              <a:buNone/>
            </a:pPr>
            <a:endParaRPr lang="en-US" sz="2200" dirty="0"/>
          </a:p>
          <a:p>
            <a:pPr marL="0" indent="0">
              <a:buNone/>
            </a:pPr>
            <a:r>
              <a:rPr lang="en-US" sz="2200" dirty="0"/>
              <a:t>TYPICAL MEASLES </a:t>
            </a:r>
          </a:p>
          <a:p>
            <a:pPr marL="0" indent="0">
              <a:buNone/>
            </a:pPr>
            <a:endParaRPr lang="en-US" sz="2200" dirty="0"/>
          </a:p>
          <a:p>
            <a:pPr lvl="1"/>
            <a:r>
              <a:rPr lang="en-US" sz="2200" dirty="0"/>
              <a:t>3 C’s: </a:t>
            </a:r>
            <a:r>
              <a:rPr lang="en-US" sz="2200" b="1" dirty="0"/>
              <a:t>C</a:t>
            </a:r>
            <a:r>
              <a:rPr lang="en-US" sz="2200" dirty="0"/>
              <a:t>ough, </a:t>
            </a:r>
            <a:r>
              <a:rPr lang="en-US" sz="2200" b="1" dirty="0"/>
              <a:t>C</a:t>
            </a:r>
            <a:r>
              <a:rPr lang="en-US" sz="2200" dirty="0"/>
              <a:t>oryza, non purulent </a:t>
            </a:r>
            <a:r>
              <a:rPr lang="en-US" sz="2200" b="1" dirty="0"/>
              <a:t>C</a:t>
            </a:r>
            <a:r>
              <a:rPr lang="en-US" sz="2200" dirty="0"/>
              <a:t>onjunctivitis </a:t>
            </a:r>
            <a:r>
              <a:rPr lang="en-US" sz="2200" dirty="0">
                <a:sym typeface="Wingdings" panose="05000000000000000000" pitchFamily="2" charset="2"/>
              </a:rPr>
              <a:t>(nonspecific flu-like prodrome)</a:t>
            </a:r>
          </a:p>
          <a:p>
            <a:pPr lvl="1"/>
            <a:endParaRPr lang="en-US" sz="2200" dirty="0">
              <a:sym typeface="Wingdings" panose="05000000000000000000" pitchFamily="2" charset="2"/>
            </a:endParaRPr>
          </a:p>
          <a:p>
            <a:pPr lvl="1"/>
            <a:endParaRPr lang="en-US" sz="2200" u="sng" dirty="0"/>
          </a:p>
          <a:p>
            <a:pPr lvl="1"/>
            <a:r>
              <a:rPr lang="en-US" sz="2200" b="1" dirty="0" err="1">
                <a:solidFill>
                  <a:srgbClr val="C00000"/>
                </a:solidFill>
              </a:rPr>
              <a:t>Koplik</a:t>
            </a:r>
            <a:r>
              <a:rPr lang="en-US" sz="2200" b="1" dirty="0">
                <a:solidFill>
                  <a:srgbClr val="C00000"/>
                </a:solidFill>
              </a:rPr>
              <a:t> spots </a:t>
            </a:r>
            <a:r>
              <a:rPr lang="en-US" sz="2200" dirty="0">
                <a:solidFill>
                  <a:srgbClr val="C00000"/>
                </a:solidFill>
              </a:rPr>
              <a:t>(</a:t>
            </a:r>
            <a:r>
              <a:rPr lang="en-US" sz="2200" i="1" dirty="0">
                <a:solidFill>
                  <a:srgbClr val="C00000"/>
                </a:solidFill>
              </a:rPr>
              <a:t>pathognomonic</a:t>
            </a:r>
            <a:r>
              <a:rPr lang="en-US" sz="2200" dirty="0">
                <a:solidFill>
                  <a:srgbClr val="C00000"/>
                </a:solidFill>
              </a:rPr>
              <a:t> if present) during 2-4 days prodrome </a:t>
            </a:r>
          </a:p>
          <a:p>
            <a:pPr lvl="2"/>
            <a:r>
              <a:rPr lang="en-US" sz="2100" dirty="0"/>
              <a:t>1-3 mm whitish, grayish or bluish lesions on an erythematous base</a:t>
            </a:r>
          </a:p>
          <a:p>
            <a:pPr lvl="2"/>
            <a:r>
              <a:rPr lang="en-US" sz="2100" dirty="0"/>
              <a:t>usually adjacent to the molars on buccal mucosa; hard and soft palate </a:t>
            </a:r>
          </a:p>
          <a:p>
            <a:pPr lvl="2"/>
            <a:endParaRPr lang="en-US" sz="2100" dirty="0"/>
          </a:p>
          <a:p>
            <a:pPr lvl="2"/>
            <a:endParaRPr lang="en-US" sz="2100" dirty="0"/>
          </a:p>
          <a:p>
            <a:pPr lvl="2"/>
            <a:endParaRPr lang="en-US" sz="2200" u="sng" dirty="0"/>
          </a:p>
          <a:p>
            <a:pPr lvl="1"/>
            <a:r>
              <a:rPr lang="en-US" sz="2200" b="1" dirty="0"/>
              <a:t>Macular-</a:t>
            </a:r>
            <a:r>
              <a:rPr lang="en-US" sz="2200" b="1" dirty="0" err="1"/>
              <a:t>papular</a:t>
            </a:r>
            <a:r>
              <a:rPr lang="en-US" sz="2200" b="1" dirty="0"/>
              <a:t> rash head to toe progression </a:t>
            </a:r>
            <a:r>
              <a:rPr lang="en-US" sz="2200" dirty="0"/>
              <a:t>24-48hrs (3-4 days into illness)</a:t>
            </a:r>
            <a:endParaRPr lang="en-US" sz="2200" b="1" dirty="0"/>
          </a:p>
          <a:p>
            <a:pPr lvl="2"/>
            <a:r>
              <a:rPr lang="en-US" sz="2200" dirty="0"/>
              <a:t>Hairline</a:t>
            </a:r>
            <a:r>
              <a:rPr lang="en-US" sz="2200" dirty="0">
                <a:sym typeface="Wingdings" panose="05000000000000000000" pitchFamily="2" charset="2"/>
              </a:rPr>
              <a:t> Face </a:t>
            </a:r>
            <a:r>
              <a:rPr lang="en-US" sz="2200" dirty="0"/>
              <a:t>Neck</a:t>
            </a:r>
            <a:r>
              <a:rPr lang="en-US" sz="2200" dirty="0">
                <a:sym typeface="Wingdings" panose="05000000000000000000" pitchFamily="2" charset="2"/>
              </a:rPr>
              <a:t> T</a:t>
            </a:r>
            <a:r>
              <a:rPr lang="en-US" sz="2200" dirty="0"/>
              <a:t>ruck</a:t>
            </a:r>
            <a:r>
              <a:rPr lang="en-US" sz="2200" dirty="0">
                <a:sym typeface="Wingdings" panose="05000000000000000000" pitchFamily="2" charset="2"/>
              </a:rPr>
              <a:t> A</a:t>
            </a:r>
            <a:r>
              <a:rPr lang="en-US" sz="2200" dirty="0"/>
              <a:t>rms </a:t>
            </a:r>
            <a:r>
              <a:rPr lang="en-US" sz="2200" dirty="0">
                <a:sym typeface="Wingdings" panose="05000000000000000000" pitchFamily="2" charset="2"/>
              </a:rPr>
              <a:t> L</a:t>
            </a:r>
            <a:r>
              <a:rPr lang="en-US" sz="2200" dirty="0"/>
              <a:t>egs</a:t>
            </a:r>
            <a:r>
              <a:rPr lang="en-US" sz="2200" dirty="0">
                <a:sym typeface="Wingdings" panose="05000000000000000000" pitchFamily="2" charset="2"/>
              </a:rPr>
              <a:t> F</a:t>
            </a:r>
            <a:r>
              <a:rPr lang="en-US" sz="2200" dirty="0"/>
              <a:t>eet</a:t>
            </a:r>
          </a:p>
          <a:p>
            <a:pPr lvl="2"/>
            <a:r>
              <a:rPr lang="en-US" sz="2200" dirty="0"/>
              <a:t>Extent of rash and confluency correlate with severity of illness </a:t>
            </a:r>
          </a:p>
          <a:p>
            <a:pPr lvl="2"/>
            <a:r>
              <a:rPr lang="en-US" sz="2200" dirty="0"/>
              <a:t>Fading occurs in same direction after several days +/- fine desquamation </a:t>
            </a:r>
          </a:p>
          <a:p>
            <a:pPr lvl="2"/>
            <a:endParaRPr lang="en-US" sz="2100" dirty="0"/>
          </a:p>
          <a:p>
            <a:pPr marL="457200" lvl="1" indent="0">
              <a:buNone/>
            </a:pPr>
            <a:endParaRPr lang="en-US" sz="2200" dirty="0"/>
          </a:p>
          <a:p>
            <a:endParaRPr lang="en-US" sz="2200" dirty="0"/>
          </a:p>
          <a:p>
            <a:pPr marL="0" indent="0">
              <a:buNone/>
            </a:pPr>
            <a:endParaRPr lang="en-US" dirty="0"/>
          </a:p>
        </p:txBody>
      </p:sp>
      <p:sp>
        <p:nvSpPr>
          <p:cNvPr id="7" name="Down Arrow 6"/>
          <p:cNvSpPr/>
          <p:nvPr/>
        </p:nvSpPr>
        <p:spPr>
          <a:xfrm>
            <a:off x="4354840" y="2312870"/>
            <a:ext cx="560412" cy="496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64246" y="1510868"/>
            <a:ext cx="2256430" cy="1046440"/>
          </a:xfrm>
          <a:prstGeom prst="rect">
            <a:avLst/>
          </a:prstGeom>
        </p:spPr>
        <p:txBody>
          <a:bodyPr wrap="square">
            <a:spAutoFit/>
          </a:bodyPr>
          <a:lstStyle/>
          <a:p>
            <a:pPr lvl="1"/>
            <a:endParaRPr lang="en-US" sz="2200" dirty="0"/>
          </a:p>
          <a:p>
            <a:pPr lvl="1"/>
            <a:r>
              <a:rPr lang="en-US" sz="2000" b="1" dirty="0">
                <a:solidFill>
                  <a:schemeClr val="bg1"/>
                </a:solidFill>
              </a:rPr>
              <a:t>HIGH</a:t>
            </a:r>
            <a:r>
              <a:rPr lang="en-US" sz="2000" dirty="0">
                <a:solidFill>
                  <a:schemeClr val="bg1"/>
                </a:solidFill>
              </a:rPr>
              <a:t> FEVER (to 40 C)</a:t>
            </a:r>
          </a:p>
        </p:txBody>
      </p:sp>
      <p:sp>
        <p:nvSpPr>
          <p:cNvPr id="9" name="Down Arrow 8"/>
          <p:cNvSpPr/>
          <p:nvPr/>
        </p:nvSpPr>
        <p:spPr>
          <a:xfrm>
            <a:off x="4354840" y="3855421"/>
            <a:ext cx="560412" cy="589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269105" y="3150415"/>
            <a:ext cx="2388358" cy="1243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573474" y="3393295"/>
            <a:ext cx="1824538" cy="707886"/>
          </a:xfrm>
          <a:prstGeom prst="rect">
            <a:avLst/>
          </a:prstGeom>
          <a:noFill/>
        </p:spPr>
        <p:txBody>
          <a:bodyPr wrap="none" rtlCol="0">
            <a:spAutoFit/>
          </a:bodyPr>
          <a:lstStyle/>
          <a:p>
            <a:r>
              <a:rPr lang="en-US" sz="2000" b="1" dirty="0">
                <a:solidFill>
                  <a:schemeClr val="bg1"/>
                </a:solidFill>
              </a:rPr>
              <a:t>MISERABLE</a:t>
            </a:r>
          </a:p>
          <a:p>
            <a:r>
              <a:rPr lang="en-US" sz="2000" dirty="0">
                <a:solidFill>
                  <a:schemeClr val="bg1"/>
                </a:solidFill>
              </a:rPr>
              <a:t>APPEARING  </a:t>
            </a:r>
          </a:p>
        </p:txBody>
      </p:sp>
      <p:pic>
        <p:nvPicPr>
          <p:cNvPr id="14" name="Picture 13"/>
          <p:cNvPicPr>
            <a:picLocks noChangeAspect="1"/>
          </p:cNvPicPr>
          <p:nvPr/>
        </p:nvPicPr>
        <p:blipFill>
          <a:blip r:embed="rId3"/>
          <a:stretch>
            <a:fillRect/>
          </a:stretch>
        </p:blipFill>
        <p:spPr>
          <a:xfrm>
            <a:off x="7383151" y="1325563"/>
            <a:ext cx="626436" cy="575644"/>
          </a:xfrm>
          <a:prstGeom prst="rect">
            <a:avLst/>
          </a:prstGeom>
        </p:spPr>
      </p:pic>
    </p:spTree>
    <p:extLst>
      <p:ext uri="{BB962C8B-B14F-4D97-AF65-F5344CB8AC3E}">
        <p14:creationId xmlns:p14="http://schemas.microsoft.com/office/powerpoint/2010/main" val="64404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ppt_w</p:attrName>
                                        </p:attrNameLst>
                                      </p:cBhvr>
                                      <p:tavLst>
                                        <p:tav tm="0" fmla="#ppt_w*sin(2.5*pi*$)">
                                          <p:val>
                                            <p:fltVal val="0"/>
                                          </p:val>
                                        </p:tav>
                                        <p:tav tm="100000">
                                          <p:val>
                                            <p:fltVal val="1"/>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500"/>
                                        <p:tgtEl>
                                          <p:spTgt spid="3">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500"/>
                                        <p:tgtEl>
                                          <p:spTgt spid="3">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8E3CC0B-F324-4E18-9171-F01DC4BCA122}"/>
              </a:ext>
            </a:extLst>
          </p:cNvPr>
          <p:cNvPicPr>
            <a:picLocks noGrp="1" noChangeAspect="1"/>
          </p:cNvPicPr>
          <p:nvPr>
            <p:ph idx="1"/>
          </p:nvPr>
        </p:nvPicPr>
        <p:blipFill>
          <a:blip r:embed="rId3"/>
          <a:stretch>
            <a:fillRect/>
          </a:stretch>
        </p:blipFill>
        <p:spPr>
          <a:xfrm>
            <a:off x="1" y="3333938"/>
            <a:ext cx="2527032" cy="2277691"/>
          </a:xfrm>
          <a:prstGeom prst="rect">
            <a:avLst/>
          </a:prstGeom>
        </p:spPr>
      </p:pic>
      <p:pic>
        <p:nvPicPr>
          <p:cNvPr id="5" name="Picture 4">
            <a:extLst>
              <a:ext uri="{FF2B5EF4-FFF2-40B4-BE49-F238E27FC236}">
                <a16:creationId xmlns:a16="http://schemas.microsoft.com/office/drawing/2014/main" xmlns="" id="{9D4C73A3-B8F8-43E7-ACD6-0E51CA539FDC}"/>
              </a:ext>
            </a:extLst>
          </p:cNvPr>
          <p:cNvPicPr>
            <a:picLocks noChangeAspect="1"/>
          </p:cNvPicPr>
          <p:nvPr/>
        </p:nvPicPr>
        <p:blipFill>
          <a:blip r:embed="rId4"/>
          <a:stretch>
            <a:fillRect/>
          </a:stretch>
        </p:blipFill>
        <p:spPr>
          <a:xfrm>
            <a:off x="6384222" y="3174159"/>
            <a:ext cx="2527032" cy="2454287"/>
          </a:xfrm>
          <a:prstGeom prst="rect">
            <a:avLst/>
          </a:prstGeom>
        </p:spPr>
      </p:pic>
      <p:pic>
        <p:nvPicPr>
          <p:cNvPr id="6" name="Picture 5">
            <a:extLst>
              <a:ext uri="{FF2B5EF4-FFF2-40B4-BE49-F238E27FC236}">
                <a16:creationId xmlns:a16="http://schemas.microsoft.com/office/drawing/2014/main" xmlns="" id="{6515D113-AA37-4E52-A4D9-F4800942473F}"/>
              </a:ext>
            </a:extLst>
          </p:cNvPr>
          <p:cNvPicPr>
            <a:picLocks noChangeAspect="1"/>
          </p:cNvPicPr>
          <p:nvPr/>
        </p:nvPicPr>
        <p:blipFill rotWithShape="1">
          <a:blip r:embed="rId5"/>
          <a:srcRect l="21583" r="10874"/>
          <a:stretch/>
        </p:blipFill>
        <p:spPr>
          <a:xfrm>
            <a:off x="3179800" y="3333938"/>
            <a:ext cx="2292172" cy="2451510"/>
          </a:xfrm>
          <a:prstGeom prst="rect">
            <a:avLst/>
          </a:prstGeom>
        </p:spPr>
      </p:pic>
      <p:pic>
        <p:nvPicPr>
          <p:cNvPr id="9" name="Picture 8">
            <a:extLst>
              <a:ext uri="{FF2B5EF4-FFF2-40B4-BE49-F238E27FC236}">
                <a16:creationId xmlns:a16="http://schemas.microsoft.com/office/drawing/2014/main" xmlns="" id="{58A02F43-A639-4DAA-8295-1CAB080F40DF}"/>
              </a:ext>
            </a:extLst>
          </p:cNvPr>
          <p:cNvPicPr>
            <a:picLocks noChangeAspect="1"/>
          </p:cNvPicPr>
          <p:nvPr/>
        </p:nvPicPr>
        <p:blipFill>
          <a:blip r:embed="rId6"/>
          <a:stretch>
            <a:fillRect/>
          </a:stretch>
        </p:blipFill>
        <p:spPr>
          <a:xfrm>
            <a:off x="-49737" y="0"/>
            <a:ext cx="2329112" cy="2481031"/>
          </a:xfrm>
          <a:prstGeom prst="rect">
            <a:avLst/>
          </a:prstGeom>
        </p:spPr>
      </p:pic>
      <p:pic>
        <p:nvPicPr>
          <p:cNvPr id="3" name="Picture 2">
            <a:extLst>
              <a:ext uri="{FF2B5EF4-FFF2-40B4-BE49-F238E27FC236}">
                <a16:creationId xmlns:a16="http://schemas.microsoft.com/office/drawing/2014/main" xmlns="" id="{79161D35-18C3-4156-B268-D07D5BF13E45}"/>
              </a:ext>
            </a:extLst>
          </p:cNvPr>
          <p:cNvPicPr>
            <a:picLocks noChangeAspect="1"/>
          </p:cNvPicPr>
          <p:nvPr/>
        </p:nvPicPr>
        <p:blipFill>
          <a:blip r:embed="rId7"/>
          <a:stretch>
            <a:fillRect/>
          </a:stretch>
        </p:blipFill>
        <p:spPr>
          <a:xfrm>
            <a:off x="10119383" y="0"/>
            <a:ext cx="2090298" cy="2481031"/>
          </a:xfrm>
          <a:prstGeom prst="rect">
            <a:avLst/>
          </a:prstGeom>
        </p:spPr>
      </p:pic>
      <p:pic>
        <p:nvPicPr>
          <p:cNvPr id="7" name="Picture 6">
            <a:extLst>
              <a:ext uri="{FF2B5EF4-FFF2-40B4-BE49-F238E27FC236}">
                <a16:creationId xmlns:a16="http://schemas.microsoft.com/office/drawing/2014/main" xmlns="" id="{EF725B9D-0DA8-418C-891B-5D6DB67FB1EF}"/>
              </a:ext>
            </a:extLst>
          </p:cNvPr>
          <p:cNvPicPr>
            <a:picLocks noChangeAspect="1"/>
          </p:cNvPicPr>
          <p:nvPr/>
        </p:nvPicPr>
        <p:blipFill>
          <a:blip r:embed="rId8"/>
          <a:stretch>
            <a:fillRect/>
          </a:stretch>
        </p:blipFill>
        <p:spPr>
          <a:xfrm>
            <a:off x="6202391" y="29521"/>
            <a:ext cx="2702947" cy="2451510"/>
          </a:xfrm>
          <a:prstGeom prst="rect">
            <a:avLst/>
          </a:prstGeom>
        </p:spPr>
      </p:pic>
      <p:pic>
        <p:nvPicPr>
          <p:cNvPr id="8" name="Picture 7">
            <a:extLst>
              <a:ext uri="{FF2B5EF4-FFF2-40B4-BE49-F238E27FC236}">
                <a16:creationId xmlns:a16="http://schemas.microsoft.com/office/drawing/2014/main" xmlns="" id="{07A1321D-2FDA-4B81-A6C9-6B07A8A19350}"/>
              </a:ext>
            </a:extLst>
          </p:cNvPr>
          <p:cNvPicPr>
            <a:picLocks noChangeAspect="1"/>
          </p:cNvPicPr>
          <p:nvPr/>
        </p:nvPicPr>
        <p:blipFill>
          <a:blip r:embed="rId9"/>
          <a:stretch>
            <a:fillRect/>
          </a:stretch>
        </p:blipFill>
        <p:spPr>
          <a:xfrm>
            <a:off x="3091232" y="29521"/>
            <a:ext cx="2081471" cy="2451510"/>
          </a:xfrm>
          <a:prstGeom prst="rect">
            <a:avLst/>
          </a:prstGeom>
        </p:spPr>
      </p:pic>
      <p:pic>
        <p:nvPicPr>
          <p:cNvPr id="10" name="Picture 9">
            <a:extLst>
              <a:ext uri="{FF2B5EF4-FFF2-40B4-BE49-F238E27FC236}">
                <a16:creationId xmlns:a16="http://schemas.microsoft.com/office/drawing/2014/main" xmlns="" id="{3AD99419-496E-434F-9DA2-14A9B08E91E9}"/>
              </a:ext>
            </a:extLst>
          </p:cNvPr>
          <p:cNvPicPr>
            <a:picLocks noChangeAspect="1"/>
          </p:cNvPicPr>
          <p:nvPr/>
        </p:nvPicPr>
        <p:blipFill>
          <a:blip r:embed="rId10"/>
          <a:stretch>
            <a:fillRect/>
          </a:stretch>
        </p:blipFill>
        <p:spPr>
          <a:xfrm>
            <a:off x="9846798" y="3317119"/>
            <a:ext cx="2345201" cy="2294509"/>
          </a:xfrm>
          <a:prstGeom prst="rect">
            <a:avLst/>
          </a:prstGeom>
        </p:spPr>
      </p:pic>
      <p:sp>
        <p:nvSpPr>
          <p:cNvPr id="2" name="TextBox 1"/>
          <p:cNvSpPr txBox="1"/>
          <p:nvPr/>
        </p:nvSpPr>
        <p:spPr>
          <a:xfrm>
            <a:off x="7690495" y="5785448"/>
            <a:ext cx="4519186" cy="369332"/>
          </a:xfrm>
          <a:prstGeom prst="rect">
            <a:avLst/>
          </a:prstGeom>
          <a:noFill/>
        </p:spPr>
        <p:txBody>
          <a:bodyPr wrap="none" rtlCol="0">
            <a:spAutoFit/>
          </a:bodyPr>
          <a:lstStyle/>
          <a:p>
            <a:r>
              <a:rPr lang="en-US" i="1" dirty="0"/>
              <a:t>Images captured from </a:t>
            </a:r>
            <a:r>
              <a:rPr lang="en-US" i="1" dirty="0" err="1"/>
              <a:t>RedBook</a:t>
            </a:r>
            <a:r>
              <a:rPr lang="en-US" i="1" dirty="0"/>
              <a:t> and CDC </a:t>
            </a:r>
          </a:p>
        </p:txBody>
      </p:sp>
    </p:spTree>
    <p:extLst>
      <p:ext uri="{BB962C8B-B14F-4D97-AF65-F5344CB8AC3E}">
        <p14:creationId xmlns:p14="http://schemas.microsoft.com/office/powerpoint/2010/main" val="4274991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60AD0C-E595-4546-B898-4EC332AC6458}"/>
              </a:ext>
            </a:extLst>
          </p:cNvPr>
          <p:cNvSpPr>
            <a:spLocks noGrp="1"/>
          </p:cNvSpPr>
          <p:nvPr>
            <p:ph type="title"/>
          </p:nvPr>
        </p:nvSpPr>
        <p:spPr>
          <a:xfrm>
            <a:off x="838200" y="0"/>
            <a:ext cx="10515600" cy="1325563"/>
          </a:xfrm>
        </p:spPr>
        <p:txBody>
          <a:bodyPr/>
          <a:lstStyle/>
          <a:p>
            <a:r>
              <a:rPr lang="en-US" dirty="0"/>
              <a:t>CLINICAL MANIFESTATION TIMELINE</a:t>
            </a:r>
          </a:p>
        </p:txBody>
      </p:sp>
      <p:pic>
        <p:nvPicPr>
          <p:cNvPr id="7" name="Content Placeholder 6">
            <a:extLst>
              <a:ext uri="{FF2B5EF4-FFF2-40B4-BE49-F238E27FC236}">
                <a16:creationId xmlns:a16="http://schemas.microsoft.com/office/drawing/2014/main" xmlns="" id="{DFF9CFFF-8CAD-408B-97E9-8CBAA63662CA}"/>
              </a:ext>
            </a:extLst>
          </p:cNvPr>
          <p:cNvPicPr>
            <a:picLocks noGrp="1" noChangeAspect="1"/>
          </p:cNvPicPr>
          <p:nvPr>
            <p:ph idx="1"/>
          </p:nvPr>
        </p:nvPicPr>
        <p:blipFill>
          <a:blip r:embed="rId3"/>
          <a:stretch>
            <a:fillRect/>
          </a:stretch>
        </p:blipFill>
        <p:spPr>
          <a:xfrm>
            <a:off x="1204417" y="1325563"/>
            <a:ext cx="9064686" cy="4598987"/>
          </a:xfrm>
          <a:prstGeom prst="rect">
            <a:avLst/>
          </a:prstGeom>
        </p:spPr>
      </p:pic>
    </p:spTree>
    <p:extLst>
      <p:ext uri="{BB962C8B-B14F-4D97-AF65-F5344CB8AC3E}">
        <p14:creationId xmlns:p14="http://schemas.microsoft.com/office/powerpoint/2010/main" val="4158103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CLINICAL PRESENTATION </a:t>
            </a:r>
          </a:p>
        </p:txBody>
      </p:sp>
      <p:sp>
        <p:nvSpPr>
          <p:cNvPr id="3" name="Content Placeholder 2"/>
          <p:cNvSpPr>
            <a:spLocks noGrp="1"/>
          </p:cNvSpPr>
          <p:nvPr>
            <p:ph idx="1"/>
          </p:nvPr>
        </p:nvSpPr>
        <p:spPr>
          <a:xfrm>
            <a:off x="633483" y="1498079"/>
            <a:ext cx="10515600" cy="4351338"/>
          </a:xfrm>
        </p:spPr>
        <p:txBody>
          <a:bodyPr/>
          <a:lstStyle/>
          <a:p>
            <a:pPr marL="0" lvl="1" indent="-457200">
              <a:spcBef>
                <a:spcPts val="1000"/>
              </a:spcBef>
              <a:buNone/>
            </a:pPr>
            <a:r>
              <a:rPr lang="en-US" sz="2000" dirty="0"/>
              <a:t>MODIFIED MEALSES </a:t>
            </a:r>
          </a:p>
          <a:p>
            <a:pPr lvl="1"/>
            <a:r>
              <a:rPr lang="en-US" sz="1800" dirty="0">
                <a:solidFill>
                  <a:prstClr val="black">
                    <a:lumMod val="65000"/>
                    <a:lumOff val="35000"/>
                  </a:prstClr>
                </a:solidFill>
              </a:rPr>
              <a:t>Partial or full immunity to measles </a:t>
            </a:r>
          </a:p>
          <a:p>
            <a:pPr lvl="1"/>
            <a:r>
              <a:rPr lang="en-US" sz="1800" dirty="0">
                <a:solidFill>
                  <a:prstClr val="black">
                    <a:lumMod val="65000"/>
                    <a:lumOff val="35000"/>
                  </a:prstClr>
                </a:solidFill>
              </a:rPr>
              <a:t>Attenuated infection (</a:t>
            </a:r>
            <a:r>
              <a:rPr lang="en-US" sz="1800" i="1" dirty="0">
                <a:solidFill>
                  <a:prstClr val="black">
                    <a:lumMod val="65000"/>
                    <a:lumOff val="35000"/>
                  </a:prstClr>
                </a:solidFill>
              </a:rPr>
              <a:t>milder</a:t>
            </a:r>
            <a:r>
              <a:rPr lang="en-US" sz="1800" dirty="0">
                <a:solidFill>
                  <a:prstClr val="black">
                    <a:lumMod val="65000"/>
                    <a:lumOff val="35000"/>
                  </a:prstClr>
                </a:solidFill>
              </a:rPr>
              <a:t> infection)</a:t>
            </a:r>
          </a:p>
          <a:p>
            <a:pPr lvl="1"/>
            <a:r>
              <a:rPr lang="en-US" sz="1800" dirty="0">
                <a:solidFill>
                  <a:prstClr val="black">
                    <a:lumMod val="65000"/>
                    <a:lumOff val="35000"/>
                  </a:prstClr>
                </a:solidFill>
              </a:rPr>
              <a:t>Incubation period is prolonged, 14-20 days</a:t>
            </a:r>
          </a:p>
          <a:p>
            <a:pPr lvl="1"/>
            <a:endParaRPr lang="en-US" sz="1800" dirty="0">
              <a:solidFill>
                <a:prstClr val="black">
                  <a:lumMod val="65000"/>
                  <a:lumOff val="35000"/>
                </a:prstClr>
              </a:solidFill>
            </a:endParaRPr>
          </a:p>
          <a:p>
            <a:pPr marL="0" lvl="2" indent="0">
              <a:spcBef>
                <a:spcPts val="1000"/>
              </a:spcBef>
              <a:buNone/>
            </a:pPr>
            <a:endParaRPr lang="en-US" sz="2200" dirty="0"/>
          </a:p>
          <a:p>
            <a:pPr marL="0" lvl="2" indent="0">
              <a:spcBef>
                <a:spcPts val="1000"/>
              </a:spcBef>
              <a:buNone/>
            </a:pPr>
            <a:r>
              <a:rPr lang="en-US" dirty="0"/>
              <a:t>ATYPICAL MEASLES</a:t>
            </a:r>
          </a:p>
          <a:p>
            <a:pPr marL="685800" lvl="3">
              <a:spcBef>
                <a:spcPts val="1000"/>
              </a:spcBef>
            </a:pPr>
            <a:r>
              <a:rPr lang="en-US" dirty="0"/>
              <a:t>Immunocompromised child </a:t>
            </a:r>
          </a:p>
          <a:p>
            <a:pPr marL="685800" lvl="3">
              <a:spcBef>
                <a:spcPts val="1000"/>
              </a:spcBef>
            </a:pPr>
            <a:r>
              <a:rPr lang="en-US" i="1" dirty="0"/>
              <a:t>May never develop rash! </a:t>
            </a:r>
          </a:p>
          <a:p>
            <a:endParaRPr lang="en-US" dirty="0"/>
          </a:p>
        </p:txBody>
      </p:sp>
    </p:spTree>
    <p:extLst>
      <p:ext uri="{BB962C8B-B14F-4D97-AF65-F5344CB8AC3E}">
        <p14:creationId xmlns:p14="http://schemas.microsoft.com/office/powerpoint/2010/main" val="20226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COMPLICATIONS OF MEASLES </a:t>
            </a:r>
          </a:p>
        </p:txBody>
      </p:sp>
      <p:sp>
        <p:nvSpPr>
          <p:cNvPr id="3" name="Content Placeholder 2"/>
          <p:cNvSpPr>
            <a:spLocks noGrp="1"/>
          </p:cNvSpPr>
          <p:nvPr>
            <p:ph idx="1"/>
          </p:nvPr>
        </p:nvSpPr>
        <p:spPr>
          <a:xfrm>
            <a:off x="65963" y="1211868"/>
            <a:ext cx="3780430" cy="4664074"/>
          </a:xfrm>
        </p:spPr>
        <p:txBody>
          <a:bodyPr>
            <a:normAutofit fontScale="77500" lnSpcReduction="20000"/>
          </a:bodyPr>
          <a:lstStyle/>
          <a:p>
            <a:r>
              <a:rPr lang="en-US" sz="2000" b="1" dirty="0"/>
              <a:t>Otitis media (MCC, 7-9%)</a:t>
            </a:r>
          </a:p>
          <a:p>
            <a:endParaRPr lang="en-US" sz="2000" b="1" dirty="0"/>
          </a:p>
          <a:p>
            <a:r>
              <a:rPr lang="en-US" sz="2000" dirty="0"/>
              <a:t>Diarrhea</a:t>
            </a:r>
          </a:p>
          <a:p>
            <a:endParaRPr lang="en-US" sz="2000" dirty="0"/>
          </a:p>
          <a:p>
            <a:r>
              <a:rPr lang="en-US" sz="2000" dirty="0"/>
              <a:t>Viral or secondary bacterial PNA</a:t>
            </a:r>
          </a:p>
          <a:p>
            <a:pPr marL="0" indent="0">
              <a:buNone/>
            </a:pPr>
            <a:endParaRPr lang="en-US" sz="2000" dirty="0"/>
          </a:p>
          <a:p>
            <a:r>
              <a:rPr lang="en-US" sz="2000" dirty="0"/>
              <a:t>Croup and Bronchiolitis </a:t>
            </a:r>
          </a:p>
          <a:p>
            <a:endParaRPr lang="en-US" sz="2000" dirty="0"/>
          </a:p>
          <a:p>
            <a:r>
              <a:rPr lang="en-US" sz="2000" dirty="0"/>
              <a:t>Keratoconjunctivitis (may cause blindness)</a:t>
            </a:r>
          </a:p>
          <a:p>
            <a:endParaRPr lang="en-US" sz="2000" dirty="0"/>
          </a:p>
          <a:p>
            <a:r>
              <a:rPr lang="en-US" sz="2000" dirty="0"/>
              <a:t>Myocarditis/pericarditis</a:t>
            </a:r>
          </a:p>
          <a:p>
            <a:pPr marL="0" indent="0">
              <a:buNone/>
            </a:pPr>
            <a:endParaRPr lang="en-US" sz="2000" dirty="0"/>
          </a:p>
          <a:p>
            <a:r>
              <a:rPr lang="en-US" sz="2000" dirty="0"/>
              <a:t>Myositis</a:t>
            </a:r>
          </a:p>
          <a:p>
            <a:endParaRPr lang="en-US" sz="2000" dirty="0"/>
          </a:p>
          <a:p>
            <a:r>
              <a:rPr lang="en-US" sz="2000" dirty="0"/>
              <a:t>Hepatitis  </a:t>
            </a:r>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p:txBody>
      </p:sp>
      <p:sp>
        <p:nvSpPr>
          <p:cNvPr id="4" name="Rectangle 3"/>
          <p:cNvSpPr/>
          <p:nvPr/>
        </p:nvSpPr>
        <p:spPr>
          <a:xfrm>
            <a:off x="5736609" y="1325563"/>
            <a:ext cx="6096000" cy="400110"/>
          </a:xfrm>
          <a:prstGeom prst="rect">
            <a:avLst/>
          </a:prstGeom>
        </p:spPr>
        <p:txBody>
          <a:bodyPr>
            <a:spAutoFit/>
          </a:bodyPr>
          <a:lstStyle/>
          <a:p>
            <a:endParaRPr lang="en-US" sz="2000" dirty="0">
              <a:sym typeface="Wingdings" panose="05000000000000000000" pitchFamily="2" charset="2"/>
            </a:endParaRPr>
          </a:p>
        </p:txBody>
      </p:sp>
      <p:sp>
        <p:nvSpPr>
          <p:cNvPr id="5" name="Content Placeholder 2"/>
          <p:cNvSpPr txBox="1">
            <a:spLocks/>
          </p:cNvSpPr>
          <p:nvPr/>
        </p:nvSpPr>
        <p:spPr>
          <a:xfrm>
            <a:off x="6838121" y="1141886"/>
            <a:ext cx="528791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Encephalitis </a:t>
            </a:r>
            <a:r>
              <a:rPr lang="en-US" sz="2000" dirty="0"/>
              <a:t>(including ADEM) </a:t>
            </a:r>
            <a:r>
              <a:rPr lang="en-US" sz="2000" dirty="0">
                <a:sym typeface="Wingdings" panose="05000000000000000000" pitchFamily="2" charset="2"/>
              </a:rPr>
              <a:t> 1 per 1000 cases </a:t>
            </a:r>
          </a:p>
          <a:p>
            <a:endParaRPr lang="en-US" sz="2000" dirty="0"/>
          </a:p>
          <a:p>
            <a:r>
              <a:rPr lang="en-US" sz="2000" b="1" dirty="0"/>
              <a:t>Subacute </a:t>
            </a:r>
            <a:r>
              <a:rPr lang="en-US" sz="2000" b="1" dirty="0" err="1"/>
              <a:t>sclerosing</a:t>
            </a:r>
            <a:r>
              <a:rPr lang="en-US" sz="2000" b="1" dirty="0"/>
              <a:t> </a:t>
            </a:r>
            <a:r>
              <a:rPr lang="en-US" sz="2000" b="1" dirty="0" err="1"/>
              <a:t>panencephalitis</a:t>
            </a:r>
            <a:r>
              <a:rPr lang="en-US" sz="2000" b="1" dirty="0"/>
              <a:t> (SSPE)</a:t>
            </a:r>
            <a:r>
              <a:rPr lang="en-US" sz="2000" dirty="0"/>
              <a:t>, fatal degenerative disease 7-10 </a:t>
            </a:r>
            <a:r>
              <a:rPr lang="en-US" sz="2000" i="1" dirty="0"/>
              <a:t>years</a:t>
            </a:r>
            <a:r>
              <a:rPr lang="en-US" sz="2000" dirty="0"/>
              <a:t> post natural infection </a:t>
            </a:r>
            <a:r>
              <a:rPr lang="en-US" sz="2000" dirty="0">
                <a:sym typeface="Wingdings" panose="05000000000000000000" pitchFamily="2" charset="2"/>
              </a:rPr>
              <a:t> 4-11 per 100,000 cases (rare) </a:t>
            </a:r>
          </a:p>
          <a:p>
            <a:endParaRPr lang="en-US" sz="2000" dirty="0">
              <a:sym typeface="Wingdings" panose="05000000000000000000" pitchFamily="2" charset="2"/>
            </a:endParaRPr>
          </a:p>
          <a:p>
            <a:r>
              <a:rPr lang="en-US" sz="2000" b="1" dirty="0">
                <a:sym typeface="Wingdings" panose="05000000000000000000" pitchFamily="2" charset="2"/>
              </a:rPr>
              <a:t>Death</a:t>
            </a:r>
            <a:r>
              <a:rPr lang="en-US" sz="2000" dirty="0">
                <a:sym typeface="Wingdings" panose="05000000000000000000" pitchFamily="2" charset="2"/>
              </a:rPr>
              <a:t> from respiratory/neurological complications  1-3 per 1000 cases </a:t>
            </a:r>
          </a:p>
          <a:p>
            <a:pPr lvl="1"/>
            <a:r>
              <a:rPr lang="en-US" sz="1600" dirty="0"/>
              <a:t>Younger than 5 years old</a:t>
            </a:r>
          </a:p>
          <a:p>
            <a:pPr lvl="1"/>
            <a:r>
              <a:rPr lang="en-US" sz="1600" dirty="0"/>
              <a:t>Pregnant women</a:t>
            </a:r>
          </a:p>
          <a:p>
            <a:pPr lvl="1"/>
            <a:r>
              <a:rPr lang="en-US" sz="1600" dirty="0"/>
              <a:t>Immunocompromised children (HIV, leukemia)</a:t>
            </a:r>
          </a:p>
          <a:p>
            <a:pPr lvl="1"/>
            <a:r>
              <a:rPr lang="en-US" sz="1600" dirty="0"/>
              <a:t>Severe malnutrition (vitamin A deficiency)</a:t>
            </a:r>
          </a:p>
        </p:txBody>
      </p:sp>
      <p:pic>
        <p:nvPicPr>
          <p:cNvPr id="6" name="Picture 5">
            <a:extLst>
              <a:ext uri="{FF2B5EF4-FFF2-40B4-BE49-F238E27FC236}">
                <a16:creationId xmlns:a16="http://schemas.microsoft.com/office/drawing/2014/main" xmlns="" id="{47795459-CF08-422B-A9FF-9FBDD772B85E}"/>
              </a:ext>
            </a:extLst>
          </p:cNvPr>
          <p:cNvPicPr>
            <a:picLocks noChangeAspect="1"/>
          </p:cNvPicPr>
          <p:nvPr/>
        </p:nvPicPr>
        <p:blipFill>
          <a:blip r:embed="rId3"/>
          <a:stretch>
            <a:fillRect/>
          </a:stretch>
        </p:blipFill>
        <p:spPr>
          <a:xfrm>
            <a:off x="3859647" y="1725673"/>
            <a:ext cx="2122951" cy="1938752"/>
          </a:xfrm>
          <a:prstGeom prst="rect">
            <a:avLst/>
          </a:prstGeom>
        </p:spPr>
      </p:pic>
    </p:spTree>
    <p:extLst>
      <p:ext uri="{BB962C8B-B14F-4D97-AF65-F5344CB8AC3E}">
        <p14:creationId xmlns:p14="http://schemas.microsoft.com/office/powerpoint/2010/main" val="26940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500"/>
                                        <p:tgtEl>
                                          <p:spTgt spid="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500"/>
                                        <p:tgtEl>
                                          <p:spTgt spid="5">
                                            <p:txEl>
                                              <p:pRg st="4" end="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fade">
                                      <p:cBhvr>
                                        <p:cTn id="58" dur="500"/>
                                        <p:tgtEl>
                                          <p:spTgt spid="5">
                                            <p:txEl>
                                              <p:pRg st="5" end="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500"/>
                                        <p:tgtEl>
                                          <p:spTgt spid="5">
                                            <p:txEl>
                                              <p:pRg st="6" end="6"/>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500"/>
                                        <p:tgtEl>
                                          <p:spTgt spid="5">
                                            <p:txEl>
                                              <p:pRg st="7" end="7"/>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99"/>
            <a:ext cx="10515600" cy="1325563"/>
          </a:xfrm>
        </p:spPr>
        <p:txBody>
          <a:bodyPr/>
          <a:lstStyle/>
          <a:p>
            <a:pPr algn="ctr"/>
            <a:r>
              <a:rPr lang="en-US" dirty="0"/>
              <a:t>Content Flow  </a:t>
            </a:r>
          </a:p>
        </p:txBody>
      </p:sp>
      <p:sp>
        <p:nvSpPr>
          <p:cNvPr id="3" name="Content Placeholder 2"/>
          <p:cNvSpPr>
            <a:spLocks noGrp="1"/>
          </p:cNvSpPr>
          <p:nvPr>
            <p:ph idx="1"/>
          </p:nvPr>
        </p:nvSpPr>
        <p:spPr>
          <a:xfrm>
            <a:off x="838200" y="1226664"/>
            <a:ext cx="10515600" cy="4856084"/>
          </a:xfrm>
        </p:spPr>
        <p:txBody>
          <a:bodyPr>
            <a:normAutofit fontScale="62500" lnSpcReduction="20000"/>
          </a:bodyPr>
          <a:lstStyle/>
          <a:p>
            <a:r>
              <a:rPr lang="en-US" b="1" dirty="0">
                <a:solidFill>
                  <a:srgbClr val="C00000"/>
                </a:solidFill>
              </a:rPr>
              <a:t>Description of Pathogen &amp; Pathogenesis</a:t>
            </a:r>
          </a:p>
          <a:p>
            <a:pPr marL="0" indent="0">
              <a:buNone/>
            </a:pPr>
            <a:endParaRPr lang="en-US" dirty="0"/>
          </a:p>
          <a:p>
            <a:r>
              <a:rPr lang="en-US" dirty="0"/>
              <a:t>Epidemiology</a:t>
            </a:r>
          </a:p>
          <a:p>
            <a:endParaRPr lang="en-US" dirty="0"/>
          </a:p>
          <a:p>
            <a:r>
              <a:rPr lang="en-US" dirty="0"/>
              <a:t>Risk Factors</a:t>
            </a:r>
          </a:p>
          <a:p>
            <a:endParaRPr lang="en-US" dirty="0"/>
          </a:p>
          <a:p>
            <a:r>
              <a:rPr lang="en-US" dirty="0"/>
              <a:t>Outbreaks </a:t>
            </a:r>
          </a:p>
          <a:p>
            <a:endParaRPr lang="en-US" dirty="0"/>
          </a:p>
          <a:p>
            <a:r>
              <a:rPr lang="en-US" dirty="0"/>
              <a:t>Clinical presentation &amp; Complications </a:t>
            </a:r>
          </a:p>
          <a:p>
            <a:endParaRPr lang="en-US" dirty="0"/>
          </a:p>
          <a:p>
            <a:r>
              <a:rPr lang="en-US" dirty="0"/>
              <a:t>Lab diagnosis</a:t>
            </a:r>
          </a:p>
          <a:p>
            <a:endParaRPr lang="en-US" dirty="0"/>
          </a:p>
          <a:p>
            <a:r>
              <a:rPr lang="en-US" dirty="0"/>
              <a:t>Management </a:t>
            </a:r>
          </a:p>
          <a:p>
            <a:endParaRPr lang="en-US" dirty="0"/>
          </a:p>
          <a:p>
            <a:r>
              <a:rPr lang="en-US" dirty="0"/>
              <a:t>Preventive Measures </a:t>
            </a:r>
          </a:p>
        </p:txBody>
      </p:sp>
    </p:spTree>
    <p:extLst>
      <p:ext uri="{BB962C8B-B14F-4D97-AF65-F5344CB8AC3E}">
        <p14:creationId xmlns:p14="http://schemas.microsoft.com/office/powerpoint/2010/main" val="398010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7A03B-3C28-4742-9BF3-7099636309F1}"/>
              </a:ext>
            </a:extLst>
          </p:cNvPr>
          <p:cNvSpPr>
            <a:spLocks noGrp="1"/>
          </p:cNvSpPr>
          <p:nvPr>
            <p:ph type="title"/>
          </p:nvPr>
        </p:nvSpPr>
        <p:spPr>
          <a:xfrm>
            <a:off x="838200" y="18255"/>
            <a:ext cx="10515600" cy="1325563"/>
          </a:xfrm>
        </p:spPr>
        <p:txBody>
          <a:bodyPr/>
          <a:lstStyle/>
          <a:p>
            <a:pPr algn="ctr"/>
            <a:r>
              <a:rPr lang="en-US" dirty="0"/>
              <a:t>SOME DIFFERENTIALS</a:t>
            </a:r>
          </a:p>
        </p:txBody>
      </p:sp>
      <p:sp>
        <p:nvSpPr>
          <p:cNvPr id="3" name="Content Placeholder 2">
            <a:extLst>
              <a:ext uri="{FF2B5EF4-FFF2-40B4-BE49-F238E27FC236}">
                <a16:creationId xmlns:a16="http://schemas.microsoft.com/office/drawing/2014/main" xmlns="" id="{932E7D01-76F9-4984-9016-8BEE0A618D2B}"/>
              </a:ext>
            </a:extLst>
          </p:cNvPr>
          <p:cNvSpPr>
            <a:spLocks noGrp="1"/>
          </p:cNvSpPr>
          <p:nvPr>
            <p:ph idx="1"/>
          </p:nvPr>
        </p:nvSpPr>
        <p:spPr>
          <a:xfrm>
            <a:off x="838200" y="1343818"/>
            <a:ext cx="10515600" cy="4351338"/>
          </a:xfrm>
        </p:spPr>
        <p:txBody>
          <a:bodyPr>
            <a:noAutofit/>
          </a:bodyPr>
          <a:lstStyle/>
          <a:p>
            <a:r>
              <a:rPr lang="en-US" sz="2400" dirty="0">
                <a:solidFill>
                  <a:schemeClr val="tx1"/>
                </a:solidFill>
              </a:rPr>
              <a:t>Rubella</a:t>
            </a:r>
          </a:p>
          <a:p>
            <a:r>
              <a:rPr lang="en-US" sz="2400" dirty="0">
                <a:solidFill>
                  <a:schemeClr val="tx1"/>
                </a:solidFill>
              </a:rPr>
              <a:t>Enteroviral infection</a:t>
            </a:r>
          </a:p>
          <a:p>
            <a:r>
              <a:rPr lang="en-US" sz="2400" dirty="0">
                <a:solidFill>
                  <a:schemeClr val="tx1"/>
                </a:solidFill>
              </a:rPr>
              <a:t>Roseola</a:t>
            </a:r>
          </a:p>
          <a:p>
            <a:r>
              <a:rPr lang="en-US" sz="2400" dirty="0">
                <a:solidFill>
                  <a:schemeClr val="tx1"/>
                </a:solidFill>
              </a:rPr>
              <a:t>Adenovirus</a:t>
            </a:r>
          </a:p>
          <a:p>
            <a:r>
              <a:rPr lang="en-US" sz="2400" dirty="0">
                <a:solidFill>
                  <a:schemeClr val="tx1"/>
                </a:solidFill>
              </a:rPr>
              <a:t>Epstein-Barr virus</a:t>
            </a:r>
          </a:p>
          <a:p>
            <a:r>
              <a:rPr lang="en-US" sz="2400" dirty="0">
                <a:solidFill>
                  <a:schemeClr val="tx1"/>
                </a:solidFill>
              </a:rPr>
              <a:t>Parvovirus</a:t>
            </a:r>
          </a:p>
          <a:p>
            <a:r>
              <a:rPr lang="en-US" sz="2400" dirty="0">
                <a:solidFill>
                  <a:schemeClr val="tx1"/>
                </a:solidFill>
              </a:rPr>
              <a:t>Streptococcal or staphylococcal infections</a:t>
            </a:r>
          </a:p>
          <a:p>
            <a:r>
              <a:rPr lang="en-US" sz="2400" dirty="0">
                <a:solidFill>
                  <a:schemeClr val="tx1"/>
                </a:solidFill>
              </a:rPr>
              <a:t>Rocky Mountain spotted fever</a:t>
            </a:r>
          </a:p>
          <a:p>
            <a:r>
              <a:rPr lang="en-US" sz="2400" dirty="0">
                <a:solidFill>
                  <a:schemeClr val="tx1"/>
                </a:solidFill>
              </a:rPr>
              <a:t>Leptospirosis</a:t>
            </a:r>
          </a:p>
          <a:p>
            <a:r>
              <a:rPr lang="en-US" sz="2400" dirty="0">
                <a:solidFill>
                  <a:schemeClr val="tx1"/>
                </a:solidFill>
              </a:rPr>
              <a:t>Kawasaki disease</a:t>
            </a:r>
            <a:endParaRPr lang="en-US" sz="2400" dirty="0"/>
          </a:p>
        </p:txBody>
      </p:sp>
    </p:spTree>
    <p:extLst>
      <p:ext uri="{BB962C8B-B14F-4D97-AF65-F5344CB8AC3E}">
        <p14:creationId xmlns:p14="http://schemas.microsoft.com/office/powerpoint/2010/main" val="2122890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99"/>
            <a:ext cx="10515600" cy="1325563"/>
          </a:xfrm>
        </p:spPr>
        <p:txBody>
          <a:bodyPr/>
          <a:lstStyle/>
          <a:p>
            <a:pPr algn="ctr"/>
            <a:r>
              <a:rPr lang="en-US" dirty="0"/>
              <a:t>Content Flow  </a:t>
            </a:r>
          </a:p>
        </p:txBody>
      </p:sp>
      <p:sp>
        <p:nvSpPr>
          <p:cNvPr id="3" name="Content Placeholder 2"/>
          <p:cNvSpPr>
            <a:spLocks noGrp="1"/>
          </p:cNvSpPr>
          <p:nvPr>
            <p:ph idx="1"/>
          </p:nvPr>
        </p:nvSpPr>
        <p:spPr>
          <a:xfrm>
            <a:off x="838200" y="1226664"/>
            <a:ext cx="10515600" cy="4842832"/>
          </a:xfrm>
        </p:spPr>
        <p:txBody>
          <a:bodyPr>
            <a:normAutofit fontScale="62500" lnSpcReduction="20000"/>
          </a:bodyPr>
          <a:lstStyle/>
          <a:p>
            <a:r>
              <a:rPr lang="en-US" dirty="0"/>
              <a:t>Description of Pathogen &amp; Pathogenesis</a:t>
            </a:r>
          </a:p>
          <a:p>
            <a:endParaRPr lang="en-US" dirty="0"/>
          </a:p>
          <a:p>
            <a:r>
              <a:rPr lang="en-US" dirty="0"/>
              <a:t>Epidemiology</a:t>
            </a:r>
          </a:p>
          <a:p>
            <a:endParaRPr lang="en-US" dirty="0"/>
          </a:p>
          <a:p>
            <a:r>
              <a:rPr lang="en-US" dirty="0"/>
              <a:t>Risk Factors</a:t>
            </a:r>
          </a:p>
          <a:p>
            <a:endParaRPr lang="en-US" dirty="0"/>
          </a:p>
          <a:p>
            <a:r>
              <a:rPr lang="en-US" dirty="0"/>
              <a:t>Outbreaks </a:t>
            </a:r>
          </a:p>
          <a:p>
            <a:endParaRPr lang="en-US" dirty="0"/>
          </a:p>
          <a:p>
            <a:r>
              <a:rPr lang="en-US" dirty="0"/>
              <a:t>Clinical presentation &amp; Complications </a:t>
            </a:r>
          </a:p>
          <a:p>
            <a:endParaRPr lang="en-US" dirty="0"/>
          </a:p>
          <a:p>
            <a:r>
              <a:rPr lang="en-US" b="1" dirty="0">
                <a:solidFill>
                  <a:srgbClr val="C00000"/>
                </a:solidFill>
              </a:rPr>
              <a:t>Lab diagnosis</a:t>
            </a:r>
          </a:p>
          <a:p>
            <a:endParaRPr lang="en-US" dirty="0"/>
          </a:p>
          <a:p>
            <a:r>
              <a:rPr lang="en-US" dirty="0"/>
              <a:t>Management </a:t>
            </a:r>
          </a:p>
          <a:p>
            <a:endParaRPr lang="en-US" dirty="0"/>
          </a:p>
          <a:p>
            <a:r>
              <a:rPr lang="en-US" dirty="0"/>
              <a:t>Preventive Measures </a:t>
            </a:r>
          </a:p>
        </p:txBody>
      </p:sp>
    </p:spTree>
    <p:extLst>
      <p:ext uri="{BB962C8B-B14F-4D97-AF65-F5344CB8AC3E}">
        <p14:creationId xmlns:p14="http://schemas.microsoft.com/office/powerpoint/2010/main" val="170020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907A35FB-1D14-4930-8325-AE16B3C091B4}"/>
              </a:ext>
            </a:extLst>
          </p:cNvPr>
          <p:cNvSpPr/>
          <p:nvPr/>
        </p:nvSpPr>
        <p:spPr>
          <a:xfrm>
            <a:off x="283552" y="1418491"/>
            <a:ext cx="4380161" cy="4507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77765"/>
            <a:ext cx="10515600" cy="1325563"/>
          </a:xfrm>
        </p:spPr>
        <p:txBody>
          <a:bodyPr/>
          <a:lstStyle/>
          <a:p>
            <a:pPr algn="ctr"/>
            <a:r>
              <a:rPr lang="en-US" dirty="0"/>
              <a:t>LAB DIAGNOSIS (ACUTELY)</a:t>
            </a:r>
          </a:p>
        </p:txBody>
      </p:sp>
      <p:sp>
        <p:nvSpPr>
          <p:cNvPr id="3" name="Content Placeholder 2"/>
          <p:cNvSpPr>
            <a:spLocks noGrp="1"/>
          </p:cNvSpPr>
          <p:nvPr>
            <p:ph idx="1"/>
          </p:nvPr>
        </p:nvSpPr>
        <p:spPr>
          <a:xfrm>
            <a:off x="334005" y="1485095"/>
            <a:ext cx="4679136" cy="3301722"/>
          </a:xfrm>
        </p:spPr>
        <p:txBody>
          <a:bodyPr>
            <a:noAutofit/>
          </a:bodyPr>
          <a:lstStyle/>
          <a:p>
            <a:pPr marL="0" indent="0" algn="ctr">
              <a:buNone/>
            </a:pPr>
            <a:r>
              <a:rPr lang="en-US" sz="2000" b="1" dirty="0">
                <a:solidFill>
                  <a:schemeClr val="bg1"/>
                </a:solidFill>
              </a:rPr>
              <a:t>Measles IgM  </a:t>
            </a:r>
          </a:p>
          <a:p>
            <a:pPr marL="0" indent="0" algn="ctr">
              <a:buNone/>
            </a:pPr>
            <a:endParaRPr lang="en-US" sz="1800" dirty="0">
              <a:solidFill>
                <a:schemeClr val="bg1"/>
              </a:solidFill>
            </a:endParaRPr>
          </a:p>
          <a:p>
            <a:r>
              <a:rPr lang="en-US" sz="1800" dirty="0">
                <a:solidFill>
                  <a:schemeClr val="bg1"/>
                </a:solidFill>
              </a:rPr>
              <a:t>FALSE NEGATIVES in first 72 hours  after rash onset (up to 20%),                  may need to re-test</a:t>
            </a:r>
          </a:p>
          <a:p>
            <a:endParaRPr lang="en-US" sz="1800" dirty="0">
              <a:solidFill>
                <a:schemeClr val="bg1"/>
              </a:solidFill>
            </a:endParaRPr>
          </a:p>
          <a:p>
            <a:r>
              <a:rPr lang="en-US" sz="1800" dirty="0">
                <a:solidFill>
                  <a:schemeClr val="bg1"/>
                </a:solidFill>
              </a:rPr>
              <a:t>ABSENT or TRANSIENTLY present in immunized people s/p 1 or 2 vaccine doses</a:t>
            </a:r>
          </a:p>
          <a:p>
            <a:pPr lvl="1"/>
            <a:r>
              <a:rPr lang="en-US" sz="1800" dirty="0">
                <a:solidFill>
                  <a:schemeClr val="bg1"/>
                </a:solidFill>
              </a:rPr>
              <a:t>CANNOT rule out measles with negative IgM !</a:t>
            </a:r>
          </a:p>
          <a:p>
            <a:pPr lvl="1"/>
            <a:endParaRPr lang="en-US" sz="1800" dirty="0">
              <a:solidFill>
                <a:schemeClr val="bg1"/>
              </a:solidFill>
            </a:endParaRPr>
          </a:p>
          <a:p>
            <a:r>
              <a:rPr lang="en-US" sz="1800" dirty="0">
                <a:solidFill>
                  <a:schemeClr val="bg1"/>
                </a:solidFill>
              </a:rPr>
              <a:t>NOT reliable in immunocompromised </a:t>
            </a:r>
          </a:p>
          <a:p>
            <a:pPr lvl="1"/>
            <a:endParaRPr lang="en-US" sz="1800" dirty="0"/>
          </a:p>
          <a:p>
            <a:pPr marL="457200" lvl="1" indent="0">
              <a:buNone/>
            </a:pPr>
            <a:endParaRPr lang="en-US" sz="1800" dirty="0"/>
          </a:p>
          <a:p>
            <a:pPr lvl="1"/>
            <a:endParaRPr lang="en-US" sz="1800" dirty="0"/>
          </a:p>
          <a:p>
            <a:endParaRPr lang="en-US" sz="1800" dirty="0"/>
          </a:p>
        </p:txBody>
      </p:sp>
      <p:sp>
        <p:nvSpPr>
          <p:cNvPr id="7" name="Rectangle: Rounded Corners 6">
            <a:extLst>
              <a:ext uri="{FF2B5EF4-FFF2-40B4-BE49-F238E27FC236}">
                <a16:creationId xmlns:a16="http://schemas.microsoft.com/office/drawing/2014/main" xmlns="" id="{59690367-488E-4614-8638-5FFD2224088B}"/>
              </a:ext>
            </a:extLst>
          </p:cNvPr>
          <p:cNvSpPr/>
          <p:nvPr/>
        </p:nvSpPr>
        <p:spPr>
          <a:xfrm>
            <a:off x="5410998" y="1300922"/>
            <a:ext cx="4514655" cy="4507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Content Placeholder 2">
            <a:extLst>
              <a:ext uri="{FF2B5EF4-FFF2-40B4-BE49-F238E27FC236}">
                <a16:creationId xmlns:a16="http://schemas.microsoft.com/office/drawing/2014/main" xmlns="" id="{6E322CAC-E9C6-483B-BD9D-096B9511429B}"/>
              </a:ext>
            </a:extLst>
          </p:cNvPr>
          <p:cNvSpPr txBox="1">
            <a:spLocks/>
          </p:cNvSpPr>
          <p:nvPr/>
        </p:nvSpPr>
        <p:spPr>
          <a:xfrm>
            <a:off x="5873262" y="1690688"/>
            <a:ext cx="4548555" cy="5074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pPr lvl="1"/>
            <a:endParaRPr lang="en-US" sz="1800" dirty="0"/>
          </a:p>
          <a:p>
            <a:pPr marL="457200" lvl="1" indent="0">
              <a:buFont typeface="Arial" panose="020B0604020202020204" pitchFamily="34" charset="0"/>
              <a:buNone/>
            </a:pPr>
            <a:endParaRPr lang="en-US" sz="1800" dirty="0"/>
          </a:p>
          <a:p>
            <a:pPr marL="457200" lvl="1" indent="0">
              <a:buFont typeface="Arial" panose="020B0604020202020204" pitchFamily="34" charset="0"/>
              <a:buNone/>
            </a:pPr>
            <a:endParaRPr lang="en-US" sz="1800" dirty="0"/>
          </a:p>
          <a:p>
            <a:pPr lvl="1"/>
            <a:endParaRPr lang="en-US" sz="1800" dirty="0"/>
          </a:p>
          <a:p>
            <a:endParaRPr lang="en-US" sz="1800" dirty="0"/>
          </a:p>
        </p:txBody>
      </p:sp>
      <p:sp>
        <p:nvSpPr>
          <p:cNvPr id="9" name="Content Placeholder 2">
            <a:extLst>
              <a:ext uri="{FF2B5EF4-FFF2-40B4-BE49-F238E27FC236}">
                <a16:creationId xmlns:a16="http://schemas.microsoft.com/office/drawing/2014/main" xmlns="" id="{FCA9366C-E0A9-4810-9762-2A50F35B9E60}"/>
              </a:ext>
            </a:extLst>
          </p:cNvPr>
          <p:cNvSpPr txBox="1">
            <a:spLocks/>
          </p:cNvSpPr>
          <p:nvPr/>
        </p:nvSpPr>
        <p:spPr>
          <a:xfrm>
            <a:off x="11103219" y="1116257"/>
            <a:ext cx="4111869" cy="2919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800" dirty="0"/>
          </a:p>
          <a:p>
            <a:pPr marL="457200" lvl="1" indent="0">
              <a:buFont typeface="Arial" panose="020B0604020202020204" pitchFamily="34" charset="0"/>
              <a:buNone/>
            </a:pPr>
            <a:endParaRPr lang="en-US" sz="1800" dirty="0"/>
          </a:p>
          <a:p>
            <a:pPr marL="457200" lvl="1" indent="0">
              <a:buFont typeface="Arial" panose="020B0604020202020204" pitchFamily="34" charset="0"/>
              <a:buNone/>
            </a:pPr>
            <a:endParaRPr lang="en-US" sz="1800" dirty="0"/>
          </a:p>
          <a:p>
            <a:pPr lvl="1"/>
            <a:endParaRPr lang="en-US" sz="1800" dirty="0"/>
          </a:p>
          <a:p>
            <a:endParaRPr lang="en-US" sz="1800" dirty="0"/>
          </a:p>
        </p:txBody>
      </p:sp>
      <p:sp>
        <p:nvSpPr>
          <p:cNvPr id="10" name="Rectangle 9">
            <a:extLst>
              <a:ext uri="{FF2B5EF4-FFF2-40B4-BE49-F238E27FC236}">
                <a16:creationId xmlns:a16="http://schemas.microsoft.com/office/drawing/2014/main" xmlns="" id="{0A5C7A63-9D03-4B93-8965-489E6817EDF0}"/>
              </a:ext>
            </a:extLst>
          </p:cNvPr>
          <p:cNvSpPr/>
          <p:nvPr/>
        </p:nvSpPr>
        <p:spPr>
          <a:xfrm>
            <a:off x="5084447" y="1485095"/>
            <a:ext cx="4939513" cy="2954655"/>
          </a:xfrm>
          <a:prstGeom prst="rect">
            <a:avLst/>
          </a:prstGeom>
        </p:spPr>
        <p:txBody>
          <a:bodyPr wrap="square">
            <a:spAutoFit/>
          </a:bodyPr>
          <a:lstStyle/>
          <a:p>
            <a:pPr algn="ctr"/>
            <a:r>
              <a:rPr lang="en-US" sz="2000" b="1" dirty="0">
                <a:solidFill>
                  <a:schemeClr val="bg1"/>
                </a:solidFill>
              </a:rPr>
              <a:t>Measles real time PCR </a:t>
            </a:r>
          </a:p>
          <a:p>
            <a:pPr algn="ctr"/>
            <a:endParaRPr lang="en-US" sz="2000" b="1" dirty="0">
              <a:solidFill>
                <a:schemeClr val="bg1"/>
              </a:solidFill>
            </a:endParaRPr>
          </a:p>
          <a:p>
            <a:pPr marL="742950" lvl="1" indent="-285750">
              <a:buFont typeface="Arial" panose="020B0604020202020204" pitchFamily="34" charset="0"/>
              <a:buChar char="•"/>
            </a:pPr>
            <a:r>
              <a:rPr lang="en-US" dirty="0">
                <a:solidFill>
                  <a:schemeClr val="bg1"/>
                </a:solidFill>
              </a:rPr>
              <a:t>Rapid and sensitive</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Throat or nasopharyngeal swabs  (urine may increase sensitivity)</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HIGHEST YIELD detection within 3 days of rash onset (viral shedding); may be positive for up to 2 week</a:t>
            </a:r>
            <a:r>
              <a:rPr lang="en-US" sz="2000" dirty="0">
                <a:solidFill>
                  <a:schemeClr val="bg1"/>
                </a:solidFill>
              </a:rPr>
              <a:t>s</a:t>
            </a:r>
          </a:p>
        </p:txBody>
      </p:sp>
      <p:sp>
        <p:nvSpPr>
          <p:cNvPr id="13" name="TextBox 12">
            <a:extLst>
              <a:ext uri="{FF2B5EF4-FFF2-40B4-BE49-F238E27FC236}">
                <a16:creationId xmlns:a16="http://schemas.microsoft.com/office/drawing/2014/main" xmlns="" id="{A66CE0D2-7849-4783-8035-30F4FE53D009}"/>
              </a:ext>
            </a:extLst>
          </p:cNvPr>
          <p:cNvSpPr txBox="1"/>
          <p:nvPr/>
        </p:nvSpPr>
        <p:spPr>
          <a:xfrm>
            <a:off x="4604372" y="2564357"/>
            <a:ext cx="931850" cy="1323439"/>
          </a:xfrm>
          <a:prstGeom prst="rect">
            <a:avLst/>
          </a:prstGeom>
          <a:noFill/>
        </p:spPr>
        <p:txBody>
          <a:bodyPr wrap="square" rtlCol="0">
            <a:spAutoFit/>
          </a:bodyPr>
          <a:lstStyle/>
          <a:p>
            <a:r>
              <a:rPr lang="en-US" sz="8000" dirty="0"/>
              <a:t>+</a:t>
            </a:r>
          </a:p>
        </p:txBody>
      </p:sp>
      <p:sp>
        <p:nvSpPr>
          <p:cNvPr id="14" name="TextBox 13">
            <a:extLst>
              <a:ext uri="{FF2B5EF4-FFF2-40B4-BE49-F238E27FC236}">
                <a16:creationId xmlns:a16="http://schemas.microsoft.com/office/drawing/2014/main" xmlns="" id="{9D355940-C72E-47FA-8D2D-92286CC11779}"/>
              </a:ext>
            </a:extLst>
          </p:cNvPr>
          <p:cNvSpPr txBox="1"/>
          <p:nvPr/>
        </p:nvSpPr>
        <p:spPr>
          <a:xfrm>
            <a:off x="709245" y="931591"/>
            <a:ext cx="5557932" cy="369332"/>
          </a:xfrm>
          <a:prstGeom prst="rect">
            <a:avLst/>
          </a:prstGeom>
          <a:noFill/>
        </p:spPr>
        <p:txBody>
          <a:bodyPr wrap="none" rtlCol="0">
            <a:spAutoFit/>
          </a:bodyPr>
          <a:lstStyle/>
          <a:p>
            <a:r>
              <a:rPr lang="en-US" dirty="0"/>
              <a:t>Any suspected case, want to confirm the diagnosis: </a:t>
            </a:r>
          </a:p>
        </p:txBody>
      </p:sp>
      <p:sp>
        <p:nvSpPr>
          <p:cNvPr id="16" name="TextBox 15">
            <a:extLst>
              <a:ext uri="{FF2B5EF4-FFF2-40B4-BE49-F238E27FC236}">
                <a16:creationId xmlns:a16="http://schemas.microsoft.com/office/drawing/2014/main" xmlns="" id="{CB84AE94-38DC-4DFA-836F-B1B378186316}"/>
              </a:ext>
            </a:extLst>
          </p:cNvPr>
          <p:cNvSpPr txBox="1"/>
          <p:nvPr/>
        </p:nvSpPr>
        <p:spPr>
          <a:xfrm>
            <a:off x="10023960" y="2627956"/>
            <a:ext cx="2073405" cy="2031325"/>
          </a:xfrm>
          <a:prstGeom prst="rect">
            <a:avLst/>
          </a:prstGeom>
          <a:noFill/>
        </p:spPr>
        <p:txBody>
          <a:bodyPr wrap="square" rtlCol="0">
            <a:spAutoFit/>
          </a:bodyPr>
          <a:lstStyle/>
          <a:p>
            <a:r>
              <a:rPr lang="en-US" i="1" dirty="0"/>
              <a:t>Specimens usually shipped to public health laboratory or CDC</a:t>
            </a:r>
          </a:p>
          <a:p>
            <a:r>
              <a:rPr lang="en-US" i="1" dirty="0"/>
              <a:t>(at direction of state health department) </a:t>
            </a:r>
          </a:p>
        </p:txBody>
      </p:sp>
    </p:spTree>
    <p:extLst>
      <p:ext uri="{BB962C8B-B14F-4D97-AF65-F5344CB8AC3E}">
        <p14:creationId xmlns:p14="http://schemas.microsoft.com/office/powerpoint/2010/main" val="42622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Effect transition="in" filter="fade">
                                      <p:cBhvr>
                                        <p:cTn id="50" dur="500"/>
                                        <p:tgtEl>
                                          <p:spTgt spid="1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Effect transition="in" filter="fade">
                                      <p:cBhvr>
                                        <p:cTn id="55" dur="500"/>
                                        <p:tgtEl>
                                          <p:spTgt spid="1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xEl>
                                              <p:pRg st="6" end="6"/>
                                            </p:txEl>
                                          </p:spTgt>
                                        </p:tgtEl>
                                        <p:attrNameLst>
                                          <p:attrName>style.visibility</p:attrName>
                                        </p:attrNameLst>
                                      </p:cBhvr>
                                      <p:to>
                                        <p:strVal val="visible"/>
                                      </p:to>
                                    </p:set>
                                    <p:animEffect transition="in" filter="fade">
                                      <p:cBhvr>
                                        <p:cTn id="60" dur="500"/>
                                        <p:tgtEl>
                                          <p:spTgt spid="10">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xEl>
                                              <p:pRg st="0" end="0"/>
                                            </p:txEl>
                                          </p:spTgt>
                                        </p:tgtEl>
                                        <p:attrNameLst>
                                          <p:attrName>style.visibility</p:attrName>
                                        </p:attrNameLst>
                                      </p:cBhvr>
                                      <p:to>
                                        <p:strVal val="visible"/>
                                      </p:to>
                                    </p:set>
                                    <p:animEffect transition="in" filter="fade">
                                      <p:cBhvr>
                                        <p:cTn id="65" dur="500"/>
                                        <p:tgtEl>
                                          <p:spTgt spid="16">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xEl>
                                              <p:pRg st="1" end="1"/>
                                            </p:txEl>
                                          </p:spTgt>
                                        </p:tgtEl>
                                        <p:attrNameLst>
                                          <p:attrName>style.visibility</p:attrName>
                                        </p:attrNameLst>
                                      </p:cBhvr>
                                      <p:to>
                                        <p:strVal val="visible"/>
                                      </p:to>
                                    </p:set>
                                    <p:animEffect transition="in" filter="fade">
                                      <p:cBhvr>
                                        <p:cTn id="6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EFB128-BC94-4F28-80CD-5BDAF4A43321}"/>
              </a:ext>
            </a:extLst>
          </p:cNvPr>
          <p:cNvSpPr>
            <a:spLocks noGrp="1"/>
          </p:cNvSpPr>
          <p:nvPr>
            <p:ph type="title"/>
          </p:nvPr>
        </p:nvSpPr>
        <p:spPr>
          <a:xfrm>
            <a:off x="838200" y="18255"/>
            <a:ext cx="10515600" cy="1325563"/>
          </a:xfrm>
        </p:spPr>
        <p:txBody>
          <a:bodyPr/>
          <a:lstStyle/>
          <a:p>
            <a:pPr algn="ctr"/>
            <a:r>
              <a:rPr lang="en-US" dirty="0"/>
              <a:t>OTHER LABS</a:t>
            </a:r>
          </a:p>
        </p:txBody>
      </p:sp>
      <p:sp>
        <p:nvSpPr>
          <p:cNvPr id="3" name="Content Placeholder 2">
            <a:extLst>
              <a:ext uri="{FF2B5EF4-FFF2-40B4-BE49-F238E27FC236}">
                <a16:creationId xmlns:a16="http://schemas.microsoft.com/office/drawing/2014/main" xmlns="" id="{11425A41-D28C-463B-9E51-2F2E9074637D}"/>
              </a:ext>
            </a:extLst>
          </p:cNvPr>
          <p:cNvSpPr>
            <a:spLocks noGrp="1"/>
          </p:cNvSpPr>
          <p:nvPr>
            <p:ph idx="1"/>
          </p:nvPr>
        </p:nvSpPr>
        <p:spPr>
          <a:xfrm>
            <a:off x="838200" y="1450487"/>
            <a:ext cx="10515600" cy="4351338"/>
          </a:xfrm>
        </p:spPr>
        <p:txBody>
          <a:bodyPr>
            <a:normAutofit/>
          </a:bodyPr>
          <a:lstStyle/>
          <a:p>
            <a:r>
              <a:rPr lang="en-US" sz="2000" dirty="0"/>
              <a:t>Viral culture</a:t>
            </a:r>
          </a:p>
          <a:p>
            <a:pPr lvl="1"/>
            <a:r>
              <a:rPr lang="en-US" sz="1800" dirty="0"/>
              <a:t>Not routinely used (requires special facilities, may take up to 2 weeks to isolate)</a:t>
            </a:r>
          </a:p>
          <a:p>
            <a:endParaRPr lang="en-US" sz="2200" dirty="0"/>
          </a:p>
          <a:p>
            <a:r>
              <a:rPr lang="en-US" sz="2000" b="1" dirty="0"/>
              <a:t>Measles IgG </a:t>
            </a:r>
            <a:r>
              <a:rPr lang="en-US" sz="2000" dirty="0"/>
              <a:t>comparing acute and convalescent titers (at least 10 days apart) </a:t>
            </a:r>
            <a:r>
              <a:rPr lang="en-US" sz="2000" dirty="0">
                <a:sym typeface="Wingdings" panose="05000000000000000000" pitchFamily="2" charset="2"/>
              </a:rPr>
              <a:t>               </a:t>
            </a:r>
            <a:r>
              <a:rPr lang="en-US" sz="2000" b="1" dirty="0">
                <a:sym typeface="Wingdings" panose="05000000000000000000" pitchFamily="2" charset="2"/>
              </a:rPr>
              <a:t>&gt; </a:t>
            </a:r>
            <a:r>
              <a:rPr lang="en-US" sz="2000" b="1" dirty="0"/>
              <a:t>4-fold rise </a:t>
            </a:r>
            <a:r>
              <a:rPr lang="en-US" sz="2000" dirty="0"/>
              <a:t>can diagnosis recent measles</a:t>
            </a:r>
            <a:endParaRPr lang="en-US" sz="2000" i="1" dirty="0"/>
          </a:p>
          <a:p>
            <a:pPr marL="457200" lvl="1" indent="0">
              <a:buNone/>
            </a:pPr>
            <a:endParaRPr lang="en-US" sz="2000" dirty="0"/>
          </a:p>
          <a:p>
            <a:r>
              <a:rPr lang="en-US" sz="2000" dirty="0"/>
              <a:t>CBC </a:t>
            </a:r>
          </a:p>
          <a:p>
            <a:pPr lvl="1"/>
            <a:r>
              <a:rPr lang="en-US" sz="1800" dirty="0"/>
              <a:t>Leukopenia, lymphopenia, thrombocytopenia </a:t>
            </a:r>
          </a:p>
          <a:p>
            <a:r>
              <a:rPr lang="en-US" sz="2000" dirty="0"/>
              <a:t>LFT</a:t>
            </a:r>
          </a:p>
          <a:p>
            <a:pPr lvl="1"/>
            <a:r>
              <a:rPr lang="en-US" sz="1800" dirty="0"/>
              <a:t>Elevated AST/ALT</a:t>
            </a:r>
          </a:p>
        </p:txBody>
      </p:sp>
    </p:spTree>
    <p:extLst>
      <p:ext uri="{BB962C8B-B14F-4D97-AF65-F5344CB8AC3E}">
        <p14:creationId xmlns:p14="http://schemas.microsoft.com/office/powerpoint/2010/main" val="23769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9DBBA6-9308-4409-AD8B-C029D91072BD}"/>
              </a:ext>
            </a:extLst>
          </p:cNvPr>
          <p:cNvSpPr>
            <a:spLocks noGrp="1"/>
          </p:cNvSpPr>
          <p:nvPr>
            <p:ph type="title"/>
          </p:nvPr>
        </p:nvSpPr>
        <p:spPr>
          <a:xfrm>
            <a:off x="732692" y="18255"/>
            <a:ext cx="10515600" cy="1325563"/>
          </a:xfrm>
        </p:spPr>
        <p:txBody>
          <a:bodyPr/>
          <a:lstStyle/>
          <a:p>
            <a:pPr algn="ctr"/>
            <a:r>
              <a:rPr lang="en-US" dirty="0"/>
              <a:t>REMINDERS  </a:t>
            </a:r>
          </a:p>
        </p:txBody>
      </p:sp>
      <p:sp>
        <p:nvSpPr>
          <p:cNvPr id="3" name="Content Placeholder 2">
            <a:extLst>
              <a:ext uri="{FF2B5EF4-FFF2-40B4-BE49-F238E27FC236}">
                <a16:creationId xmlns:a16="http://schemas.microsoft.com/office/drawing/2014/main" xmlns="" id="{906FD4F6-5E6A-4974-8033-67CB8A2CEC02}"/>
              </a:ext>
            </a:extLst>
          </p:cNvPr>
          <p:cNvSpPr>
            <a:spLocks noGrp="1"/>
          </p:cNvSpPr>
          <p:nvPr>
            <p:ph idx="1"/>
          </p:nvPr>
        </p:nvSpPr>
        <p:spPr>
          <a:xfrm>
            <a:off x="838200" y="1343818"/>
            <a:ext cx="10515600" cy="4351338"/>
          </a:xfrm>
        </p:spPr>
        <p:txBody>
          <a:bodyPr>
            <a:normAutofit/>
          </a:bodyPr>
          <a:lstStyle/>
          <a:p>
            <a:r>
              <a:rPr lang="en-US" sz="2400" dirty="0"/>
              <a:t>Any </a:t>
            </a:r>
            <a:r>
              <a:rPr lang="en-US" sz="2400" i="1" dirty="0"/>
              <a:t>suspected </a:t>
            </a:r>
            <a:r>
              <a:rPr lang="en-US" sz="2400" dirty="0"/>
              <a:t>or confirmed Measles case must be reported to your local or state health department</a:t>
            </a:r>
          </a:p>
          <a:p>
            <a:pPr marL="0" indent="0">
              <a:buNone/>
            </a:pPr>
            <a:endParaRPr lang="en-US" sz="2400" dirty="0"/>
          </a:p>
          <a:p>
            <a:r>
              <a:rPr lang="en-US" sz="2400" dirty="0"/>
              <a:t>Nationally notifiable disease</a:t>
            </a:r>
            <a:r>
              <a:rPr lang="en-US" sz="2400" dirty="0">
                <a:sym typeface="Wingdings" panose="05000000000000000000" pitchFamily="2" charset="2"/>
              </a:rPr>
              <a:t>: </a:t>
            </a:r>
            <a:r>
              <a:rPr lang="en-US" sz="2400" b="1" dirty="0">
                <a:sym typeface="Wingdings" panose="05000000000000000000" pitchFamily="2" charset="2"/>
              </a:rPr>
              <a:t>to be </a:t>
            </a:r>
            <a:r>
              <a:rPr lang="en-US" sz="2400" b="1" dirty="0"/>
              <a:t>reported to CDC within 24 hours </a:t>
            </a:r>
          </a:p>
          <a:p>
            <a:pPr lvl="1"/>
            <a:endParaRPr lang="en-US" sz="2000" b="1" dirty="0"/>
          </a:p>
          <a:p>
            <a:r>
              <a:rPr lang="en-US" sz="2400" dirty="0"/>
              <a:t>Diagnostic work up and infection control measures may vary according to location</a:t>
            </a:r>
          </a:p>
          <a:p>
            <a:pPr lvl="1"/>
            <a:r>
              <a:rPr lang="en-US" sz="2000" dirty="0"/>
              <a:t>seek guidance from your local public health authorities </a:t>
            </a:r>
          </a:p>
          <a:p>
            <a:endParaRPr lang="en-US" sz="2400" dirty="0"/>
          </a:p>
        </p:txBody>
      </p:sp>
    </p:spTree>
    <p:extLst>
      <p:ext uri="{BB962C8B-B14F-4D97-AF65-F5344CB8AC3E}">
        <p14:creationId xmlns:p14="http://schemas.microsoft.com/office/powerpoint/2010/main" val="26770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99"/>
            <a:ext cx="10515600" cy="1325563"/>
          </a:xfrm>
        </p:spPr>
        <p:txBody>
          <a:bodyPr/>
          <a:lstStyle/>
          <a:p>
            <a:pPr algn="ctr"/>
            <a:r>
              <a:rPr lang="en-US" dirty="0"/>
              <a:t>Content Flow  </a:t>
            </a:r>
          </a:p>
        </p:txBody>
      </p:sp>
      <p:sp>
        <p:nvSpPr>
          <p:cNvPr id="3" name="Content Placeholder 2"/>
          <p:cNvSpPr>
            <a:spLocks noGrp="1"/>
          </p:cNvSpPr>
          <p:nvPr>
            <p:ph idx="1"/>
          </p:nvPr>
        </p:nvSpPr>
        <p:spPr>
          <a:xfrm>
            <a:off x="838200" y="1226664"/>
            <a:ext cx="10515600" cy="4842832"/>
          </a:xfrm>
        </p:spPr>
        <p:txBody>
          <a:bodyPr>
            <a:normAutofit fontScale="62500" lnSpcReduction="20000"/>
          </a:bodyPr>
          <a:lstStyle/>
          <a:p>
            <a:r>
              <a:rPr lang="en-US" dirty="0"/>
              <a:t>Description of Pathogen &amp; Pathogenesis</a:t>
            </a:r>
          </a:p>
          <a:p>
            <a:endParaRPr lang="en-US" dirty="0"/>
          </a:p>
          <a:p>
            <a:r>
              <a:rPr lang="en-US" dirty="0"/>
              <a:t>Epidemiology</a:t>
            </a:r>
          </a:p>
          <a:p>
            <a:endParaRPr lang="en-US" dirty="0"/>
          </a:p>
          <a:p>
            <a:r>
              <a:rPr lang="en-US" dirty="0"/>
              <a:t>Risk Factors</a:t>
            </a:r>
          </a:p>
          <a:p>
            <a:endParaRPr lang="en-US" dirty="0"/>
          </a:p>
          <a:p>
            <a:r>
              <a:rPr lang="en-US" dirty="0"/>
              <a:t>Outbreaks </a:t>
            </a:r>
          </a:p>
          <a:p>
            <a:endParaRPr lang="en-US" dirty="0"/>
          </a:p>
          <a:p>
            <a:r>
              <a:rPr lang="en-US" dirty="0"/>
              <a:t>Clinical presentation &amp; Complications </a:t>
            </a:r>
          </a:p>
          <a:p>
            <a:endParaRPr lang="en-US" dirty="0"/>
          </a:p>
          <a:p>
            <a:r>
              <a:rPr lang="en-US" dirty="0"/>
              <a:t>Lab diagnosis</a:t>
            </a:r>
          </a:p>
          <a:p>
            <a:endParaRPr lang="en-US" dirty="0"/>
          </a:p>
          <a:p>
            <a:r>
              <a:rPr lang="en-US" b="1" dirty="0">
                <a:solidFill>
                  <a:srgbClr val="C00000"/>
                </a:solidFill>
              </a:rPr>
              <a:t>Management </a:t>
            </a:r>
          </a:p>
          <a:p>
            <a:endParaRPr lang="en-US" dirty="0"/>
          </a:p>
          <a:p>
            <a:r>
              <a:rPr lang="en-US" dirty="0"/>
              <a:t>Preventive Measures </a:t>
            </a:r>
          </a:p>
        </p:txBody>
      </p:sp>
    </p:spTree>
    <p:extLst>
      <p:ext uri="{BB962C8B-B14F-4D97-AF65-F5344CB8AC3E}">
        <p14:creationId xmlns:p14="http://schemas.microsoft.com/office/powerpoint/2010/main" val="1029308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MANAGEMENT: ISOLATION</a:t>
            </a:r>
          </a:p>
        </p:txBody>
      </p:sp>
      <p:sp>
        <p:nvSpPr>
          <p:cNvPr id="3" name="Content Placeholder 2"/>
          <p:cNvSpPr>
            <a:spLocks noGrp="1"/>
          </p:cNvSpPr>
          <p:nvPr>
            <p:ph idx="1"/>
          </p:nvPr>
        </p:nvSpPr>
        <p:spPr>
          <a:xfrm>
            <a:off x="418094" y="1502984"/>
            <a:ext cx="10515600" cy="4351338"/>
          </a:xfrm>
        </p:spPr>
        <p:txBody>
          <a:bodyPr>
            <a:normAutofit/>
          </a:bodyPr>
          <a:lstStyle/>
          <a:p>
            <a:pPr lvl="1"/>
            <a:r>
              <a:rPr lang="en-US" sz="2000" dirty="0">
                <a:solidFill>
                  <a:srgbClr val="C00000"/>
                </a:solidFill>
              </a:rPr>
              <a:t>Patient is contagious ~ </a:t>
            </a:r>
            <a:r>
              <a:rPr lang="en-US" sz="2000" b="1" dirty="0">
                <a:solidFill>
                  <a:srgbClr val="C00000"/>
                </a:solidFill>
              </a:rPr>
              <a:t>4 days </a:t>
            </a:r>
            <a:r>
              <a:rPr lang="en-US" sz="2000" b="1" i="1" dirty="0">
                <a:solidFill>
                  <a:srgbClr val="C00000"/>
                </a:solidFill>
              </a:rPr>
              <a:t>before</a:t>
            </a:r>
            <a:r>
              <a:rPr lang="en-US" sz="2000" b="1" dirty="0">
                <a:solidFill>
                  <a:srgbClr val="C00000"/>
                </a:solidFill>
              </a:rPr>
              <a:t> until 4 days after rash </a:t>
            </a:r>
            <a:r>
              <a:rPr lang="en-US" sz="2000" dirty="0">
                <a:solidFill>
                  <a:srgbClr val="C00000"/>
                </a:solidFill>
              </a:rPr>
              <a:t>onset (previously healthy) or duration of illness (immunocompromised)</a:t>
            </a:r>
          </a:p>
          <a:p>
            <a:pPr lvl="1"/>
            <a:endParaRPr lang="en-US" sz="2000" dirty="0"/>
          </a:p>
          <a:p>
            <a:pPr lvl="1"/>
            <a:r>
              <a:rPr lang="en-US" sz="2000" b="1" dirty="0"/>
              <a:t>Airborne and respiratory precautions </a:t>
            </a:r>
            <a:r>
              <a:rPr lang="en-US" sz="2000" dirty="0"/>
              <a:t>(along with standard precautions) </a:t>
            </a:r>
          </a:p>
          <a:p>
            <a:pPr marL="457200" lvl="1" indent="0">
              <a:buNone/>
            </a:pPr>
            <a:endParaRPr lang="en-US" sz="2000" b="1" dirty="0"/>
          </a:p>
          <a:p>
            <a:pPr lvl="1"/>
            <a:r>
              <a:rPr lang="en-US" sz="2000" b="1" dirty="0"/>
              <a:t>Mask/covered in blanket and escort patient to separate waiting area or put immediately in private room, negative pressure most optimal </a:t>
            </a:r>
            <a:r>
              <a:rPr lang="en-US" sz="2000" dirty="0"/>
              <a:t>(if none available, place in private room)</a:t>
            </a:r>
          </a:p>
          <a:p>
            <a:pPr marL="457200" lvl="1" indent="0">
              <a:buNone/>
            </a:pPr>
            <a:endParaRPr lang="en-US" sz="2000" dirty="0"/>
          </a:p>
          <a:p>
            <a:pPr lvl="1"/>
            <a:r>
              <a:rPr lang="en-US" sz="2000" dirty="0"/>
              <a:t>ALL caretakers are required to use </a:t>
            </a:r>
          </a:p>
          <a:p>
            <a:pPr marL="457200" lvl="1" indent="0">
              <a:buNone/>
            </a:pPr>
            <a:r>
              <a:rPr lang="en-US" sz="2000" dirty="0"/>
              <a:t>   N95 respirators/PAPR’s </a:t>
            </a:r>
            <a:r>
              <a:rPr lang="en-US" sz="2000" i="1" dirty="0"/>
              <a:t>regardless </a:t>
            </a:r>
            <a:r>
              <a:rPr lang="en-US" sz="2000" dirty="0"/>
              <a:t>of </a:t>
            </a:r>
          </a:p>
          <a:p>
            <a:pPr marL="457200" lvl="1" indent="0">
              <a:buNone/>
            </a:pPr>
            <a:r>
              <a:rPr lang="en-US" sz="2000" dirty="0"/>
              <a:t>   their vaccination status!</a:t>
            </a:r>
          </a:p>
          <a:p>
            <a:pPr marL="457200" lvl="1" indent="0">
              <a:buNone/>
            </a:pPr>
            <a:endParaRPr lang="en-US" sz="2000" dirty="0"/>
          </a:p>
          <a:p>
            <a:pPr marL="457200" lvl="1" indent="0">
              <a:buNone/>
            </a:pPr>
            <a:endParaRPr lang="en-US" dirty="0"/>
          </a:p>
        </p:txBody>
      </p:sp>
      <p:pic>
        <p:nvPicPr>
          <p:cNvPr id="4" name="Picture 3">
            <a:extLst>
              <a:ext uri="{FF2B5EF4-FFF2-40B4-BE49-F238E27FC236}">
                <a16:creationId xmlns:a16="http://schemas.microsoft.com/office/drawing/2014/main" xmlns="" id="{2C8F18C0-490B-40D4-A611-6503901E801C}"/>
              </a:ext>
            </a:extLst>
          </p:cNvPr>
          <p:cNvPicPr>
            <a:picLocks noChangeAspect="1"/>
          </p:cNvPicPr>
          <p:nvPr/>
        </p:nvPicPr>
        <p:blipFill>
          <a:blip r:embed="rId3"/>
          <a:stretch>
            <a:fillRect/>
          </a:stretch>
        </p:blipFill>
        <p:spPr>
          <a:xfrm>
            <a:off x="5823045" y="4285397"/>
            <a:ext cx="1831832" cy="1746346"/>
          </a:xfrm>
          <a:prstGeom prst="rect">
            <a:avLst/>
          </a:prstGeom>
        </p:spPr>
      </p:pic>
      <p:pic>
        <p:nvPicPr>
          <p:cNvPr id="5" name="Picture 4">
            <a:extLst>
              <a:ext uri="{FF2B5EF4-FFF2-40B4-BE49-F238E27FC236}">
                <a16:creationId xmlns:a16="http://schemas.microsoft.com/office/drawing/2014/main" xmlns="" id="{AA519127-3DD8-4AC2-AC67-E4AF60397E26}"/>
              </a:ext>
            </a:extLst>
          </p:cNvPr>
          <p:cNvPicPr>
            <a:picLocks noChangeAspect="1"/>
          </p:cNvPicPr>
          <p:nvPr/>
        </p:nvPicPr>
        <p:blipFill>
          <a:blip r:embed="rId4"/>
          <a:stretch>
            <a:fillRect/>
          </a:stretch>
        </p:blipFill>
        <p:spPr>
          <a:xfrm>
            <a:off x="8282674" y="4285397"/>
            <a:ext cx="1598305" cy="1794174"/>
          </a:xfrm>
          <a:prstGeom prst="rect">
            <a:avLst/>
          </a:prstGeom>
        </p:spPr>
      </p:pic>
      <p:pic>
        <p:nvPicPr>
          <p:cNvPr id="6" name="Picture 5"/>
          <p:cNvPicPr>
            <a:picLocks noChangeAspect="1"/>
          </p:cNvPicPr>
          <p:nvPr/>
        </p:nvPicPr>
        <p:blipFill>
          <a:blip r:embed="rId5"/>
          <a:stretch>
            <a:fillRect/>
          </a:stretch>
        </p:blipFill>
        <p:spPr>
          <a:xfrm>
            <a:off x="10921679" y="1502984"/>
            <a:ext cx="626436" cy="575644"/>
          </a:xfrm>
          <a:prstGeom prst="rect">
            <a:avLst/>
          </a:prstGeom>
        </p:spPr>
      </p:pic>
    </p:spTree>
    <p:extLst>
      <p:ext uri="{BB962C8B-B14F-4D97-AF65-F5344CB8AC3E}">
        <p14:creationId xmlns:p14="http://schemas.microsoft.com/office/powerpoint/2010/main" val="4755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45AC3-5233-4058-8532-9C64E903D897}"/>
              </a:ext>
            </a:extLst>
          </p:cNvPr>
          <p:cNvSpPr>
            <a:spLocks noGrp="1"/>
          </p:cNvSpPr>
          <p:nvPr>
            <p:ph type="title"/>
          </p:nvPr>
        </p:nvSpPr>
        <p:spPr>
          <a:xfrm>
            <a:off x="838200" y="18255"/>
            <a:ext cx="10515600" cy="1325563"/>
          </a:xfrm>
        </p:spPr>
        <p:txBody>
          <a:bodyPr/>
          <a:lstStyle/>
          <a:p>
            <a:pPr algn="ctr"/>
            <a:r>
              <a:rPr lang="en-US" dirty="0"/>
              <a:t>MANAGEMENT: ISOLATION</a:t>
            </a:r>
          </a:p>
        </p:txBody>
      </p:sp>
      <p:sp>
        <p:nvSpPr>
          <p:cNvPr id="3" name="Content Placeholder 2">
            <a:extLst>
              <a:ext uri="{FF2B5EF4-FFF2-40B4-BE49-F238E27FC236}">
                <a16:creationId xmlns:a16="http://schemas.microsoft.com/office/drawing/2014/main" xmlns="" id="{9DC5C506-20A5-47C3-AE4F-621E23673DB3}"/>
              </a:ext>
            </a:extLst>
          </p:cNvPr>
          <p:cNvSpPr>
            <a:spLocks noGrp="1"/>
          </p:cNvSpPr>
          <p:nvPr>
            <p:ph idx="1"/>
          </p:nvPr>
        </p:nvSpPr>
        <p:spPr>
          <a:xfrm>
            <a:off x="838200" y="1343818"/>
            <a:ext cx="5668107" cy="4351338"/>
          </a:xfrm>
        </p:spPr>
        <p:txBody>
          <a:bodyPr>
            <a:normAutofit/>
          </a:bodyPr>
          <a:lstStyle/>
          <a:p>
            <a:r>
              <a:rPr lang="en-US" sz="2000" dirty="0"/>
              <a:t>DO NOT USE patient room for </a:t>
            </a:r>
            <a:r>
              <a:rPr lang="en-US" sz="2000" b="1" dirty="0"/>
              <a:t>2 hours after  patient left </a:t>
            </a:r>
            <a:r>
              <a:rPr lang="en-US" sz="2000" dirty="0"/>
              <a:t>(infectious droplets can remain suspended)</a:t>
            </a:r>
          </a:p>
          <a:p>
            <a:pPr marL="0" indent="0">
              <a:buNone/>
            </a:pPr>
            <a:endParaRPr lang="en-US" sz="2000" dirty="0"/>
          </a:p>
          <a:p>
            <a:r>
              <a:rPr lang="en-US" sz="2000" dirty="0"/>
              <a:t>Upon patient discharged home (with suspicion of measles)</a:t>
            </a:r>
          </a:p>
          <a:p>
            <a:pPr lvl="1"/>
            <a:r>
              <a:rPr lang="en-US" sz="1800" dirty="0"/>
              <a:t>ensure masked/covered in blanket </a:t>
            </a:r>
          </a:p>
          <a:p>
            <a:pPr lvl="1"/>
            <a:r>
              <a:rPr lang="en-US" sz="1800" dirty="0"/>
              <a:t>use exit route that minimizes further exposure</a:t>
            </a:r>
          </a:p>
          <a:p>
            <a:pPr lvl="1"/>
            <a:r>
              <a:rPr lang="en-US" sz="1800" dirty="0"/>
              <a:t>instruct families to keep child at home in isolation until at least 4 days after rash onset, and in accordance with local health department  recommendations </a:t>
            </a:r>
          </a:p>
          <a:p>
            <a:pPr lvl="1"/>
            <a:r>
              <a:rPr lang="en-US" sz="1800" dirty="0"/>
              <a:t>FYI families health department will be contact them</a:t>
            </a:r>
            <a:endParaRPr lang="en-US" dirty="0"/>
          </a:p>
        </p:txBody>
      </p:sp>
      <p:pic>
        <p:nvPicPr>
          <p:cNvPr id="4" name="Content Placeholder 3">
            <a:extLst>
              <a:ext uri="{FF2B5EF4-FFF2-40B4-BE49-F238E27FC236}">
                <a16:creationId xmlns:a16="http://schemas.microsoft.com/office/drawing/2014/main" xmlns="" id="{D5B66154-EF8A-464F-977E-02F5CC326684}"/>
              </a:ext>
            </a:extLst>
          </p:cNvPr>
          <p:cNvPicPr>
            <a:picLocks noChangeAspect="1"/>
          </p:cNvPicPr>
          <p:nvPr/>
        </p:nvPicPr>
        <p:blipFill>
          <a:blip r:embed="rId3"/>
          <a:stretch>
            <a:fillRect/>
          </a:stretch>
        </p:blipFill>
        <p:spPr>
          <a:xfrm>
            <a:off x="7235064" y="1261388"/>
            <a:ext cx="4283647" cy="4335223"/>
          </a:xfrm>
          <a:prstGeom prst="rect">
            <a:avLst/>
          </a:prstGeom>
        </p:spPr>
      </p:pic>
    </p:spTree>
    <p:extLst>
      <p:ext uri="{BB962C8B-B14F-4D97-AF65-F5344CB8AC3E}">
        <p14:creationId xmlns:p14="http://schemas.microsoft.com/office/powerpoint/2010/main" val="227963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4685D-D252-46D0-9D59-6D3FFFB6B4F1}"/>
              </a:ext>
            </a:extLst>
          </p:cNvPr>
          <p:cNvSpPr>
            <a:spLocks noGrp="1"/>
          </p:cNvSpPr>
          <p:nvPr>
            <p:ph type="title"/>
          </p:nvPr>
        </p:nvSpPr>
        <p:spPr>
          <a:xfrm>
            <a:off x="838200" y="0"/>
            <a:ext cx="10515600" cy="1325563"/>
          </a:xfrm>
        </p:spPr>
        <p:txBody>
          <a:bodyPr/>
          <a:lstStyle/>
          <a:p>
            <a:pPr algn="ctr"/>
            <a:r>
              <a:rPr lang="en-US" dirty="0"/>
              <a:t>MANAGEMENT: THE PATIENT </a:t>
            </a:r>
          </a:p>
        </p:txBody>
      </p:sp>
      <p:sp>
        <p:nvSpPr>
          <p:cNvPr id="3" name="Content Placeholder 2">
            <a:extLst>
              <a:ext uri="{FF2B5EF4-FFF2-40B4-BE49-F238E27FC236}">
                <a16:creationId xmlns:a16="http://schemas.microsoft.com/office/drawing/2014/main" xmlns="" id="{2E3A0A9F-7971-49D0-9952-1D2BF1D1E174}"/>
              </a:ext>
            </a:extLst>
          </p:cNvPr>
          <p:cNvSpPr>
            <a:spLocks noGrp="1"/>
          </p:cNvSpPr>
          <p:nvPr>
            <p:ph idx="1"/>
          </p:nvPr>
        </p:nvSpPr>
        <p:spPr>
          <a:xfrm>
            <a:off x="647132" y="1253331"/>
            <a:ext cx="10515600" cy="4351338"/>
          </a:xfrm>
        </p:spPr>
        <p:txBody>
          <a:bodyPr>
            <a:normAutofit/>
          </a:bodyPr>
          <a:lstStyle/>
          <a:p>
            <a:pPr marL="0" indent="0">
              <a:buNone/>
            </a:pPr>
            <a:r>
              <a:rPr lang="en-US" sz="2000" dirty="0"/>
              <a:t>Treatment</a:t>
            </a:r>
          </a:p>
          <a:p>
            <a:pPr lvl="1"/>
            <a:r>
              <a:rPr lang="en-US" sz="1800" dirty="0"/>
              <a:t>No specific antiviral agents </a:t>
            </a:r>
          </a:p>
          <a:p>
            <a:pPr lvl="1"/>
            <a:r>
              <a:rPr lang="en-US" sz="1800" dirty="0"/>
              <a:t>In vitro, Measles sensitive to Ribavirin (used to treat severely immunocompromised children; not FDA licensed or approved for measles)</a:t>
            </a:r>
          </a:p>
          <a:p>
            <a:pPr marL="457200" lvl="1" indent="0">
              <a:buNone/>
            </a:pPr>
            <a:endParaRPr lang="en-US" sz="2000" dirty="0"/>
          </a:p>
          <a:p>
            <a:pPr marL="0" indent="0">
              <a:buNone/>
            </a:pPr>
            <a:r>
              <a:rPr lang="en-US" sz="2000" dirty="0"/>
              <a:t>Supportive care</a:t>
            </a:r>
            <a:endParaRPr lang="en-US" sz="2000" dirty="0">
              <a:sym typeface="Wingdings" panose="05000000000000000000" pitchFamily="2" charset="2"/>
            </a:endParaRPr>
          </a:p>
          <a:p>
            <a:pPr lvl="1"/>
            <a:r>
              <a:rPr lang="en-US" sz="1800" dirty="0">
                <a:sym typeface="Wingdings" panose="05000000000000000000" pitchFamily="2" charset="2"/>
              </a:rPr>
              <a:t> Fluids, antipyretic (avoid aspirin), antibiotics for bacterial superinfections (AOM, PNA) </a:t>
            </a:r>
          </a:p>
          <a:p>
            <a:pPr lvl="1"/>
            <a:endParaRPr lang="en-US" sz="2000" dirty="0"/>
          </a:p>
          <a:p>
            <a:pPr marL="0" indent="0">
              <a:buNone/>
            </a:pPr>
            <a:r>
              <a:rPr lang="en-US" sz="2000" dirty="0"/>
              <a:t>Vitamin A </a:t>
            </a:r>
            <a:r>
              <a:rPr lang="en-US" sz="2000" dirty="0">
                <a:sym typeface="Wingdings" panose="05000000000000000000" pitchFamily="2" charset="2"/>
              </a:rPr>
              <a:t>deficiency states</a:t>
            </a:r>
          </a:p>
          <a:p>
            <a:pPr lvl="1"/>
            <a:r>
              <a:rPr lang="en-US" sz="1800" dirty="0">
                <a:sym typeface="Wingdings" panose="05000000000000000000" pitchFamily="2" charset="2"/>
              </a:rPr>
              <a:t>Associated with severe illness and complications </a:t>
            </a:r>
          </a:p>
          <a:p>
            <a:pPr lvl="1"/>
            <a:r>
              <a:rPr lang="en-US" sz="1800" dirty="0">
                <a:sym typeface="Wingdings" panose="05000000000000000000" pitchFamily="2" charset="2"/>
              </a:rPr>
              <a:t>WHO and CDC recommends vitamin A for ALL children with acute or severe measles (decrease morbidity and mortality)</a:t>
            </a:r>
          </a:p>
          <a:p>
            <a:pPr lvl="1"/>
            <a:r>
              <a:rPr lang="en-US" sz="1800" dirty="0">
                <a:sym typeface="Wingdings" panose="05000000000000000000" pitchFamily="2" charset="2"/>
              </a:rPr>
              <a:t>Vitamin A supplement orally x 2 days</a:t>
            </a:r>
            <a:endParaRPr lang="en-US" sz="1800" dirty="0"/>
          </a:p>
          <a:p>
            <a:pPr marL="457200" lvl="1" indent="0">
              <a:buNone/>
            </a:pPr>
            <a:endParaRPr lang="en-US" sz="1800" dirty="0"/>
          </a:p>
          <a:p>
            <a:endParaRPr lang="en-US" dirty="0"/>
          </a:p>
        </p:txBody>
      </p:sp>
    </p:spTree>
    <p:extLst>
      <p:ext uri="{BB962C8B-B14F-4D97-AF65-F5344CB8AC3E}">
        <p14:creationId xmlns:p14="http://schemas.microsoft.com/office/powerpoint/2010/main" val="32684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7" y="0"/>
            <a:ext cx="10515600" cy="1325563"/>
          </a:xfrm>
        </p:spPr>
        <p:txBody>
          <a:bodyPr/>
          <a:lstStyle/>
          <a:p>
            <a:pPr algn="ctr"/>
            <a:r>
              <a:rPr lang="en-US" dirty="0"/>
              <a:t>MMR VACCINE</a:t>
            </a:r>
          </a:p>
        </p:txBody>
      </p:sp>
      <p:sp>
        <p:nvSpPr>
          <p:cNvPr id="3" name="Content Placeholder 2"/>
          <p:cNvSpPr>
            <a:spLocks noGrp="1"/>
          </p:cNvSpPr>
          <p:nvPr>
            <p:ph idx="1"/>
          </p:nvPr>
        </p:nvSpPr>
        <p:spPr>
          <a:xfrm>
            <a:off x="557721" y="1573236"/>
            <a:ext cx="7154621" cy="4535975"/>
          </a:xfrm>
        </p:spPr>
        <p:txBody>
          <a:bodyPr>
            <a:normAutofit/>
          </a:bodyPr>
          <a:lstStyle/>
          <a:p>
            <a:r>
              <a:rPr lang="en-US" sz="2000" dirty="0"/>
              <a:t>Measles vaccine is administered with mumps and rubella as MMR</a:t>
            </a:r>
          </a:p>
          <a:p>
            <a:endParaRPr lang="en-US" sz="2000" dirty="0"/>
          </a:p>
          <a:p>
            <a:r>
              <a:rPr lang="en-US" sz="2000" dirty="0"/>
              <a:t>CDC recommends </a:t>
            </a:r>
            <a:r>
              <a:rPr lang="en-US" sz="2000" b="1" dirty="0"/>
              <a:t>2 doses of MMR </a:t>
            </a:r>
          </a:p>
          <a:p>
            <a:pPr lvl="1"/>
            <a:r>
              <a:rPr lang="en-US" sz="1800" dirty="0"/>
              <a:t>Dose 1: age 12-15 months old (93% effective)</a:t>
            </a:r>
          </a:p>
          <a:p>
            <a:pPr lvl="1"/>
            <a:r>
              <a:rPr lang="en-US" sz="1800" dirty="0"/>
              <a:t>Dose 2: age 4-6 years old (catch &lt;5% failure rates, not a booster, 97% effective)</a:t>
            </a:r>
          </a:p>
          <a:p>
            <a:pPr marL="457200" lvl="1" indent="0">
              <a:buNone/>
            </a:pPr>
            <a:endParaRPr lang="en-US" sz="2000" dirty="0"/>
          </a:p>
          <a:p>
            <a:r>
              <a:rPr lang="en-US" sz="2000" i="1" dirty="0"/>
              <a:t>Minimum interval </a:t>
            </a:r>
            <a:r>
              <a:rPr lang="en-US" sz="2000" dirty="0"/>
              <a:t>between dose 1 and dose 2 is </a:t>
            </a:r>
            <a:r>
              <a:rPr lang="en-US" sz="2000" b="1" dirty="0"/>
              <a:t>28 days </a:t>
            </a:r>
          </a:p>
          <a:p>
            <a:pPr lvl="1"/>
            <a:r>
              <a:rPr lang="en-US" sz="1800" dirty="0"/>
              <a:t>accelerated schedule during outbreak or if international travel and &gt;12 months old</a:t>
            </a:r>
          </a:p>
          <a:p>
            <a:endParaRPr lang="en-US" sz="2000" dirty="0"/>
          </a:p>
          <a:p>
            <a:pPr lvl="1"/>
            <a:endParaRPr lang="en-US" sz="2000" dirty="0"/>
          </a:p>
          <a:p>
            <a:pPr lvl="1"/>
            <a:endParaRPr lang="en-US" dirty="0"/>
          </a:p>
          <a:p>
            <a:endParaRPr lang="en-US" dirty="0"/>
          </a:p>
          <a:p>
            <a:endParaRPr lang="en-US" dirty="0"/>
          </a:p>
        </p:txBody>
      </p:sp>
      <p:sp>
        <p:nvSpPr>
          <p:cNvPr id="4" name="Rectangle: Rounded Corners 3">
            <a:extLst>
              <a:ext uri="{FF2B5EF4-FFF2-40B4-BE49-F238E27FC236}">
                <a16:creationId xmlns:a16="http://schemas.microsoft.com/office/drawing/2014/main" xmlns="" id="{CF7770DE-36D6-4B47-BDCA-30BAC3983269}"/>
              </a:ext>
            </a:extLst>
          </p:cNvPr>
          <p:cNvSpPr/>
          <p:nvPr/>
        </p:nvSpPr>
        <p:spPr>
          <a:xfrm>
            <a:off x="7712343" y="2838451"/>
            <a:ext cx="4289158" cy="2749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MMR (live attenuated viral vaccine) </a:t>
            </a:r>
            <a:r>
              <a:rPr lang="en-US" sz="2000" b="1" dirty="0"/>
              <a:t>contraindicated</a:t>
            </a:r>
            <a:r>
              <a:rPr lang="en-US" sz="2000" dirty="0"/>
              <a:t> for</a:t>
            </a:r>
          </a:p>
          <a:p>
            <a:pPr marL="342900" indent="-342900">
              <a:buFont typeface="Arial" panose="020B0604020202020204" pitchFamily="34" charset="0"/>
              <a:buChar char="•"/>
            </a:pPr>
            <a:r>
              <a:rPr lang="en-US" dirty="0"/>
              <a:t>Immunocompromised, including pregnant women</a:t>
            </a:r>
          </a:p>
          <a:p>
            <a:pPr marL="342900" indent="-342900">
              <a:buFont typeface="Arial" panose="020B0604020202020204" pitchFamily="34" charset="0"/>
              <a:buChar char="•"/>
            </a:pPr>
            <a:r>
              <a:rPr lang="en-US" dirty="0"/>
              <a:t>Exception with HIV patients, can receive if asymptomatic and not severely immunocompromised</a:t>
            </a:r>
          </a:p>
        </p:txBody>
      </p:sp>
      <p:pic>
        <p:nvPicPr>
          <p:cNvPr id="5" name="Picture 4">
            <a:extLst>
              <a:ext uri="{FF2B5EF4-FFF2-40B4-BE49-F238E27FC236}">
                <a16:creationId xmlns:a16="http://schemas.microsoft.com/office/drawing/2014/main" xmlns="" id="{7094C010-0909-485E-91F7-DAC28613FCCE}"/>
              </a:ext>
            </a:extLst>
          </p:cNvPr>
          <p:cNvPicPr>
            <a:picLocks noChangeAspect="1"/>
          </p:cNvPicPr>
          <p:nvPr/>
        </p:nvPicPr>
        <p:blipFill>
          <a:blip r:embed="rId3"/>
          <a:stretch>
            <a:fillRect/>
          </a:stretch>
        </p:blipFill>
        <p:spPr>
          <a:xfrm>
            <a:off x="9021170" y="0"/>
            <a:ext cx="3170830" cy="1969963"/>
          </a:xfrm>
          <a:prstGeom prst="rect">
            <a:avLst/>
          </a:prstGeom>
        </p:spPr>
      </p:pic>
    </p:spTree>
    <p:extLst>
      <p:ext uri="{BB962C8B-B14F-4D97-AF65-F5344CB8AC3E}">
        <p14:creationId xmlns:p14="http://schemas.microsoft.com/office/powerpoint/2010/main" val="275866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THE PATHOGEN  </a:t>
            </a:r>
          </a:p>
        </p:txBody>
      </p:sp>
      <p:sp>
        <p:nvSpPr>
          <p:cNvPr id="3" name="Content Placeholder 2"/>
          <p:cNvSpPr>
            <a:spLocks noGrp="1"/>
          </p:cNvSpPr>
          <p:nvPr>
            <p:ph idx="1"/>
          </p:nvPr>
        </p:nvSpPr>
        <p:spPr>
          <a:xfrm>
            <a:off x="647131" y="1457136"/>
            <a:ext cx="10515600" cy="4351338"/>
          </a:xfrm>
        </p:spPr>
        <p:txBody>
          <a:bodyPr>
            <a:normAutofit/>
          </a:bodyPr>
          <a:lstStyle/>
          <a:p>
            <a:r>
              <a:rPr lang="en-US" sz="2000" dirty="0"/>
              <a:t>Measles caused by Rubeola virus, a Morbillivirus of the </a:t>
            </a:r>
            <a:r>
              <a:rPr lang="en-US" sz="2000" i="1" dirty="0" err="1"/>
              <a:t>Paramyxoviridae</a:t>
            </a:r>
            <a:r>
              <a:rPr lang="en-US" sz="2000" i="1" dirty="0"/>
              <a:t> </a:t>
            </a:r>
            <a:r>
              <a:rPr lang="en-US" sz="2000" dirty="0"/>
              <a:t>family</a:t>
            </a:r>
          </a:p>
          <a:p>
            <a:endParaRPr lang="en-US" sz="2000" dirty="0"/>
          </a:p>
          <a:p>
            <a:r>
              <a:rPr lang="en-US" sz="2000" dirty="0"/>
              <a:t>Enveloped RNA virus with 1 serotype </a:t>
            </a:r>
          </a:p>
          <a:p>
            <a:endParaRPr lang="en-US" sz="2000" dirty="0"/>
          </a:p>
          <a:p>
            <a:r>
              <a:rPr lang="en-US" sz="2000" dirty="0"/>
              <a:t>Humans are </a:t>
            </a:r>
            <a:r>
              <a:rPr lang="en-US" sz="2000" i="1" dirty="0"/>
              <a:t>only</a:t>
            </a:r>
            <a:r>
              <a:rPr lang="en-US" sz="2000" dirty="0"/>
              <a:t> natural hosts </a:t>
            </a:r>
          </a:p>
          <a:p>
            <a:pPr marL="0" indent="0">
              <a:buNone/>
            </a:pPr>
            <a:r>
              <a:rPr lang="en-US" sz="2000" dirty="0"/>
              <a:t>    (no animal reservoir)</a:t>
            </a:r>
          </a:p>
          <a:p>
            <a:pPr marL="0" indent="0">
              <a:buNone/>
            </a:pPr>
            <a:endParaRPr lang="en-US" sz="2000" dirty="0"/>
          </a:p>
          <a:p>
            <a:r>
              <a:rPr lang="en-US" sz="2000" dirty="0"/>
              <a:t>Vaccine preventable disease </a:t>
            </a:r>
          </a:p>
          <a:p>
            <a:endParaRPr lang="en-US" sz="2000" dirty="0"/>
          </a:p>
        </p:txBody>
      </p:sp>
      <p:pic>
        <p:nvPicPr>
          <p:cNvPr id="4" name="Picture 3"/>
          <p:cNvPicPr>
            <a:picLocks noChangeAspect="1"/>
          </p:cNvPicPr>
          <p:nvPr/>
        </p:nvPicPr>
        <p:blipFill>
          <a:blip r:embed="rId3"/>
          <a:stretch>
            <a:fillRect/>
          </a:stretch>
        </p:blipFill>
        <p:spPr>
          <a:xfrm>
            <a:off x="5904931" y="2355850"/>
            <a:ext cx="4943475" cy="3162300"/>
          </a:xfrm>
          <a:prstGeom prst="rect">
            <a:avLst/>
          </a:prstGeom>
        </p:spPr>
      </p:pic>
    </p:spTree>
    <p:extLst>
      <p:ext uri="{BB962C8B-B14F-4D97-AF65-F5344CB8AC3E}">
        <p14:creationId xmlns:p14="http://schemas.microsoft.com/office/powerpoint/2010/main" val="54389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7EB60-0027-493B-B954-B472D976E0FC}"/>
              </a:ext>
            </a:extLst>
          </p:cNvPr>
          <p:cNvSpPr>
            <a:spLocks noGrp="1"/>
          </p:cNvSpPr>
          <p:nvPr>
            <p:ph type="title"/>
          </p:nvPr>
        </p:nvSpPr>
        <p:spPr>
          <a:xfrm>
            <a:off x="838200" y="18255"/>
            <a:ext cx="10515600" cy="1325563"/>
          </a:xfrm>
        </p:spPr>
        <p:txBody>
          <a:bodyPr/>
          <a:lstStyle/>
          <a:p>
            <a:pPr algn="ctr"/>
            <a:r>
              <a:rPr lang="en-US" dirty="0"/>
              <a:t>MMR VACCINE </a:t>
            </a:r>
          </a:p>
        </p:txBody>
      </p:sp>
      <p:sp>
        <p:nvSpPr>
          <p:cNvPr id="3" name="Content Placeholder 2">
            <a:extLst>
              <a:ext uri="{FF2B5EF4-FFF2-40B4-BE49-F238E27FC236}">
                <a16:creationId xmlns:a16="http://schemas.microsoft.com/office/drawing/2014/main" xmlns="" id="{2CBD1D94-D69E-4D5F-9306-3CF535E80F0F}"/>
              </a:ext>
            </a:extLst>
          </p:cNvPr>
          <p:cNvSpPr>
            <a:spLocks noGrp="1"/>
          </p:cNvSpPr>
          <p:nvPr>
            <p:ph idx="1"/>
          </p:nvPr>
        </p:nvSpPr>
        <p:spPr>
          <a:xfrm>
            <a:off x="838200" y="1343818"/>
            <a:ext cx="10515600" cy="4351338"/>
          </a:xfrm>
        </p:spPr>
        <p:txBody>
          <a:bodyPr/>
          <a:lstStyle/>
          <a:p>
            <a:pPr marL="0" indent="0">
              <a:buNone/>
            </a:pPr>
            <a:r>
              <a:rPr lang="en-US" sz="2000" i="1" dirty="0"/>
              <a:t>Earlier</a:t>
            </a:r>
            <a:r>
              <a:rPr lang="en-US" sz="2000" dirty="0"/>
              <a:t> MMR vaccine dose for infants age 6 -11 months old recommended if</a:t>
            </a:r>
          </a:p>
          <a:p>
            <a:endParaRPr lang="en-US" sz="2000" dirty="0"/>
          </a:p>
          <a:p>
            <a:pPr lvl="1"/>
            <a:r>
              <a:rPr lang="en-US" sz="1800" dirty="0"/>
              <a:t>Traveling internationally before departure (</a:t>
            </a:r>
            <a:r>
              <a:rPr lang="en-US" sz="1800" i="1" dirty="0"/>
              <a:t>regardless</a:t>
            </a:r>
            <a:r>
              <a:rPr lang="en-US" sz="1800" dirty="0"/>
              <a:t> of destination) </a:t>
            </a:r>
          </a:p>
          <a:p>
            <a:pPr lvl="1"/>
            <a:r>
              <a:rPr lang="en-US" sz="1800" b="1" dirty="0"/>
              <a:t>Within 72 hours of exposure during outbreak, allows protection or disease modification </a:t>
            </a:r>
          </a:p>
          <a:p>
            <a:pPr lvl="1"/>
            <a:r>
              <a:rPr lang="en-US" sz="1800" i="1" dirty="0"/>
              <a:t>Early dose does not count as valid towards 2 dose series </a:t>
            </a:r>
          </a:p>
          <a:p>
            <a:endParaRPr lang="en-US" dirty="0"/>
          </a:p>
        </p:txBody>
      </p:sp>
      <p:pic>
        <p:nvPicPr>
          <p:cNvPr id="4" name="Picture 3">
            <a:extLst>
              <a:ext uri="{FF2B5EF4-FFF2-40B4-BE49-F238E27FC236}">
                <a16:creationId xmlns:a16="http://schemas.microsoft.com/office/drawing/2014/main" xmlns="" id="{9DDAD11C-B450-49C1-A5A1-C123BC7F8843}"/>
              </a:ext>
            </a:extLst>
          </p:cNvPr>
          <p:cNvPicPr>
            <a:picLocks noChangeAspect="1"/>
          </p:cNvPicPr>
          <p:nvPr/>
        </p:nvPicPr>
        <p:blipFill>
          <a:blip r:embed="rId3"/>
          <a:stretch>
            <a:fillRect/>
          </a:stretch>
        </p:blipFill>
        <p:spPr>
          <a:xfrm>
            <a:off x="4235355" y="3335607"/>
            <a:ext cx="2546445" cy="2755333"/>
          </a:xfrm>
          <a:prstGeom prst="rect">
            <a:avLst/>
          </a:prstGeom>
        </p:spPr>
      </p:pic>
    </p:spTree>
    <p:extLst>
      <p:ext uri="{BB962C8B-B14F-4D97-AF65-F5344CB8AC3E}">
        <p14:creationId xmlns:p14="http://schemas.microsoft.com/office/powerpoint/2010/main" val="4592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t>POST EXPOSURE PROPHYLAXIS (PEP) </a:t>
            </a:r>
          </a:p>
        </p:txBody>
      </p:sp>
      <p:sp>
        <p:nvSpPr>
          <p:cNvPr id="3" name="Content Placeholder 2"/>
          <p:cNvSpPr>
            <a:spLocks noGrp="1"/>
          </p:cNvSpPr>
          <p:nvPr>
            <p:ph idx="1"/>
          </p:nvPr>
        </p:nvSpPr>
        <p:spPr>
          <a:xfrm>
            <a:off x="838200" y="1518915"/>
            <a:ext cx="10515600" cy="4538367"/>
          </a:xfrm>
        </p:spPr>
        <p:txBody>
          <a:bodyPr>
            <a:normAutofit fontScale="92500" lnSpcReduction="10000"/>
          </a:bodyPr>
          <a:lstStyle/>
          <a:p>
            <a:pPr marL="0" indent="0" algn="ctr">
              <a:buNone/>
            </a:pPr>
            <a:r>
              <a:rPr lang="en-US" sz="2000" b="1" u="sng" dirty="0"/>
              <a:t>Who gets Post Exposure Prophylaxis?</a:t>
            </a:r>
          </a:p>
          <a:p>
            <a:pPr marL="0" indent="0" algn="ctr">
              <a:buNone/>
            </a:pPr>
            <a:endParaRPr lang="en-US" sz="2000" b="1" u="sng" dirty="0"/>
          </a:p>
          <a:p>
            <a:r>
              <a:rPr lang="en-US" sz="2000" dirty="0"/>
              <a:t>Those who has been exposed to only </a:t>
            </a:r>
            <a:r>
              <a:rPr lang="en-US" sz="2000" b="1" dirty="0"/>
              <a:t>confirmed case </a:t>
            </a:r>
            <a:r>
              <a:rPr lang="en-US" sz="2000" dirty="0"/>
              <a:t>of measles </a:t>
            </a:r>
          </a:p>
          <a:p>
            <a:endParaRPr lang="en-US" sz="2000" dirty="0"/>
          </a:p>
          <a:p>
            <a:pPr marL="0" indent="0" algn="ctr">
              <a:buNone/>
            </a:pPr>
            <a:r>
              <a:rPr lang="en-US" dirty="0"/>
              <a:t>AND </a:t>
            </a:r>
          </a:p>
          <a:p>
            <a:pPr marL="0" indent="0">
              <a:buNone/>
            </a:pPr>
            <a:endParaRPr lang="en-US" sz="2000" dirty="0"/>
          </a:p>
          <a:p>
            <a:r>
              <a:rPr lang="en-US" sz="2000" dirty="0"/>
              <a:t>Individuals who </a:t>
            </a:r>
            <a:r>
              <a:rPr lang="en-US" sz="2000" b="1" dirty="0"/>
              <a:t>lack evidence of immunity</a:t>
            </a:r>
            <a:r>
              <a:rPr lang="en-US" sz="2000" dirty="0"/>
              <a:t>, such as they</a:t>
            </a:r>
          </a:p>
          <a:p>
            <a:pPr lvl="2"/>
            <a:r>
              <a:rPr lang="en-US" sz="1900" dirty="0"/>
              <a:t>Do not have 1 or more documented doses of live rubeola vaccine at age 12 months or older</a:t>
            </a:r>
          </a:p>
          <a:p>
            <a:pPr lvl="2"/>
            <a:r>
              <a:rPr lang="en-US" sz="1900" dirty="0"/>
              <a:t>Do not have laboratory evidence of immunity or laboratory evidence of disease</a:t>
            </a:r>
          </a:p>
          <a:p>
            <a:pPr lvl="2"/>
            <a:r>
              <a:rPr lang="en-US" sz="1900" dirty="0"/>
              <a:t>Were not born before 1957</a:t>
            </a:r>
          </a:p>
          <a:p>
            <a:pPr marL="0" indent="0" algn="ctr">
              <a:buNone/>
            </a:pPr>
            <a:r>
              <a:rPr lang="en-US" sz="3600" dirty="0"/>
              <a:t> </a:t>
            </a:r>
            <a:r>
              <a:rPr lang="en-US" dirty="0"/>
              <a:t>OR</a:t>
            </a:r>
          </a:p>
          <a:p>
            <a:r>
              <a:rPr lang="en-US" sz="2000" dirty="0"/>
              <a:t>Those at </a:t>
            </a:r>
            <a:r>
              <a:rPr lang="en-US" sz="2000" b="1" dirty="0"/>
              <a:t>high risk for complications</a:t>
            </a:r>
          </a:p>
        </p:txBody>
      </p:sp>
      <p:sp>
        <p:nvSpPr>
          <p:cNvPr id="4" name="TextBox 3"/>
          <p:cNvSpPr txBox="1"/>
          <p:nvPr/>
        </p:nvSpPr>
        <p:spPr>
          <a:xfrm>
            <a:off x="9513651" y="1343818"/>
            <a:ext cx="2412460" cy="2308324"/>
          </a:xfrm>
          <a:prstGeom prst="rect">
            <a:avLst/>
          </a:prstGeom>
          <a:noFill/>
        </p:spPr>
        <p:txBody>
          <a:bodyPr wrap="square" rtlCol="0">
            <a:spAutoFit/>
          </a:bodyPr>
          <a:lstStyle/>
          <a:p>
            <a:r>
              <a:rPr lang="en-US" b="1" dirty="0">
                <a:solidFill>
                  <a:srgbClr val="C00000"/>
                </a:solidFill>
              </a:rPr>
              <a:t>REMINDER:</a:t>
            </a:r>
          </a:p>
          <a:p>
            <a:r>
              <a:rPr lang="en-US" b="1" dirty="0">
                <a:solidFill>
                  <a:srgbClr val="C00000"/>
                </a:solidFill>
              </a:rPr>
              <a:t>Helps to keep a list of suspected exposed patient/people to a case during this visit</a:t>
            </a:r>
            <a:r>
              <a:rPr lang="en-US" dirty="0"/>
              <a:t>.</a:t>
            </a:r>
          </a:p>
          <a:p>
            <a:endParaRPr lang="en-US" dirty="0"/>
          </a:p>
        </p:txBody>
      </p:sp>
    </p:spTree>
    <p:extLst>
      <p:ext uri="{BB962C8B-B14F-4D97-AF65-F5344CB8AC3E}">
        <p14:creationId xmlns:p14="http://schemas.microsoft.com/office/powerpoint/2010/main" val="40514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4AF409-A4CC-4046-9ABD-2BC141E5A097}"/>
              </a:ext>
            </a:extLst>
          </p:cNvPr>
          <p:cNvSpPr>
            <a:spLocks noGrp="1"/>
          </p:cNvSpPr>
          <p:nvPr>
            <p:ph type="title"/>
          </p:nvPr>
        </p:nvSpPr>
        <p:spPr>
          <a:xfrm>
            <a:off x="838200" y="228647"/>
            <a:ext cx="10515600" cy="1325563"/>
          </a:xfrm>
        </p:spPr>
        <p:txBody>
          <a:bodyPr/>
          <a:lstStyle/>
          <a:p>
            <a:pPr algn="ctr"/>
            <a:r>
              <a:rPr lang="en-US" dirty="0"/>
              <a:t>PEP for EXPOSED AND SUSCEPTIBLE PATIENT </a:t>
            </a:r>
          </a:p>
        </p:txBody>
      </p:sp>
      <p:sp>
        <p:nvSpPr>
          <p:cNvPr id="6" name="TextBox 5">
            <a:extLst>
              <a:ext uri="{FF2B5EF4-FFF2-40B4-BE49-F238E27FC236}">
                <a16:creationId xmlns:a16="http://schemas.microsoft.com/office/drawing/2014/main" xmlns="" id="{CC666B4E-7C02-4096-A275-2192B6A696D8}"/>
              </a:ext>
            </a:extLst>
          </p:cNvPr>
          <p:cNvSpPr txBox="1"/>
          <p:nvPr/>
        </p:nvSpPr>
        <p:spPr>
          <a:xfrm>
            <a:off x="628650" y="1724668"/>
            <a:ext cx="4519246" cy="2862322"/>
          </a:xfrm>
          <a:prstGeom prst="rect">
            <a:avLst/>
          </a:prstGeom>
          <a:noFill/>
        </p:spPr>
        <p:txBody>
          <a:bodyPr wrap="square" rtlCol="0">
            <a:spAutoFit/>
          </a:bodyPr>
          <a:lstStyle/>
          <a:p>
            <a:r>
              <a:rPr lang="en-US" b="1" dirty="0"/>
              <a:t> MMR vaccine</a:t>
            </a:r>
          </a:p>
          <a:p>
            <a:pPr marL="285750" indent="-285750">
              <a:buFont typeface="Arial" panose="020B0604020202020204" pitchFamily="34" charset="0"/>
              <a:buChar char="•"/>
            </a:pPr>
            <a:r>
              <a:rPr lang="en-US" dirty="0"/>
              <a:t>May prevent or modify disease if given </a:t>
            </a:r>
            <a:r>
              <a:rPr lang="en-US" b="1" dirty="0"/>
              <a:t>&lt;72 hours since exposure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Contraindicated for those with allergic reaction (anaphylaxis),  infants &lt;6 months old, immunocompromised patient and pregnant women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xmlns="" id="{70EAFB26-FDDE-4DC2-91F8-4342B5D78076}"/>
              </a:ext>
            </a:extLst>
          </p:cNvPr>
          <p:cNvSpPr txBox="1"/>
          <p:nvPr/>
        </p:nvSpPr>
        <p:spPr>
          <a:xfrm>
            <a:off x="6275224" y="1724668"/>
            <a:ext cx="5380892" cy="4708981"/>
          </a:xfrm>
          <a:prstGeom prst="rect">
            <a:avLst/>
          </a:prstGeom>
          <a:noFill/>
        </p:spPr>
        <p:txBody>
          <a:bodyPr wrap="square" rtlCol="0">
            <a:spAutoFit/>
          </a:bodyPr>
          <a:lstStyle/>
          <a:p>
            <a:r>
              <a:rPr lang="en-US" b="1" dirty="0"/>
              <a:t>Immunoglobin (IVIG or IMIG)</a:t>
            </a:r>
          </a:p>
          <a:p>
            <a:pPr marL="285750" indent="-285750">
              <a:buFont typeface="Arial" panose="020B0604020202020204" pitchFamily="34" charset="0"/>
              <a:buChar char="•"/>
            </a:pPr>
            <a:r>
              <a:rPr lang="en-US" dirty="0"/>
              <a:t>May prevent or modify disease if given </a:t>
            </a:r>
            <a:r>
              <a:rPr lang="en-US" b="1" dirty="0"/>
              <a:t>within 6 days since exposure </a:t>
            </a:r>
            <a:r>
              <a:rPr lang="en-US" dirty="0"/>
              <a:t>for immunoglobulin to be effective </a:t>
            </a:r>
          </a:p>
          <a:p>
            <a:endParaRPr lang="en-US" dirty="0"/>
          </a:p>
          <a:p>
            <a:pPr marL="285750" indent="-285750">
              <a:buFont typeface="Arial" panose="020B0604020202020204" pitchFamily="34" charset="0"/>
              <a:buChar char="•"/>
            </a:pPr>
            <a:r>
              <a:rPr lang="en-US" dirty="0"/>
              <a:t>Indication</a:t>
            </a:r>
          </a:p>
          <a:p>
            <a:pPr marL="742950" lvl="1" indent="-285750">
              <a:buFont typeface="Arial" panose="020B0604020202020204" pitchFamily="34" charset="0"/>
              <a:buChar char="•"/>
            </a:pPr>
            <a:r>
              <a:rPr lang="en-US" dirty="0"/>
              <a:t>Those not eligible for vaccine and high risk for disease: immunocompromised regardless vaccine status), susceptible pregnant women and infants &lt; 12 months old  </a:t>
            </a:r>
          </a:p>
          <a:p>
            <a:pPr marL="742950" lvl="1" indent="-285750">
              <a:buFont typeface="Arial" panose="020B0604020202020204" pitchFamily="34" charset="0"/>
              <a:buChar char="•"/>
            </a:pPr>
            <a:r>
              <a:rPr lang="en-US" dirty="0"/>
              <a:t>If &gt; 72 hours since exposure (vaccine ineffective)</a:t>
            </a:r>
          </a:p>
          <a:p>
            <a:endParaRPr lang="en-US" sz="1200" dirty="0"/>
          </a:p>
          <a:p>
            <a:pPr marL="342900" indent="-342900">
              <a:buFont typeface="Arial" panose="020B0604020202020204" pitchFamily="34" charset="0"/>
              <a:buChar char="•"/>
            </a:pPr>
            <a:r>
              <a:rPr lang="en-US" dirty="0"/>
              <a:t>Dose IVIG: 400 mg/kg IV </a:t>
            </a:r>
          </a:p>
          <a:p>
            <a:pPr marL="342900" indent="-342900">
              <a:buFont typeface="Arial" panose="020B0604020202020204" pitchFamily="34" charset="0"/>
              <a:buChar char="•"/>
            </a:pPr>
            <a:r>
              <a:rPr lang="en-US" dirty="0"/>
              <a:t>Dose IMIG is 0.5 mL/kg (max 15 mL)</a:t>
            </a:r>
          </a:p>
          <a:p>
            <a:endParaRPr lang="en-US" dirty="0"/>
          </a:p>
        </p:txBody>
      </p:sp>
    </p:spTree>
    <p:extLst>
      <p:ext uri="{BB962C8B-B14F-4D97-AF65-F5344CB8AC3E}">
        <p14:creationId xmlns:p14="http://schemas.microsoft.com/office/powerpoint/2010/main" val="38685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500"/>
                                        <p:tgtEl>
                                          <p:spTgt spid="7">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02CF9E-6E8D-409C-88CE-8E8493752317}"/>
              </a:ext>
            </a:extLst>
          </p:cNvPr>
          <p:cNvSpPr>
            <a:spLocks noGrp="1"/>
          </p:cNvSpPr>
          <p:nvPr>
            <p:ph type="title"/>
          </p:nvPr>
        </p:nvSpPr>
        <p:spPr>
          <a:xfrm>
            <a:off x="685800" y="0"/>
            <a:ext cx="11506200" cy="1325563"/>
          </a:xfrm>
        </p:spPr>
        <p:txBody>
          <a:bodyPr/>
          <a:lstStyle/>
          <a:p>
            <a:pPr algn="ctr"/>
            <a:r>
              <a:rPr lang="en-US" dirty="0"/>
              <a:t>MANAGAMENT:</a:t>
            </a:r>
            <a:br>
              <a:rPr lang="en-US" dirty="0"/>
            </a:br>
            <a:r>
              <a:rPr lang="en-US" dirty="0"/>
              <a:t>HEALTH CARE PERSONNEL</a:t>
            </a:r>
          </a:p>
        </p:txBody>
      </p:sp>
      <p:sp>
        <p:nvSpPr>
          <p:cNvPr id="3" name="Content Placeholder 2">
            <a:extLst>
              <a:ext uri="{FF2B5EF4-FFF2-40B4-BE49-F238E27FC236}">
                <a16:creationId xmlns:a16="http://schemas.microsoft.com/office/drawing/2014/main" xmlns="" id="{60AB648A-D28C-4610-B3F3-8D1A561FC6E4}"/>
              </a:ext>
            </a:extLst>
          </p:cNvPr>
          <p:cNvSpPr>
            <a:spLocks noGrp="1"/>
          </p:cNvSpPr>
          <p:nvPr>
            <p:ph idx="1"/>
          </p:nvPr>
        </p:nvSpPr>
        <p:spPr>
          <a:xfrm>
            <a:off x="685800" y="1462041"/>
            <a:ext cx="10515600" cy="4351338"/>
          </a:xfrm>
        </p:spPr>
        <p:txBody>
          <a:bodyPr/>
          <a:lstStyle/>
          <a:p>
            <a:endParaRPr lang="en-US" dirty="0"/>
          </a:p>
          <a:p>
            <a:r>
              <a:rPr lang="en-US" sz="2000" dirty="0"/>
              <a:t>Susceptible personnel (without immunization status documentation or lab evidence for immunity) advised NOT to enter suspected measles patient room</a:t>
            </a:r>
          </a:p>
          <a:p>
            <a:endParaRPr lang="en-US" sz="2000" dirty="0"/>
          </a:p>
          <a:p>
            <a:pPr lvl="1"/>
            <a:r>
              <a:rPr lang="en-US" sz="2000" dirty="0"/>
              <a:t> If exposed, he/she should be </a:t>
            </a:r>
            <a:r>
              <a:rPr lang="en-US" sz="2000" b="1" dirty="0"/>
              <a:t>excluded from work </a:t>
            </a:r>
            <a:r>
              <a:rPr lang="en-US" sz="2000" dirty="0"/>
              <a:t>starting day 5 through 21 from exposure (incubation period), </a:t>
            </a:r>
            <a:r>
              <a:rPr lang="en-US" sz="2000" i="1" dirty="0"/>
              <a:t>regardless </a:t>
            </a:r>
            <a:r>
              <a:rPr lang="en-US" sz="2000" dirty="0"/>
              <a:t>of their receipt of postexposure vaccine or IG!</a:t>
            </a:r>
          </a:p>
          <a:p>
            <a:endParaRPr lang="en-US" dirty="0"/>
          </a:p>
        </p:txBody>
      </p:sp>
    </p:spTree>
    <p:extLst>
      <p:ext uri="{BB962C8B-B14F-4D97-AF65-F5344CB8AC3E}">
        <p14:creationId xmlns:p14="http://schemas.microsoft.com/office/powerpoint/2010/main" val="17608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218C7-BED8-433C-ACEC-B55D40A7B729}"/>
              </a:ext>
            </a:extLst>
          </p:cNvPr>
          <p:cNvSpPr>
            <a:spLocks noGrp="1"/>
          </p:cNvSpPr>
          <p:nvPr>
            <p:ph type="title"/>
          </p:nvPr>
        </p:nvSpPr>
        <p:spPr>
          <a:xfrm>
            <a:off x="838200" y="0"/>
            <a:ext cx="10515600" cy="1325563"/>
          </a:xfrm>
        </p:spPr>
        <p:txBody>
          <a:bodyPr/>
          <a:lstStyle/>
          <a:p>
            <a:pPr algn="ctr"/>
            <a:r>
              <a:rPr lang="en-US" dirty="0"/>
              <a:t>URGENT CARE PEARLS </a:t>
            </a:r>
          </a:p>
        </p:txBody>
      </p:sp>
      <p:sp>
        <p:nvSpPr>
          <p:cNvPr id="3" name="Content Placeholder 2">
            <a:extLst>
              <a:ext uri="{FF2B5EF4-FFF2-40B4-BE49-F238E27FC236}">
                <a16:creationId xmlns:a16="http://schemas.microsoft.com/office/drawing/2014/main" xmlns="" id="{223A8EDC-5A03-46D8-BE7D-FAF6A67406AE}"/>
              </a:ext>
            </a:extLst>
          </p:cNvPr>
          <p:cNvSpPr>
            <a:spLocks noGrp="1"/>
          </p:cNvSpPr>
          <p:nvPr>
            <p:ph idx="1"/>
          </p:nvPr>
        </p:nvSpPr>
        <p:spPr>
          <a:xfrm>
            <a:off x="675218" y="1124974"/>
            <a:ext cx="10515600" cy="4957774"/>
          </a:xfrm>
        </p:spPr>
        <p:txBody>
          <a:bodyPr>
            <a:normAutofit lnSpcReduction="10000"/>
          </a:bodyPr>
          <a:lstStyle/>
          <a:p>
            <a:r>
              <a:rPr lang="en-US" sz="1800" dirty="0">
                <a:solidFill>
                  <a:schemeClr val="accent1"/>
                </a:solidFill>
              </a:rPr>
              <a:t>Ideal scenario</a:t>
            </a:r>
            <a:r>
              <a:rPr lang="en-US" sz="1800" dirty="0"/>
              <a:t>: patient/family/outside provider calls ahead with concerns for measles </a:t>
            </a:r>
          </a:p>
          <a:p>
            <a:pPr lvl="1"/>
            <a:r>
              <a:rPr lang="en-US" sz="1800" dirty="0"/>
              <a:t>Allows time to prepare a plan for arrival </a:t>
            </a:r>
          </a:p>
          <a:p>
            <a:pPr lvl="1"/>
            <a:endParaRPr lang="en-US" sz="1800" dirty="0"/>
          </a:p>
          <a:p>
            <a:r>
              <a:rPr lang="en-US" sz="1800" dirty="0">
                <a:solidFill>
                  <a:schemeClr val="accent1"/>
                </a:solidFill>
              </a:rPr>
              <a:t>Be prepared: </a:t>
            </a:r>
            <a:r>
              <a:rPr lang="en-US" sz="1800" dirty="0"/>
              <a:t>review proper use of respiratory protection wearing PAPR’s or N95 </a:t>
            </a:r>
          </a:p>
          <a:p>
            <a:endParaRPr lang="en-US" sz="1800" dirty="0"/>
          </a:p>
          <a:p>
            <a:r>
              <a:rPr lang="en-US" sz="1800" dirty="0">
                <a:solidFill>
                  <a:schemeClr val="accent1"/>
                </a:solidFill>
              </a:rPr>
              <a:t>Maintain awareness: </a:t>
            </a:r>
            <a:r>
              <a:rPr lang="en-US" sz="1800" dirty="0"/>
              <a:t>stay connected with local health department for updates on measles exposures (dates, locations etc.)</a:t>
            </a:r>
          </a:p>
          <a:p>
            <a:endParaRPr lang="en-US" sz="1800" dirty="0"/>
          </a:p>
          <a:p>
            <a:r>
              <a:rPr lang="en-US" sz="1800" dirty="0">
                <a:solidFill>
                  <a:schemeClr val="accent1"/>
                </a:solidFill>
              </a:rPr>
              <a:t>Know options</a:t>
            </a:r>
            <a:r>
              <a:rPr lang="en-US" sz="1800" dirty="0"/>
              <a:t>: public officials may offer home visits for solely diagnostic evaluation to avoid visits to health facilities </a:t>
            </a:r>
          </a:p>
          <a:p>
            <a:pPr marL="0" indent="0">
              <a:buNone/>
            </a:pPr>
            <a:endParaRPr lang="en-US" sz="1800" dirty="0">
              <a:sym typeface="Wingdings" panose="05000000000000000000" pitchFamily="2" charset="2"/>
            </a:endParaRPr>
          </a:p>
          <a:p>
            <a:r>
              <a:rPr lang="en-US" sz="1800" dirty="0">
                <a:solidFill>
                  <a:schemeClr val="accent1"/>
                </a:solidFill>
                <a:sym typeface="Wingdings" panose="05000000000000000000" pitchFamily="2" charset="2"/>
              </a:rPr>
              <a:t>Keep track: </a:t>
            </a:r>
            <a:r>
              <a:rPr lang="en-US" sz="1800" dirty="0">
                <a:sym typeface="Wingdings" panose="05000000000000000000" pitchFamily="2" charset="2"/>
              </a:rPr>
              <a:t>potential individuals exposed from case  </a:t>
            </a:r>
          </a:p>
          <a:p>
            <a:endParaRPr lang="en-US" sz="1800" dirty="0">
              <a:sym typeface="Wingdings" panose="05000000000000000000" pitchFamily="2" charset="2"/>
            </a:endParaRPr>
          </a:p>
          <a:p>
            <a:r>
              <a:rPr lang="en-US" sz="1800" dirty="0">
                <a:solidFill>
                  <a:schemeClr val="accent1"/>
                </a:solidFill>
                <a:sym typeface="Wingdings" panose="05000000000000000000" pitchFamily="2" charset="2"/>
              </a:rPr>
              <a:t>Know your contacts in outbreak setting</a:t>
            </a:r>
            <a:r>
              <a:rPr lang="en-US" sz="1800" dirty="0">
                <a:sym typeface="Wingdings" panose="05000000000000000000" pitchFamily="2" charset="2"/>
              </a:rPr>
              <a:t>: Public Health Department, local hospital, Infection Control and Infectious Diseases on call (if available)</a:t>
            </a:r>
          </a:p>
          <a:p>
            <a:endParaRPr lang="en-US" sz="2000" dirty="0"/>
          </a:p>
          <a:p>
            <a:endParaRPr lang="en-US" dirty="0"/>
          </a:p>
        </p:txBody>
      </p:sp>
    </p:spTree>
    <p:extLst>
      <p:ext uri="{BB962C8B-B14F-4D97-AF65-F5344CB8AC3E}">
        <p14:creationId xmlns:p14="http://schemas.microsoft.com/office/powerpoint/2010/main" val="33457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13D0E-4FF5-4BCA-9E37-1E088AA204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92C8304-A455-4C73-8854-8FBB5F00F019}"/>
              </a:ext>
            </a:extLst>
          </p:cNvPr>
          <p:cNvSpPr>
            <a:spLocks noGrp="1"/>
          </p:cNvSpPr>
          <p:nvPr>
            <p:ph idx="1"/>
          </p:nvPr>
        </p:nvSpPr>
        <p:spPr/>
        <p:txBody>
          <a:bodyPr/>
          <a:lstStyle/>
          <a:p>
            <a:pPr marL="0" indent="0" algn="ctr">
              <a:buNone/>
            </a:pPr>
            <a:endParaRPr lang="en-US" dirty="0"/>
          </a:p>
          <a:p>
            <a:pPr marL="0" indent="0" algn="ctr">
              <a:buNone/>
            </a:pPr>
            <a:r>
              <a:rPr lang="en-US" sz="4000" b="1" i="1" dirty="0"/>
              <a:t>URGENT CARE READINESS </a:t>
            </a:r>
          </a:p>
          <a:p>
            <a:pPr marL="0" indent="0" algn="ctr">
              <a:buNone/>
            </a:pPr>
            <a:r>
              <a:rPr lang="en-US" dirty="0"/>
              <a:t>(Dr. Jennifer Johnson)</a:t>
            </a:r>
          </a:p>
        </p:txBody>
      </p:sp>
    </p:spTree>
    <p:extLst>
      <p:ext uri="{BB962C8B-B14F-4D97-AF65-F5344CB8AC3E}">
        <p14:creationId xmlns:p14="http://schemas.microsoft.com/office/powerpoint/2010/main" val="4130489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rPr>
              <a:t>Urgent Care Center Approach</a:t>
            </a:r>
          </a:p>
        </p:txBody>
      </p:sp>
      <p:sp>
        <p:nvSpPr>
          <p:cNvPr id="3" name="Content Placeholder 2"/>
          <p:cNvSpPr>
            <a:spLocks noGrp="1"/>
          </p:cNvSpPr>
          <p:nvPr>
            <p:ph idx="1"/>
          </p:nvPr>
        </p:nvSpPr>
        <p:spPr/>
        <p:txBody>
          <a:bodyPr/>
          <a:lstStyle/>
          <a:p>
            <a:r>
              <a:rPr lang="en-US" dirty="0"/>
              <a:t>Front door signage </a:t>
            </a:r>
          </a:p>
          <a:p>
            <a:r>
              <a:rPr lang="en-US" dirty="0"/>
              <a:t>Travel screening at check-in</a:t>
            </a:r>
          </a:p>
          <a:p>
            <a:r>
              <a:rPr lang="en-US" dirty="0"/>
              <a:t>Rapid identification and isolation of patients with risk for measles</a:t>
            </a:r>
          </a:p>
          <a:p>
            <a:r>
              <a:rPr lang="en-US" dirty="0"/>
              <a:t>Ready supply of PPE, plan for exam room management</a:t>
            </a:r>
          </a:p>
          <a:p>
            <a:r>
              <a:rPr lang="en-US" dirty="0"/>
              <a:t>Consultant contact (ID, infection control, Health Department)</a:t>
            </a:r>
          </a:p>
          <a:p>
            <a:r>
              <a:rPr lang="en-US" dirty="0"/>
              <a:t>Specimen collection materials</a:t>
            </a:r>
          </a:p>
          <a:p>
            <a:pPr marL="0" indent="0">
              <a:buNone/>
            </a:pPr>
            <a:endParaRPr lang="en-US" dirty="0"/>
          </a:p>
          <a:p>
            <a:endParaRPr lang="en-US" dirty="0">
              <a:solidFill>
                <a:schemeClr val="tx1">
                  <a:lumMod val="65000"/>
                  <a:lumOff val="35000"/>
                </a:schemeClr>
              </a:solidFill>
            </a:endParaRPr>
          </a:p>
        </p:txBody>
      </p:sp>
    </p:spTree>
    <p:extLst>
      <p:ext uri="{BB962C8B-B14F-4D97-AF65-F5344CB8AC3E}">
        <p14:creationId xmlns:p14="http://schemas.microsoft.com/office/powerpoint/2010/main" val="770317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477296" y="0"/>
            <a:ext cx="4607229" cy="6109113"/>
          </a:xfrm>
          <a:prstGeom prst="rect">
            <a:avLst/>
          </a:prstGeom>
        </p:spPr>
      </p:pic>
    </p:spTree>
    <p:extLst>
      <p:ext uri="{BB962C8B-B14F-4D97-AF65-F5344CB8AC3E}">
        <p14:creationId xmlns:p14="http://schemas.microsoft.com/office/powerpoint/2010/main" val="869351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 Description</a:t>
            </a:r>
          </a:p>
        </p:txBody>
      </p:sp>
      <p:sp>
        <p:nvSpPr>
          <p:cNvPr id="3" name="Content Placeholder 2"/>
          <p:cNvSpPr>
            <a:spLocks noGrp="1"/>
          </p:cNvSpPr>
          <p:nvPr>
            <p:ph idx="1"/>
          </p:nvPr>
        </p:nvSpPr>
        <p:spPr>
          <a:xfrm>
            <a:off x="838200" y="1579478"/>
            <a:ext cx="10515600" cy="4351338"/>
          </a:xfrm>
        </p:spPr>
        <p:txBody>
          <a:bodyPr/>
          <a:lstStyle/>
          <a:p>
            <a:pPr marL="0" indent="0">
              <a:buNone/>
            </a:pPr>
            <a:r>
              <a:rPr lang="en-US" sz="4000" b="1" dirty="0"/>
              <a:t>History</a:t>
            </a:r>
            <a:endParaRPr lang="en-US" dirty="0"/>
          </a:p>
          <a:p>
            <a:r>
              <a:rPr lang="en-US" dirty="0"/>
              <a:t>7mo male with “possible allergic reaction”</a:t>
            </a:r>
          </a:p>
          <a:p>
            <a:r>
              <a:rPr lang="en-US" dirty="0"/>
              <a:t>4 days high fever (102-104 at home)</a:t>
            </a:r>
          </a:p>
          <a:p>
            <a:r>
              <a:rPr lang="en-US" dirty="0"/>
              <a:t>On amoxicillin for ear infection dx 4 day prior in an ED</a:t>
            </a:r>
          </a:p>
          <a:p>
            <a:r>
              <a:rPr lang="en-US" dirty="0"/>
              <a:t>Now with rash “all over” (started on chest day prior)</a:t>
            </a:r>
          </a:p>
          <a:p>
            <a:r>
              <a:rPr lang="en-US" dirty="0"/>
              <a:t>Known measles in community </a:t>
            </a:r>
          </a:p>
          <a:p>
            <a:r>
              <a:rPr lang="en-US" dirty="0"/>
              <a:t>No daycare and no known ill contacts</a:t>
            </a:r>
          </a:p>
          <a:p>
            <a:r>
              <a:rPr lang="en-US" dirty="0"/>
              <a:t>UTD vaccines and older siblings UTD on vaccines</a:t>
            </a:r>
          </a:p>
          <a:p>
            <a:endParaRPr lang="en-US" dirty="0"/>
          </a:p>
        </p:txBody>
      </p:sp>
    </p:spTree>
    <p:extLst>
      <p:ext uri="{BB962C8B-B14F-4D97-AF65-F5344CB8AC3E}">
        <p14:creationId xmlns:p14="http://schemas.microsoft.com/office/powerpoint/2010/main" val="3310275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 Description</a:t>
            </a:r>
          </a:p>
        </p:txBody>
      </p:sp>
      <p:sp>
        <p:nvSpPr>
          <p:cNvPr id="3" name="Content Placeholder 2"/>
          <p:cNvSpPr>
            <a:spLocks noGrp="1"/>
          </p:cNvSpPr>
          <p:nvPr>
            <p:ph idx="1"/>
          </p:nvPr>
        </p:nvSpPr>
        <p:spPr>
          <a:xfrm>
            <a:off x="927100" y="1601788"/>
            <a:ext cx="10515600" cy="4351338"/>
          </a:xfrm>
        </p:spPr>
        <p:txBody>
          <a:bodyPr/>
          <a:lstStyle/>
          <a:p>
            <a:pPr marL="0" indent="0">
              <a:buNone/>
            </a:pPr>
            <a:r>
              <a:rPr lang="en-US" sz="4000" b="1" dirty="0"/>
              <a:t>Physical Exam</a:t>
            </a:r>
          </a:p>
          <a:p>
            <a:r>
              <a:rPr lang="en-US" dirty="0"/>
              <a:t>T 37.2 on arrival, up to 38.5 during UC visit</a:t>
            </a:r>
          </a:p>
          <a:p>
            <a:r>
              <a:rPr lang="en-US" dirty="0"/>
              <a:t>HR 158  R 32  O2 sat 96%  (crying)</a:t>
            </a:r>
          </a:p>
          <a:p>
            <a:r>
              <a:rPr lang="en-US" dirty="0"/>
              <a:t>Non-toxic but ill appearing</a:t>
            </a:r>
          </a:p>
          <a:p>
            <a:r>
              <a:rPr lang="en-US" dirty="0"/>
              <a:t>Diffuse, erythematous, blanching macular rash </a:t>
            </a:r>
          </a:p>
          <a:p>
            <a:r>
              <a:rPr lang="en-US" dirty="0"/>
              <a:t>Conjunctivae erythematous but no discharge</a:t>
            </a:r>
          </a:p>
          <a:p>
            <a:r>
              <a:rPr lang="en-US" dirty="0"/>
              <a:t>Clear, thin nasal discharge; red throat (no </a:t>
            </a:r>
            <a:r>
              <a:rPr lang="en-US" dirty="0" err="1"/>
              <a:t>Koplik</a:t>
            </a:r>
            <a:r>
              <a:rPr lang="en-US" dirty="0"/>
              <a:t> spots)</a:t>
            </a:r>
          </a:p>
          <a:p>
            <a:r>
              <a:rPr lang="en-US" dirty="0"/>
              <a:t>Barking cough without stridor at rest, lungs clear</a:t>
            </a:r>
          </a:p>
        </p:txBody>
      </p:sp>
    </p:spTree>
    <p:extLst>
      <p:ext uri="{BB962C8B-B14F-4D97-AF65-F5344CB8AC3E}">
        <p14:creationId xmlns:p14="http://schemas.microsoft.com/office/powerpoint/2010/main" val="247104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MEASLES PATHOGENESIS </a:t>
            </a:r>
          </a:p>
        </p:txBody>
      </p:sp>
      <p:sp>
        <p:nvSpPr>
          <p:cNvPr id="3" name="Content Placeholder 2"/>
          <p:cNvSpPr>
            <a:spLocks noGrp="1"/>
          </p:cNvSpPr>
          <p:nvPr>
            <p:ph idx="1"/>
          </p:nvPr>
        </p:nvSpPr>
        <p:spPr>
          <a:xfrm>
            <a:off x="565244" y="1225124"/>
            <a:ext cx="10515600" cy="4351338"/>
          </a:xfrm>
        </p:spPr>
        <p:txBody>
          <a:bodyPr>
            <a:normAutofit/>
          </a:bodyPr>
          <a:lstStyle/>
          <a:p>
            <a:r>
              <a:rPr lang="en-US" sz="2000" dirty="0"/>
              <a:t>Transmitted person to person via respiratory route </a:t>
            </a:r>
          </a:p>
          <a:p>
            <a:pPr lvl="1"/>
            <a:r>
              <a:rPr lang="en-US" sz="1800" dirty="0"/>
              <a:t>Breathing, coughing, sneezing </a:t>
            </a:r>
          </a:p>
          <a:p>
            <a:pPr lvl="1"/>
            <a:r>
              <a:rPr lang="en-US" sz="1800" dirty="0"/>
              <a:t>Direct contact with </a:t>
            </a:r>
            <a:r>
              <a:rPr lang="en-US" sz="1800" b="1" dirty="0"/>
              <a:t>respiratory secretions </a:t>
            </a:r>
          </a:p>
          <a:p>
            <a:pPr lvl="1"/>
            <a:r>
              <a:rPr lang="en-US" sz="1800" b="1" dirty="0"/>
              <a:t>Airborne</a:t>
            </a:r>
            <a:r>
              <a:rPr lang="en-US" sz="1800" dirty="0"/>
              <a:t> contact with large respiratory droplets (droplets infective for ~2 hours)</a:t>
            </a:r>
          </a:p>
          <a:p>
            <a:pPr marL="457200" lvl="1" indent="0">
              <a:buNone/>
            </a:pPr>
            <a:endParaRPr lang="en-US" sz="1800" dirty="0"/>
          </a:p>
          <a:p>
            <a:r>
              <a:rPr lang="en-US" sz="2000" dirty="0"/>
              <a:t>Natural infection results in lifelong immunity</a:t>
            </a:r>
          </a:p>
          <a:p>
            <a:endParaRPr lang="en-US" sz="2000" dirty="0"/>
          </a:p>
          <a:p>
            <a:r>
              <a:rPr lang="en-US" sz="2000" dirty="0"/>
              <a:t>Highly contagious!</a:t>
            </a:r>
          </a:p>
          <a:p>
            <a:endParaRPr lang="en-US" sz="2000" dirty="0">
              <a:sym typeface="Wingdings" panose="05000000000000000000" pitchFamily="2" charset="2"/>
            </a:endParaRPr>
          </a:p>
          <a:p>
            <a:pPr marL="0" indent="0" algn="ctr">
              <a:buNone/>
            </a:pPr>
            <a:r>
              <a:rPr lang="en-US" sz="2000" b="1" u="sng" dirty="0">
                <a:solidFill>
                  <a:srgbClr val="C00000"/>
                </a:solidFill>
                <a:sym typeface="Wingdings" panose="05000000000000000000" pitchFamily="2" charset="2"/>
              </a:rPr>
              <a:t>ATTACK RATE IN A SUSCEPTIBLE PERSON IS 90%</a:t>
            </a:r>
            <a:endParaRPr lang="en-US" sz="1800" b="1" u="sng" dirty="0">
              <a:solidFill>
                <a:srgbClr val="C00000"/>
              </a:solidFill>
            </a:endParaRPr>
          </a:p>
          <a:p>
            <a:endParaRPr lang="en-US" sz="2000" dirty="0"/>
          </a:p>
          <a:p>
            <a:endParaRPr lang="en-US" sz="2200" dirty="0"/>
          </a:p>
        </p:txBody>
      </p:sp>
      <p:pic>
        <p:nvPicPr>
          <p:cNvPr id="4" name="Picture 3"/>
          <p:cNvPicPr>
            <a:picLocks noChangeAspect="1"/>
          </p:cNvPicPr>
          <p:nvPr/>
        </p:nvPicPr>
        <p:blipFill>
          <a:blip r:embed="rId3"/>
          <a:stretch>
            <a:fillRect/>
          </a:stretch>
        </p:blipFill>
        <p:spPr>
          <a:xfrm>
            <a:off x="9586063" y="1012295"/>
            <a:ext cx="2393903" cy="4096948"/>
          </a:xfrm>
          <a:prstGeom prst="rect">
            <a:avLst/>
          </a:prstGeom>
        </p:spPr>
      </p:pic>
    </p:spTree>
    <p:extLst>
      <p:ext uri="{BB962C8B-B14F-4D97-AF65-F5344CB8AC3E}">
        <p14:creationId xmlns:p14="http://schemas.microsoft.com/office/powerpoint/2010/main" val="31462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BAD86-C0BC-4EA6-97A9-CE1D54DA3749}"/>
              </a:ext>
            </a:extLst>
          </p:cNvPr>
          <p:cNvSpPr>
            <a:spLocks noGrp="1"/>
          </p:cNvSpPr>
          <p:nvPr>
            <p:ph type="title"/>
          </p:nvPr>
        </p:nvSpPr>
        <p:spPr/>
        <p:txBody>
          <a:bodyPr/>
          <a:lstStyle/>
          <a:p>
            <a:pPr algn="ctr"/>
            <a:r>
              <a:rPr lang="en-US" dirty="0"/>
              <a:t>Case Description</a:t>
            </a:r>
          </a:p>
        </p:txBody>
      </p:sp>
      <p:sp>
        <p:nvSpPr>
          <p:cNvPr id="3" name="Content Placeholder 2">
            <a:extLst>
              <a:ext uri="{FF2B5EF4-FFF2-40B4-BE49-F238E27FC236}">
                <a16:creationId xmlns:a16="http://schemas.microsoft.com/office/drawing/2014/main" xmlns="" id="{A2C6BA75-CD0C-414A-91AF-F9FA3615F889}"/>
              </a:ext>
            </a:extLst>
          </p:cNvPr>
          <p:cNvSpPr>
            <a:spLocks noGrp="1"/>
          </p:cNvSpPr>
          <p:nvPr>
            <p:ph idx="1"/>
          </p:nvPr>
        </p:nvSpPr>
        <p:spPr>
          <a:xfrm>
            <a:off x="838200" y="1690688"/>
            <a:ext cx="10515600" cy="4351338"/>
          </a:xfrm>
        </p:spPr>
        <p:txBody>
          <a:bodyPr/>
          <a:lstStyle/>
          <a:p>
            <a:r>
              <a:rPr lang="en-US" dirty="0"/>
              <a:t>Nurse practitioner rapidly identified clinical picture as possible measles</a:t>
            </a:r>
          </a:p>
          <a:p>
            <a:r>
              <a:rPr lang="en-US" dirty="0"/>
              <a:t>Child moved to negative pressure room</a:t>
            </a:r>
          </a:p>
          <a:p>
            <a:r>
              <a:rPr lang="en-US" dirty="0"/>
              <a:t>ID and infection control contacted</a:t>
            </a:r>
          </a:p>
          <a:p>
            <a:r>
              <a:rPr lang="en-US" dirty="0"/>
              <a:t>Measles PCR NP swab and blood for IgG and IgM obtained</a:t>
            </a:r>
          </a:p>
          <a:p>
            <a:r>
              <a:rPr lang="en-US" dirty="0"/>
              <a:t>Respiratory viral PCR specimen obtained</a:t>
            </a:r>
          </a:p>
          <a:p>
            <a:r>
              <a:rPr lang="en-US" dirty="0"/>
              <a:t>Decadron given with ID consultant approval </a:t>
            </a:r>
          </a:p>
          <a:p>
            <a:r>
              <a:rPr lang="en-US" dirty="0"/>
              <a:t>Child transferred to ED as O2 sat noted to trend down in UC; child ultimately admitted</a:t>
            </a:r>
          </a:p>
        </p:txBody>
      </p:sp>
    </p:spTree>
    <p:extLst>
      <p:ext uri="{BB962C8B-B14F-4D97-AF65-F5344CB8AC3E}">
        <p14:creationId xmlns:p14="http://schemas.microsoft.com/office/powerpoint/2010/main" val="1183361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B9EDC-5D0C-4D7E-9DB0-B649EE50FAF6}"/>
              </a:ext>
            </a:extLst>
          </p:cNvPr>
          <p:cNvSpPr>
            <a:spLocks noGrp="1"/>
          </p:cNvSpPr>
          <p:nvPr>
            <p:ph type="title"/>
          </p:nvPr>
        </p:nvSpPr>
        <p:spPr/>
        <p:txBody>
          <a:bodyPr/>
          <a:lstStyle/>
          <a:p>
            <a:pPr algn="ctr"/>
            <a:r>
              <a:rPr lang="en-US" dirty="0"/>
              <a:t>Lessons Learned</a:t>
            </a:r>
          </a:p>
        </p:txBody>
      </p:sp>
      <p:sp>
        <p:nvSpPr>
          <p:cNvPr id="3" name="Content Placeholder 2">
            <a:extLst>
              <a:ext uri="{FF2B5EF4-FFF2-40B4-BE49-F238E27FC236}">
                <a16:creationId xmlns:a16="http://schemas.microsoft.com/office/drawing/2014/main" xmlns="" id="{0561AE18-D6E9-4CE2-8E60-6E5C85710B5B}"/>
              </a:ext>
            </a:extLst>
          </p:cNvPr>
          <p:cNvSpPr>
            <a:spLocks noGrp="1"/>
          </p:cNvSpPr>
          <p:nvPr>
            <p:ph idx="1"/>
          </p:nvPr>
        </p:nvSpPr>
        <p:spPr>
          <a:xfrm>
            <a:off x="838200" y="1914525"/>
            <a:ext cx="10515600" cy="4351338"/>
          </a:xfrm>
        </p:spPr>
        <p:txBody>
          <a:bodyPr/>
          <a:lstStyle/>
          <a:p>
            <a:r>
              <a:rPr lang="en-US" dirty="0"/>
              <a:t>Have high suspicion for measles</a:t>
            </a:r>
          </a:p>
          <a:p>
            <a:r>
              <a:rPr lang="en-US" dirty="0"/>
              <a:t>Ask about travel</a:t>
            </a:r>
          </a:p>
          <a:p>
            <a:r>
              <a:rPr lang="en-US" dirty="0"/>
              <a:t>Know your plan for infection control and PPE </a:t>
            </a:r>
          </a:p>
          <a:p>
            <a:r>
              <a:rPr lang="en-US" dirty="0"/>
              <a:t>Establish relationship with an ID specialist and your local Health Department</a:t>
            </a:r>
          </a:p>
          <a:p>
            <a:r>
              <a:rPr lang="en-US" dirty="0"/>
              <a:t>Know where/how you’ll get patients tested and treated</a:t>
            </a:r>
          </a:p>
          <a:p>
            <a:r>
              <a:rPr lang="en-US" dirty="0"/>
              <a:t>Identify staff at risk for measles and have plan for occupational exposure to measles</a:t>
            </a:r>
          </a:p>
          <a:p>
            <a:endParaRPr lang="en-US" dirty="0"/>
          </a:p>
          <a:p>
            <a:endParaRPr lang="en-US" dirty="0"/>
          </a:p>
          <a:p>
            <a:endParaRPr lang="en-US" dirty="0"/>
          </a:p>
        </p:txBody>
      </p:sp>
    </p:spTree>
    <p:extLst>
      <p:ext uri="{BB962C8B-B14F-4D97-AF65-F5344CB8AC3E}">
        <p14:creationId xmlns:p14="http://schemas.microsoft.com/office/powerpoint/2010/main" val="298540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E6AEC-01E2-4FE2-B01B-497C538BFA41}"/>
              </a:ext>
            </a:extLst>
          </p:cNvPr>
          <p:cNvSpPr>
            <a:spLocks noGrp="1"/>
          </p:cNvSpPr>
          <p:nvPr>
            <p:ph type="title"/>
          </p:nvPr>
        </p:nvSpPr>
        <p:spPr>
          <a:xfrm>
            <a:off x="838200" y="18255"/>
            <a:ext cx="10515600" cy="1325563"/>
          </a:xfrm>
        </p:spPr>
        <p:txBody>
          <a:bodyPr/>
          <a:lstStyle/>
          <a:p>
            <a:pPr algn="ctr"/>
            <a:r>
              <a:rPr lang="en-US" dirty="0"/>
              <a:t>CHECK YOUR KNOWLEDGE </a:t>
            </a:r>
          </a:p>
        </p:txBody>
      </p:sp>
      <p:sp>
        <p:nvSpPr>
          <p:cNvPr id="3" name="Content Placeholder 2">
            <a:extLst>
              <a:ext uri="{FF2B5EF4-FFF2-40B4-BE49-F238E27FC236}">
                <a16:creationId xmlns:a16="http://schemas.microsoft.com/office/drawing/2014/main" xmlns="" id="{6B6C57C3-51A5-464F-9352-947DBE94020A}"/>
              </a:ext>
            </a:extLst>
          </p:cNvPr>
          <p:cNvSpPr>
            <a:spLocks noGrp="1"/>
          </p:cNvSpPr>
          <p:nvPr>
            <p:ph idx="1"/>
          </p:nvPr>
        </p:nvSpPr>
        <p:spPr>
          <a:xfrm>
            <a:off x="838200" y="1343818"/>
            <a:ext cx="8133522" cy="4351338"/>
          </a:xfrm>
        </p:spPr>
        <p:txBody>
          <a:bodyPr>
            <a:normAutofit fontScale="85000" lnSpcReduction="20000"/>
          </a:bodyPr>
          <a:lstStyle/>
          <a:p>
            <a:pPr marL="514350" lvl="0" indent="-514350">
              <a:buAutoNum type="arabicPeriod"/>
            </a:pPr>
            <a:r>
              <a:rPr lang="en-US" dirty="0"/>
              <a:t>What state has the highest incidence of measles currently in the US? </a:t>
            </a:r>
          </a:p>
          <a:p>
            <a:pPr marL="514350" lvl="0" indent="-514350">
              <a:buAutoNum type="arabicPeriod"/>
            </a:pPr>
            <a:endParaRPr lang="en-US" dirty="0"/>
          </a:p>
          <a:p>
            <a:pPr marL="514350" lvl="0" indent="-514350">
              <a:buAutoNum type="arabicPeriod"/>
            </a:pPr>
            <a:r>
              <a:rPr lang="en-US" dirty="0"/>
              <a:t>T/F: If a child has received MMR prior to 12 months because of planned foreign travel, that child only needs one more MMR to complete their measles vaccination series.  </a:t>
            </a:r>
            <a:endParaRPr lang="en-US" dirty="0">
              <a:solidFill>
                <a:srgbClr val="FF0000"/>
              </a:solidFill>
            </a:endParaRPr>
          </a:p>
          <a:p>
            <a:pPr marL="514350" lvl="0" indent="-514350">
              <a:buAutoNum type="arabicPeriod"/>
            </a:pPr>
            <a:endParaRPr lang="en-US" dirty="0"/>
          </a:p>
          <a:p>
            <a:pPr marL="514350" lvl="0" indent="-514350">
              <a:buAutoNum type="arabicPeriod"/>
            </a:pPr>
            <a:r>
              <a:rPr lang="en-US" dirty="0"/>
              <a:t>T/F:  Successful Urgent Care management of a patient with suspected measles consists of rapid identification of potential measles, isolation of patient, infection control measures, and coordination of care with infection and public health experts in your community.  </a:t>
            </a:r>
            <a:endParaRPr lang="en-US" dirty="0">
              <a:solidFill>
                <a:srgbClr val="FF0000"/>
              </a:solidFill>
            </a:endParaRPr>
          </a:p>
          <a:p>
            <a:endParaRPr lang="en-US" dirty="0"/>
          </a:p>
        </p:txBody>
      </p:sp>
      <p:sp>
        <p:nvSpPr>
          <p:cNvPr id="4" name="TextBox 3">
            <a:extLst>
              <a:ext uri="{FF2B5EF4-FFF2-40B4-BE49-F238E27FC236}">
                <a16:creationId xmlns:a16="http://schemas.microsoft.com/office/drawing/2014/main" xmlns="" id="{5E3DD1F5-03A0-4C50-810A-9BC1A3CFC9E2}"/>
              </a:ext>
            </a:extLst>
          </p:cNvPr>
          <p:cNvSpPr txBox="1"/>
          <p:nvPr/>
        </p:nvSpPr>
        <p:spPr>
          <a:xfrm>
            <a:off x="9782729" y="1344385"/>
            <a:ext cx="1571071" cy="461665"/>
          </a:xfrm>
          <a:prstGeom prst="rect">
            <a:avLst/>
          </a:prstGeom>
          <a:noFill/>
        </p:spPr>
        <p:txBody>
          <a:bodyPr wrap="none" rtlCol="0">
            <a:spAutoFit/>
          </a:bodyPr>
          <a:lstStyle/>
          <a:p>
            <a:r>
              <a:rPr lang="en-US" sz="2400" dirty="0">
                <a:solidFill>
                  <a:srgbClr val="FF0000"/>
                </a:solidFill>
              </a:rPr>
              <a:t>New York </a:t>
            </a:r>
          </a:p>
        </p:txBody>
      </p:sp>
      <p:sp>
        <p:nvSpPr>
          <p:cNvPr id="5" name="TextBox 4">
            <a:extLst>
              <a:ext uri="{FF2B5EF4-FFF2-40B4-BE49-F238E27FC236}">
                <a16:creationId xmlns:a16="http://schemas.microsoft.com/office/drawing/2014/main" xmlns="" id="{6503E100-A093-4A8A-B941-D514C680D93D}"/>
              </a:ext>
            </a:extLst>
          </p:cNvPr>
          <p:cNvSpPr txBox="1"/>
          <p:nvPr/>
        </p:nvSpPr>
        <p:spPr>
          <a:xfrm>
            <a:off x="9806609" y="3856383"/>
            <a:ext cx="806439" cy="461665"/>
          </a:xfrm>
          <a:prstGeom prst="rect">
            <a:avLst/>
          </a:prstGeom>
          <a:noFill/>
        </p:spPr>
        <p:txBody>
          <a:bodyPr wrap="none" rtlCol="0">
            <a:spAutoFit/>
          </a:bodyPr>
          <a:lstStyle/>
          <a:p>
            <a:r>
              <a:rPr lang="en-US" sz="2400" dirty="0">
                <a:solidFill>
                  <a:srgbClr val="FF0000"/>
                </a:solidFill>
              </a:rPr>
              <a:t>True</a:t>
            </a:r>
          </a:p>
        </p:txBody>
      </p:sp>
      <p:sp>
        <p:nvSpPr>
          <p:cNvPr id="6" name="TextBox 5">
            <a:extLst>
              <a:ext uri="{FF2B5EF4-FFF2-40B4-BE49-F238E27FC236}">
                <a16:creationId xmlns:a16="http://schemas.microsoft.com/office/drawing/2014/main" xmlns="" id="{AFD69EF7-516E-4495-9B25-4A9714C39EE7}"/>
              </a:ext>
            </a:extLst>
          </p:cNvPr>
          <p:cNvSpPr txBox="1"/>
          <p:nvPr/>
        </p:nvSpPr>
        <p:spPr>
          <a:xfrm>
            <a:off x="9812263" y="2369551"/>
            <a:ext cx="1023037" cy="461665"/>
          </a:xfrm>
          <a:prstGeom prst="rect">
            <a:avLst/>
          </a:prstGeom>
          <a:noFill/>
        </p:spPr>
        <p:txBody>
          <a:bodyPr wrap="none" rtlCol="0">
            <a:spAutoFit/>
          </a:bodyPr>
          <a:lstStyle/>
          <a:p>
            <a:r>
              <a:rPr lang="en-US" sz="2400" dirty="0">
                <a:solidFill>
                  <a:srgbClr val="FF0000"/>
                </a:solidFill>
              </a:rPr>
              <a:t>False </a:t>
            </a:r>
          </a:p>
        </p:txBody>
      </p:sp>
    </p:spTree>
    <p:extLst>
      <p:ext uri="{BB962C8B-B14F-4D97-AF65-F5344CB8AC3E}">
        <p14:creationId xmlns:p14="http://schemas.microsoft.com/office/powerpoint/2010/main" val="42599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REFERENCES </a:t>
            </a:r>
          </a:p>
        </p:txBody>
      </p:sp>
      <p:sp>
        <p:nvSpPr>
          <p:cNvPr id="3" name="Content Placeholder 2"/>
          <p:cNvSpPr>
            <a:spLocks noGrp="1"/>
          </p:cNvSpPr>
          <p:nvPr>
            <p:ph idx="1"/>
          </p:nvPr>
        </p:nvSpPr>
        <p:spPr/>
        <p:txBody>
          <a:bodyPr>
            <a:normAutofit/>
          </a:bodyPr>
          <a:lstStyle/>
          <a:p>
            <a:r>
              <a:rPr lang="en-US" sz="2000" dirty="0"/>
              <a:t>Redbook 2018-2021: Measles. Report of the Committee on Infectious Diseases,            31</a:t>
            </a:r>
            <a:r>
              <a:rPr lang="en-US" sz="2000" baseline="30000" dirty="0"/>
              <a:t>st</a:t>
            </a:r>
            <a:r>
              <a:rPr lang="en-US" sz="2000" dirty="0"/>
              <a:t> Edition. American Academy of Pediatrics. Pages 537-550</a:t>
            </a:r>
          </a:p>
          <a:p>
            <a:pPr marL="0" indent="0">
              <a:buNone/>
            </a:pPr>
            <a:endParaRPr lang="en-US" sz="2000" dirty="0"/>
          </a:p>
          <a:p>
            <a:r>
              <a:rPr lang="en-US" sz="2000" dirty="0"/>
              <a:t>Long, Sarah. Rubeola Virus: Measles and Subacute Sclerosing Panencephalitis. Principles and Practice of Pediatric Infectious Diseases, 5</a:t>
            </a:r>
            <a:r>
              <a:rPr lang="en-US" sz="2000" baseline="30000" dirty="0"/>
              <a:t>th</a:t>
            </a:r>
            <a:r>
              <a:rPr lang="en-US" sz="2000" dirty="0"/>
              <a:t> Edition. Chapter 227, pages 1169-1176. 2018</a:t>
            </a:r>
          </a:p>
          <a:p>
            <a:endParaRPr lang="en-US" sz="2000" dirty="0"/>
          </a:p>
          <a:p>
            <a:r>
              <a:rPr lang="en-US" sz="2000" dirty="0"/>
              <a:t>Mason et al. Measles. Nelson Textbook of Pediatrics, 21</a:t>
            </a:r>
            <a:r>
              <a:rPr lang="en-US" sz="2000" baseline="30000" dirty="0"/>
              <a:t>st</a:t>
            </a:r>
            <a:r>
              <a:rPr lang="en-US" sz="2000" dirty="0"/>
              <a:t> Edition. Chapter 273, pages 1670-1676. 2020</a:t>
            </a:r>
          </a:p>
          <a:p>
            <a:endParaRPr lang="en-US" sz="2000" dirty="0"/>
          </a:p>
          <a:p>
            <a:r>
              <a:rPr lang="en-US" sz="2000" dirty="0"/>
              <a:t>CDC: Measles (Rubeola)</a:t>
            </a:r>
            <a:r>
              <a:rPr lang="en-US" sz="2000" dirty="0">
                <a:hlinkClick r:id="rId3"/>
              </a:rPr>
              <a:t> https://www.cdc.gov/measles/hcp/index.html</a:t>
            </a:r>
            <a:endParaRPr lang="en-US" sz="2000" dirty="0"/>
          </a:p>
        </p:txBody>
      </p:sp>
    </p:spTree>
    <p:extLst>
      <p:ext uri="{BB962C8B-B14F-4D97-AF65-F5344CB8AC3E}">
        <p14:creationId xmlns:p14="http://schemas.microsoft.com/office/powerpoint/2010/main" val="3334334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A39B-15CA-438F-AE14-7BC609C349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E828EF5-736F-4993-892E-18A5003E85C2}"/>
              </a:ext>
            </a:extLst>
          </p:cNvPr>
          <p:cNvSpPr>
            <a:spLocks noGrp="1"/>
          </p:cNvSpPr>
          <p:nvPr>
            <p:ph idx="1"/>
          </p:nvPr>
        </p:nvSpPr>
        <p:spPr>
          <a:xfrm>
            <a:off x="838200" y="1825625"/>
            <a:ext cx="10515600" cy="4351338"/>
          </a:xfrm>
        </p:spPr>
        <p:txBody>
          <a:bodyPr/>
          <a:lstStyle/>
          <a:p>
            <a:pPr marL="0" indent="0" algn="ctr">
              <a:buNone/>
            </a:pPr>
            <a:r>
              <a:rPr lang="en-US" i="1" dirty="0"/>
              <a:t>Questions? </a:t>
            </a:r>
          </a:p>
          <a:p>
            <a:endParaRPr lang="en-US" i="1" dirty="0"/>
          </a:p>
          <a:p>
            <a:pPr marL="0" indent="0" algn="ctr">
              <a:buNone/>
            </a:pPr>
            <a:r>
              <a:rPr lang="en-US" i="1" dirty="0"/>
              <a:t>Please Contact: </a:t>
            </a:r>
          </a:p>
          <a:p>
            <a:pPr marL="0" indent="0" algn="ctr">
              <a:buNone/>
            </a:pPr>
            <a:r>
              <a:rPr lang="en-US" i="1" dirty="0"/>
              <a:t>Jennifer Johnson at </a:t>
            </a:r>
            <a:r>
              <a:rPr lang="en-US" b="1" i="1" dirty="0">
                <a:hlinkClick r:id="rId3"/>
              </a:rPr>
              <a:t>jkjohnson@cmh.edu</a:t>
            </a:r>
            <a:endParaRPr lang="en-US" b="1" i="1" dirty="0"/>
          </a:p>
          <a:p>
            <a:pPr marL="0" indent="0" algn="ctr">
              <a:buNone/>
            </a:pPr>
            <a:r>
              <a:rPr lang="en-US" i="1" dirty="0"/>
              <a:t>Hina Zaidi at </a:t>
            </a:r>
            <a:r>
              <a:rPr lang="en-US" b="1" i="1" dirty="0">
                <a:hlinkClick r:id="rId4"/>
              </a:rPr>
              <a:t>hzaidi@cmh.edu</a:t>
            </a:r>
            <a:endParaRPr lang="en-US" b="1" i="1" dirty="0"/>
          </a:p>
          <a:p>
            <a:pPr marL="0" indent="0" algn="ctr">
              <a:buNone/>
            </a:pPr>
            <a:endParaRPr lang="en-US" b="1" i="1" dirty="0"/>
          </a:p>
        </p:txBody>
      </p:sp>
    </p:spTree>
    <p:extLst>
      <p:ext uri="{BB962C8B-B14F-4D97-AF65-F5344CB8AC3E}">
        <p14:creationId xmlns:p14="http://schemas.microsoft.com/office/powerpoint/2010/main" val="139406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069EC-2179-49EB-AFE4-2875BF0248E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A6FE3933-5692-40EA-949B-46F66E48179F}"/>
              </a:ext>
            </a:extLst>
          </p:cNvPr>
          <p:cNvPicPr>
            <a:picLocks noGrp="1" noChangeAspect="1"/>
          </p:cNvPicPr>
          <p:nvPr>
            <p:ph idx="1"/>
          </p:nvPr>
        </p:nvPicPr>
        <p:blipFill>
          <a:blip r:embed="rId3"/>
          <a:stretch>
            <a:fillRect/>
          </a:stretch>
        </p:blipFill>
        <p:spPr>
          <a:xfrm>
            <a:off x="0" y="-1"/>
            <a:ext cx="12192000" cy="6119447"/>
          </a:xfrm>
          <a:prstGeom prst="rect">
            <a:avLst/>
          </a:prstGeom>
        </p:spPr>
      </p:pic>
    </p:spTree>
    <p:extLst>
      <p:ext uri="{BB962C8B-B14F-4D97-AF65-F5344CB8AC3E}">
        <p14:creationId xmlns:p14="http://schemas.microsoft.com/office/powerpoint/2010/main" val="318611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2F26C-1628-441C-AAD6-17457432D5E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4235A07F-3CA2-4AF1-B989-1D6C802BC730}"/>
              </a:ext>
            </a:extLst>
          </p:cNvPr>
          <p:cNvPicPr>
            <a:picLocks noGrp="1" noChangeAspect="1"/>
          </p:cNvPicPr>
          <p:nvPr>
            <p:ph idx="1"/>
          </p:nvPr>
        </p:nvPicPr>
        <p:blipFill>
          <a:blip r:embed="rId3"/>
          <a:stretch>
            <a:fillRect/>
          </a:stretch>
        </p:blipFill>
        <p:spPr>
          <a:xfrm>
            <a:off x="838200" y="0"/>
            <a:ext cx="10568609" cy="5920062"/>
          </a:xfrm>
          <a:prstGeom prst="rect">
            <a:avLst/>
          </a:prstGeom>
        </p:spPr>
      </p:pic>
    </p:spTree>
    <p:extLst>
      <p:ext uri="{BB962C8B-B14F-4D97-AF65-F5344CB8AC3E}">
        <p14:creationId xmlns:p14="http://schemas.microsoft.com/office/powerpoint/2010/main" val="89900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99"/>
            <a:ext cx="10515600" cy="1325563"/>
          </a:xfrm>
        </p:spPr>
        <p:txBody>
          <a:bodyPr/>
          <a:lstStyle/>
          <a:p>
            <a:pPr algn="ctr"/>
            <a:r>
              <a:rPr lang="en-US" dirty="0"/>
              <a:t>Content Flow  </a:t>
            </a:r>
          </a:p>
        </p:txBody>
      </p:sp>
      <p:sp>
        <p:nvSpPr>
          <p:cNvPr id="3" name="Content Placeholder 2"/>
          <p:cNvSpPr>
            <a:spLocks noGrp="1"/>
          </p:cNvSpPr>
          <p:nvPr>
            <p:ph idx="1"/>
          </p:nvPr>
        </p:nvSpPr>
        <p:spPr>
          <a:xfrm>
            <a:off x="838200" y="1226663"/>
            <a:ext cx="10515600" cy="4829579"/>
          </a:xfrm>
        </p:spPr>
        <p:txBody>
          <a:bodyPr>
            <a:normAutofit fontScale="62500" lnSpcReduction="20000"/>
          </a:bodyPr>
          <a:lstStyle/>
          <a:p>
            <a:r>
              <a:rPr lang="en-US" dirty="0"/>
              <a:t>Description of Pathogen &amp; Pathogenesis</a:t>
            </a:r>
          </a:p>
          <a:p>
            <a:endParaRPr lang="en-US" dirty="0"/>
          </a:p>
          <a:p>
            <a:r>
              <a:rPr lang="en-US" b="1" dirty="0">
                <a:solidFill>
                  <a:srgbClr val="C00000"/>
                </a:solidFill>
              </a:rPr>
              <a:t>Epidemiology</a:t>
            </a:r>
          </a:p>
          <a:p>
            <a:endParaRPr lang="en-US" dirty="0"/>
          </a:p>
          <a:p>
            <a:r>
              <a:rPr lang="en-US" dirty="0"/>
              <a:t>Risk Factors</a:t>
            </a:r>
          </a:p>
          <a:p>
            <a:endParaRPr lang="en-US" dirty="0"/>
          </a:p>
          <a:p>
            <a:r>
              <a:rPr lang="en-US" dirty="0"/>
              <a:t>Outbreaks </a:t>
            </a:r>
          </a:p>
          <a:p>
            <a:endParaRPr lang="en-US" dirty="0"/>
          </a:p>
          <a:p>
            <a:r>
              <a:rPr lang="en-US" dirty="0"/>
              <a:t>Clinical presentation &amp; Complications </a:t>
            </a:r>
          </a:p>
          <a:p>
            <a:endParaRPr lang="en-US" dirty="0"/>
          </a:p>
          <a:p>
            <a:r>
              <a:rPr lang="en-US" dirty="0"/>
              <a:t>Lab diagnosis</a:t>
            </a:r>
          </a:p>
          <a:p>
            <a:endParaRPr lang="en-US" dirty="0"/>
          </a:p>
          <a:p>
            <a:r>
              <a:rPr lang="en-US" dirty="0"/>
              <a:t>Management </a:t>
            </a:r>
          </a:p>
          <a:p>
            <a:endParaRPr lang="en-US" dirty="0"/>
          </a:p>
          <a:p>
            <a:r>
              <a:rPr lang="en-US" dirty="0"/>
              <a:t>Preventive Measures </a:t>
            </a:r>
          </a:p>
        </p:txBody>
      </p:sp>
    </p:spTree>
    <p:extLst>
      <p:ext uri="{BB962C8B-B14F-4D97-AF65-F5344CB8AC3E}">
        <p14:creationId xmlns:p14="http://schemas.microsoft.com/office/powerpoint/2010/main" val="371884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EPIDEMIOLOGY</a:t>
            </a:r>
          </a:p>
        </p:txBody>
      </p:sp>
      <p:sp>
        <p:nvSpPr>
          <p:cNvPr id="3" name="Content Placeholder 2"/>
          <p:cNvSpPr>
            <a:spLocks noGrp="1"/>
          </p:cNvSpPr>
          <p:nvPr>
            <p:ph idx="1"/>
          </p:nvPr>
        </p:nvSpPr>
        <p:spPr>
          <a:xfrm>
            <a:off x="346705" y="1143062"/>
            <a:ext cx="11472255" cy="5081892"/>
          </a:xfrm>
        </p:spPr>
        <p:txBody>
          <a:bodyPr>
            <a:normAutofit fontScale="85000" lnSpcReduction="20000"/>
          </a:bodyPr>
          <a:lstStyle/>
          <a:p>
            <a:pPr marL="0" indent="0">
              <a:buNone/>
            </a:pPr>
            <a:r>
              <a:rPr lang="en-US" sz="2400" b="1" dirty="0"/>
              <a:t>Who? (Age)</a:t>
            </a:r>
          </a:p>
          <a:p>
            <a:pPr lvl="1"/>
            <a:r>
              <a:rPr lang="en-US" sz="2100" dirty="0"/>
              <a:t>Pre vaccine era, mostly preschool and school age children  </a:t>
            </a:r>
          </a:p>
          <a:p>
            <a:pPr lvl="1"/>
            <a:r>
              <a:rPr lang="en-US" sz="2100" dirty="0"/>
              <a:t>Post vaccine era, mostly 6-12 months old </a:t>
            </a:r>
          </a:p>
          <a:p>
            <a:pPr marL="0" indent="0">
              <a:buNone/>
            </a:pPr>
            <a:endParaRPr lang="en-US" sz="2000" dirty="0"/>
          </a:p>
          <a:p>
            <a:pPr marL="0" indent="0">
              <a:buNone/>
            </a:pPr>
            <a:r>
              <a:rPr lang="en-US" sz="2400" b="1" dirty="0"/>
              <a:t>What? (Incidence) </a:t>
            </a:r>
          </a:p>
          <a:p>
            <a:pPr lvl="1"/>
            <a:r>
              <a:rPr lang="en-US" sz="2100" dirty="0"/>
              <a:t>One of the </a:t>
            </a:r>
            <a:r>
              <a:rPr lang="en-US" sz="2100" b="1" dirty="0"/>
              <a:t>leading causes of death worldwide in nonimmunized children &lt;5 years old</a:t>
            </a:r>
            <a:r>
              <a:rPr lang="en-US" sz="2100" dirty="0"/>
              <a:t> due to pneumonia, encephalitis, or dehydration</a:t>
            </a:r>
          </a:p>
          <a:p>
            <a:pPr lvl="2"/>
            <a:r>
              <a:rPr lang="en-US" sz="1900" dirty="0"/>
              <a:t>Globally, pre-vaccine era: &gt; 2 million deaths annually</a:t>
            </a:r>
          </a:p>
          <a:p>
            <a:pPr lvl="2"/>
            <a:r>
              <a:rPr lang="en-US" sz="1900" dirty="0"/>
              <a:t>Post vaccine era,  &gt; 100,000 preventable deaths annually </a:t>
            </a:r>
          </a:p>
          <a:p>
            <a:pPr lvl="2"/>
            <a:r>
              <a:rPr lang="en-US" sz="1900" dirty="0"/>
              <a:t>Incidence likely underestimated (under reporting)</a:t>
            </a:r>
          </a:p>
          <a:p>
            <a:pPr lvl="1"/>
            <a:endParaRPr lang="en-US" dirty="0"/>
          </a:p>
          <a:p>
            <a:pPr marL="0" indent="0">
              <a:buNone/>
            </a:pPr>
            <a:r>
              <a:rPr lang="en-US" sz="2400" b="1" dirty="0"/>
              <a:t>Where? (Location)</a:t>
            </a:r>
          </a:p>
          <a:p>
            <a:pPr lvl="1"/>
            <a:r>
              <a:rPr lang="en-US" sz="2100" dirty="0"/>
              <a:t>Resource-</a:t>
            </a:r>
            <a:r>
              <a:rPr lang="en-US" sz="2100" i="1" dirty="0"/>
              <a:t>limited</a:t>
            </a:r>
            <a:r>
              <a:rPr lang="en-US" sz="2100" dirty="0"/>
              <a:t> countries from low vaccination rates</a:t>
            </a:r>
          </a:p>
          <a:p>
            <a:pPr lvl="1"/>
            <a:r>
              <a:rPr lang="en-US" sz="2100" dirty="0"/>
              <a:t>Resource</a:t>
            </a:r>
            <a:r>
              <a:rPr lang="en-US" sz="2100" i="1" dirty="0"/>
              <a:t>-rich</a:t>
            </a:r>
            <a:r>
              <a:rPr lang="en-US" sz="2100" dirty="0"/>
              <a:t> countries from outbreaks in pockets of suboptimal vaccination exposed to imported measles virus from travelers</a:t>
            </a:r>
          </a:p>
          <a:p>
            <a:pPr lvl="1"/>
            <a:endParaRPr lang="en-US" dirty="0"/>
          </a:p>
          <a:p>
            <a:pPr marL="0" indent="0">
              <a:buNone/>
            </a:pPr>
            <a:r>
              <a:rPr lang="en-US" sz="2400" b="1" dirty="0"/>
              <a:t>When? (Season)</a:t>
            </a:r>
          </a:p>
          <a:p>
            <a:pPr lvl="1"/>
            <a:r>
              <a:rPr lang="en-US" sz="2100" dirty="0"/>
              <a:t>In temperate climates, peak incidence in late winter through early spring</a:t>
            </a:r>
            <a:endParaRPr lang="en-US" sz="1900" dirty="0"/>
          </a:p>
          <a:p>
            <a:endParaRPr lang="en-US" sz="2000" dirty="0"/>
          </a:p>
          <a:p>
            <a:endParaRPr lang="en-US" sz="2000" dirty="0"/>
          </a:p>
          <a:p>
            <a:endParaRPr lang="en-US" sz="2000" dirty="0"/>
          </a:p>
        </p:txBody>
      </p:sp>
    </p:spTree>
    <p:extLst>
      <p:ext uri="{BB962C8B-B14F-4D97-AF65-F5344CB8AC3E}">
        <p14:creationId xmlns:p14="http://schemas.microsoft.com/office/powerpoint/2010/main" val="38145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_Purple">
  <a:themeElements>
    <a:clrScheme name="CM Brand Template">
      <a:dk1>
        <a:sysClr val="windowText" lastClr="000000"/>
      </a:dk1>
      <a:lt1>
        <a:sysClr val="window" lastClr="FFFFFF"/>
      </a:lt1>
      <a:dk2>
        <a:srgbClr val="44546A"/>
      </a:dk2>
      <a:lt2>
        <a:srgbClr val="E7E6E6"/>
      </a:lt2>
      <a:accent1>
        <a:srgbClr val="0063A6"/>
      </a:accent1>
      <a:accent2>
        <a:srgbClr val="AB4398"/>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Purple" id="{5BC4C99E-A6AC-43A4-A1D9-D9C71AFCEDA9}" vid="{59DCA10E-DDF0-41ED-9D83-A872BC21E841}"/>
    </a:ext>
  </a:extLst>
</a:theme>
</file>

<file path=ppt/theme/theme10.xml><?xml version="1.0" encoding="utf-8"?>
<a:theme xmlns:a="http://schemas.openxmlformats.org/drawingml/2006/main" name="6_Office Theme">
  <a:themeElements>
    <a:clrScheme name="CM Brand Template">
      <a:dk1>
        <a:sysClr val="windowText" lastClr="000000"/>
      </a:dk1>
      <a:lt1>
        <a:sysClr val="window" lastClr="FFFFFF"/>
      </a:lt1>
      <a:dk2>
        <a:srgbClr val="44546A"/>
      </a:dk2>
      <a:lt2>
        <a:srgbClr val="E7E6E6"/>
      </a:lt2>
      <a:accent1>
        <a:srgbClr val="0063A6"/>
      </a:accent1>
      <a:accent2>
        <a:srgbClr val="AB4398"/>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6_Office Theme">
  <a:themeElements>
    <a:clrScheme name="CM Brand Template">
      <a:dk1>
        <a:sysClr val="windowText" lastClr="000000"/>
      </a:dk1>
      <a:lt1>
        <a:sysClr val="window" lastClr="FFFFFF"/>
      </a:lt1>
      <a:dk2>
        <a:srgbClr val="44546A"/>
      </a:dk2>
      <a:lt2>
        <a:srgbClr val="E7E6E6"/>
      </a:lt2>
      <a:accent1>
        <a:srgbClr val="0063A6"/>
      </a:accent1>
      <a:accent2>
        <a:srgbClr val="AB4398"/>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2779</Words>
  <Application>Microsoft Office PowerPoint</Application>
  <PresentationFormat>Widescreen</PresentationFormat>
  <Paragraphs>626</Paragraphs>
  <Slides>54</Slides>
  <Notes>44</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54</vt:i4>
      </vt:variant>
    </vt:vector>
  </HeadingPairs>
  <TitlesOfParts>
    <vt:vector size="71" baseType="lpstr">
      <vt:lpstr>Arial</vt:lpstr>
      <vt:lpstr>Arial Rounded MT Bold</vt:lpstr>
      <vt:lpstr>Calibri</vt:lpstr>
      <vt:lpstr>Wingdings</vt:lpstr>
      <vt:lpstr>Theme1_Purple</vt:lpstr>
      <vt:lpstr>10_Office Theme</vt:lpstr>
      <vt:lpstr>7_Office Theme</vt:lpstr>
      <vt:lpstr>11_Office Theme</vt:lpstr>
      <vt:lpstr>12_Office Theme</vt:lpstr>
      <vt:lpstr>2_Office Theme</vt:lpstr>
      <vt:lpstr>3_Office Theme</vt:lpstr>
      <vt:lpstr>4_Office Theme</vt:lpstr>
      <vt:lpstr>14_Office Theme</vt:lpstr>
      <vt:lpstr>6_Office Theme</vt:lpstr>
      <vt:lpstr>16_Office Theme</vt:lpstr>
      <vt:lpstr>5_Office Theme</vt:lpstr>
      <vt:lpstr>8_Office Theme</vt:lpstr>
      <vt:lpstr>I, SPY MEASLES! </vt:lpstr>
      <vt:lpstr>Learning Objectives </vt:lpstr>
      <vt:lpstr>Content Flow  </vt:lpstr>
      <vt:lpstr>THE PATHOGEN  </vt:lpstr>
      <vt:lpstr>MEASLES PATHOGENESIS </vt:lpstr>
      <vt:lpstr>PowerPoint Presentation</vt:lpstr>
      <vt:lpstr>PowerPoint Presentation</vt:lpstr>
      <vt:lpstr>Content Flow  </vt:lpstr>
      <vt:lpstr>EPIDEMIOLOGY</vt:lpstr>
      <vt:lpstr>Content Flow  </vt:lpstr>
      <vt:lpstr>RISK FACTORS FOR MEASLES </vt:lpstr>
      <vt:lpstr>BEST PREVENTATIVE MEASURE </vt:lpstr>
      <vt:lpstr>PowerPoint Presentation</vt:lpstr>
      <vt:lpstr>HISTORY OF MEASLES IN USA  </vt:lpstr>
      <vt:lpstr>Number of Reported Measles Cases
(6M period)</vt:lpstr>
      <vt:lpstr>HERD IMMUNITY </vt:lpstr>
      <vt:lpstr>EVIDENCE OF IMMUNITY  </vt:lpstr>
      <vt:lpstr>Content Flow  </vt:lpstr>
      <vt:lpstr>MEASLES OUTBREAKS </vt:lpstr>
      <vt:lpstr>YEARLY GLANCE </vt:lpstr>
      <vt:lpstr>PowerPoint Presentation</vt:lpstr>
      <vt:lpstr>MEASLES IN 2019 </vt:lpstr>
      <vt:lpstr>Content Flow  </vt:lpstr>
      <vt:lpstr>CLINICAL PRESENTATION </vt:lpstr>
      <vt:lpstr>CLINICAL PRESENTATION </vt:lpstr>
      <vt:lpstr>PowerPoint Presentation</vt:lpstr>
      <vt:lpstr>CLINICAL MANIFESTATION TIMELINE</vt:lpstr>
      <vt:lpstr>CLINICAL PRESENTATION </vt:lpstr>
      <vt:lpstr>COMPLICATIONS OF MEASLES </vt:lpstr>
      <vt:lpstr>SOME DIFFERENTIALS</vt:lpstr>
      <vt:lpstr>Content Flow  </vt:lpstr>
      <vt:lpstr>LAB DIAGNOSIS (ACUTELY)</vt:lpstr>
      <vt:lpstr>OTHER LABS</vt:lpstr>
      <vt:lpstr>REMINDERS  </vt:lpstr>
      <vt:lpstr>Content Flow  </vt:lpstr>
      <vt:lpstr>MANAGEMENT: ISOLATION</vt:lpstr>
      <vt:lpstr>MANAGEMENT: ISOLATION</vt:lpstr>
      <vt:lpstr>MANAGEMENT: THE PATIENT </vt:lpstr>
      <vt:lpstr>MMR VACCINE</vt:lpstr>
      <vt:lpstr>MMR VACCINE </vt:lpstr>
      <vt:lpstr>POST EXPOSURE PROPHYLAXIS (PEP) </vt:lpstr>
      <vt:lpstr>PEP for EXPOSED AND SUSCEPTIBLE PATIENT </vt:lpstr>
      <vt:lpstr>MANAGAMENT: HEALTH CARE PERSONNEL</vt:lpstr>
      <vt:lpstr>URGENT CARE PEARLS </vt:lpstr>
      <vt:lpstr>PowerPoint Presentation</vt:lpstr>
      <vt:lpstr>Urgent Care Center Approach</vt:lpstr>
      <vt:lpstr>PowerPoint Presentation</vt:lpstr>
      <vt:lpstr>Case Description</vt:lpstr>
      <vt:lpstr>Case Description</vt:lpstr>
      <vt:lpstr>Case Description</vt:lpstr>
      <vt:lpstr>Lessons Learned</vt:lpstr>
      <vt:lpstr>CHECK YOUR KNOWLEDGE </vt:lpstr>
      <vt:lpstr>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dc:title>
  <dc:creator>Zaidi, Hina,</dc:creator>
  <cp:lastModifiedBy>Romashko, Dr. Amy</cp:lastModifiedBy>
  <cp:revision>449</cp:revision>
  <dcterms:created xsi:type="dcterms:W3CDTF">2019-08-23T20:10:42Z</dcterms:created>
  <dcterms:modified xsi:type="dcterms:W3CDTF">2019-09-05T19:51:31Z</dcterms:modified>
</cp:coreProperties>
</file>