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 id="266" r:id="rId14"/>
    <p:sldId id="269" r:id="rId15"/>
    <p:sldId id="270" r:id="rId16"/>
    <p:sldId id="271" r:id="rId17"/>
    <p:sldId id="272" r:id="rId18"/>
    <p:sldId id="273" r:id="rId19"/>
    <p:sldId id="274" r:id="rId20"/>
    <p:sldId id="275" r:id="rId21"/>
    <p:sldId id="278" r:id="rId22"/>
    <p:sldId id="279" r:id="rId23"/>
    <p:sldId id="280" r:id="rId24"/>
    <p:sldId id="281" r:id="rId25"/>
    <p:sldId id="282" r:id="rId26"/>
    <p:sldId id="283" r:id="rId27"/>
    <p:sldId id="284" r:id="rId28"/>
    <p:sldId id="276" r:id="rId29"/>
    <p:sldId id="285" r:id="rId30"/>
    <p:sldId id="27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A794AE9-0B96-4113-BDF2-D41B57567A1D}">
          <p14:sldIdLst>
            <p14:sldId id="256"/>
            <p14:sldId id="257"/>
            <p14:sldId id="258"/>
            <p14:sldId id="259"/>
            <p14:sldId id="260"/>
            <p14:sldId id="261"/>
            <p14:sldId id="262"/>
            <p14:sldId id="263"/>
            <p14:sldId id="264"/>
            <p14:sldId id="265"/>
            <p14:sldId id="268"/>
            <p14:sldId id="267"/>
            <p14:sldId id="266"/>
            <p14:sldId id="269"/>
            <p14:sldId id="270"/>
            <p14:sldId id="271"/>
            <p14:sldId id="272"/>
            <p14:sldId id="273"/>
            <p14:sldId id="274"/>
            <p14:sldId id="275"/>
            <p14:sldId id="278"/>
            <p14:sldId id="279"/>
            <p14:sldId id="280"/>
            <p14:sldId id="281"/>
            <p14:sldId id="282"/>
            <p14:sldId id="283"/>
            <p14:sldId id="284"/>
            <p14:sldId id="276"/>
            <p14:sldId id="285"/>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918" autoAdjust="0"/>
  </p:normalViewPr>
  <p:slideViewPr>
    <p:cSldViewPr snapToGrid="0">
      <p:cViewPr varScale="1">
        <p:scale>
          <a:sx n="112" d="100"/>
          <a:sy n="112" d="100"/>
        </p:scale>
        <p:origin x="4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35DFD1-063F-4381-97DA-B112082629C1}" type="datetimeFigureOut">
              <a:rPr lang="en-US" smtClean="0"/>
              <a:t>10/24/2019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18E8A8-1AFB-4E2E-AAB1-545402927F63}" type="slidenum">
              <a:rPr lang="en-US" smtClean="0"/>
              <a:t>‹#›</a:t>
            </a:fld>
            <a:endParaRPr lang="en-US"/>
          </a:p>
        </p:txBody>
      </p:sp>
    </p:spTree>
    <p:extLst>
      <p:ext uri="{BB962C8B-B14F-4D97-AF65-F5344CB8AC3E}">
        <p14:creationId xmlns:p14="http://schemas.microsoft.com/office/powerpoint/2010/main" val="1237794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Original guideline published in 2006 by the American Academy of Pediatrics</a:t>
            </a:r>
          </a:p>
          <a:p>
            <a:endParaRPr lang="en-US" dirty="0"/>
          </a:p>
          <a:p>
            <a:r>
              <a:rPr lang="en-US" dirty="0"/>
              <a:t>The goal of this guideline is to provide an evidence-based approach to the diagnosis, management, and prevention of bronchiolitis in children from 1month through 23 months of age</a:t>
            </a:r>
          </a:p>
          <a:p>
            <a:endParaRPr lang="en-US" dirty="0"/>
          </a:p>
          <a:p>
            <a:r>
              <a:rPr lang="en-US" dirty="0"/>
              <a:t>The guideline is intended for all providers managing children with bronchiolitis in the outpatient setting</a:t>
            </a:r>
          </a:p>
          <a:p>
            <a:endParaRPr lang="en-US" dirty="0"/>
          </a:p>
          <a:p>
            <a:r>
              <a:rPr lang="en-US" dirty="0"/>
              <a:t>Each key action statement indicates level of evidence, beneﬁt-harm relationship, and level of recommendation.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guideline will not address long-term sequelae of bronchiolitis, such as recurrent wheezing or risk of asthma, which is a ﬁeld with a large and distinct literature. </a:t>
            </a: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2</a:t>
            </a:fld>
            <a:endParaRPr lang="en-US"/>
          </a:p>
        </p:txBody>
      </p:sp>
    </p:spTree>
    <p:extLst>
      <p:ext uri="{BB962C8B-B14F-4D97-AF65-F5344CB8AC3E}">
        <p14:creationId xmlns:p14="http://schemas.microsoft.com/office/powerpoint/2010/main" val="422189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lvl="2"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000000"/>
                </a:solidFill>
                <a:effectLst/>
                <a:uLnTx/>
                <a:uFillTx/>
                <a:latin typeface="inherit"/>
                <a:ea typeface="+mn-ea"/>
                <a:cs typeface="+mn-cs"/>
              </a:rPr>
              <a:t>When clinicians diagnose bronchiolitis on the basis of history and physical examination, radiographic or laboratory studies should not be obtained routinely </a:t>
            </a:r>
          </a:p>
          <a:p>
            <a:r>
              <a:rPr lang="en-US" sz="1200" b="0" i="0" kern="1200" dirty="0">
                <a:solidFill>
                  <a:schemeClr val="tx1"/>
                </a:solidFill>
                <a:effectLst/>
                <a:latin typeface="+mn-lt"/>
                <a:ea typeface="+mn-ea"/>
                <a:cs typeface="+mn-cs"/>
              </a:rPr>
              <a:t>Assessment of a child with bronchiolitis, including the physical examination, can be complicated by variability in the disease state and may require serial observations over time to fully assess the child’s status. Upper airway obstruction contributes to work of breathing. Suctioning and positioning may decrease the work of breathing and improve the quality of the examination. Respiratory rate in otherwise healthy children changes considerably over the first year of life. In hospitalized children, the 50th percentile for respiratory rate decreased from 41 at 0 to 3 months of age to 31 at 12 to 18 months of age.</a:t>
            </a:r>
            <a:r>
              <a:rPr lang="en-US" sz="1200" b="1" i="0" u="none" strike="noStrike" kern="1200" baseline="300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Counting respiratory rate over the course of 1 minute is more accurate than shorter observations. The presence of a normal respiratory rate suggests that risk of significant viral or bacterial lower respiratory tract infection or pneumonia in an infant is low (negative likelihood ratio approximately 0.5), but the presence of tachypnea does not distinguish between viral and bacterial disease.</a:t>
            </a:r>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11</a:t>
            </a:fld>
            <a:endParaRPr lang="en-US"/>
          </a:p>
        </p:txBody>
      </p:sp>
    </p:spTree>
    <p:extLst>
      <p:ext uri="{BB962C8B-B14F-4D97-AF65-F5344CB8AC3E}">
        <p14:creationId xmlns:p14="http://schemas.microsoft.com/office/powerpoint/2010/main" val="26714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AdvOT5630c1e9.B"/>
              </a:rPr>
              <a:t>Clinicians should not administer albuterol to infants </a:t>
            </a:r>
            <a:r>
              <a:rPr lang="en-US" sz="1200" b="0" i="0" u="none" strike="noStrike" kern="1200" baseline="0" dirty="0">
                <a:solidFill>
                  <a:schemeClr val="tx1"/>
                </a:solidFill>
                <a:latin typeface="+mn-lt"/>
                <a:ea typeface="+mn-ea"/>
                <a:cs typeface="+mn-cs"/>
              </a:rPr>
              <a:t>and children with a diagnosis of bronchiolitis.</a:t>
            </a:r>
          </a:p>
          <a:p>
            <a:r>
              <a:rPr lang="en-US" sz="1200" b="0" i="0" u="none" strike="noStrike" kern="1200" baseline="0" dirty="0">
                <a:solidFill>
                  <a:schemeClr val="tx1"/>
                </a:solidFill>
                <a:latin typeface="+mn-lt"/>
                <a:ea typeface="+mn-ea"/>
                <a:cs typeface="+mn-cs"/>
              </a:rPr>
              <a:t>Although several studies and reviews have evaluated the use of bronchodilator medications for viral bronchiolitis, most randomized controlled trials have failed to demonstrate a consistent benefit from α- or β-adrenergic agents.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Although transient improvements in clinical score have been observed, most infants treated with bronchodilators will not beneﬁt from their use.</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***However, given the greater strength of the evidence demonstrating no benefit, and that there is no well-established way to determine an “objective method of response” to bronchodilators in bronchiolitis, this option has been removed.</a:t>
            </a:r>
            <a:endParaRPr lang="en-US" b="1" dirty="0"/>
          </a:p>
        </p:txBody>
      </p:sp>
      <p:sp>
        <p:nvSpPr>
          <p:cNvPr id="4" name="Slide Number Placeholder 3"/>
          <p:cNvSpPr>
            <a:spLocks noGrp="1"/>
          </p:cNvSpPr>
          <p:nvPr>
            <p:ph type="sldNum" sz="quarter" idx="5"/>
          </p:nvPr>
        </p:nvSpPr>
        <p:spPr/>
        <p:txBody>
          <a:bodyPr/>
          <a:lstStyle/>
          <a:p>
            <a:fld id="{EF18E8A8-1AFB-4E2E-AAB1-545402927F63}" type="slidenum">
              <a:rPr lang="en-US" smtClean="0"/>
              <a:t>12</a:t>
            </a:fld>
            <a:endParaRPr lang="en-US"/>
          </a:p>
        </p:txBody>
      </p:sp>
    </p:spTree>
    <p:extLst>
      <p:ext uri="{BB962C8B-B14F-4D97-AF65-F5344CB8AC3E}">
        <p14:creationId xmlns:p14="http://schemas.microsoft.com/office/powerpoint/2010/main" val="120582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Clinicians should not administer epinephrine to infants and children with a diagnosis of bronchiolitis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Two large, multicenter randomized trials comparing nebulized epinephrine to placebo or albuterol in the hospital setting found no improvement in LOS or other inpatient outcomes. A recent, large multicenter trial found a similar lack of efficacy compared with placebo</a:t>
            </a:r>
          </a:p>
          <a:p>
            <a:endParaRPr lang="en-US" sz="1200" b="0" i="0" u="none" strike="noStrike" kern="1200" baseline="0" dirty="0">
              <a:solidFill>
                <a:schemeClr val="tx1"/>
              </a:solidFill>
              <a:latin typeface="+mn-lt"/>
              <a:ea typeface="+mn-ea"/>
              <a:cs typeface="+mn-cs"/>
            </a:endParaRPr>
          </a:p>
          <a:p>
            <a:r>
              <a:rPr lang="en-US" dirty="0"/>
              <a:t>Epinephrine has a transient effect. Systematically evaluated the evidence on this topic and found no evidence for utility </a:t>
            </a:r>
          </a:p>
          <a:p>
            <a:endParaRPr lang="en-US" dirty="0"/>
          </a:p>
          <a:p>
            <a:r>
              <a:rPr lang="en-US" sz="1200" b="1" i="0" u="none" strike="noStrike" kern="1200" baseline="0" dirty="0">
                <a:solidFill>
                  <a:schemeClr val="tx1"/>
                </a:solidFill>
                <a:latin typeface="+mn-lt"/>
                <a:ea typeface="+mn-ea"/>
                <a:cs typeface="+mn-cs"/>
              </a:rPr>
              <a:t>In summary, the current state of evidence does not support a routine role for epinephrine for bronchiolitis in outpatients.</a:t>
            </a:r>
            <a:endParaRPr lang="en-US" b="1" dirty="0"/>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13</a:t>
            </a:fld>
            <a:endParaRPr lang="en-US"/>
          </a:p>
        </p:txBody>
      </p:sp>
    </p:spTree>
    <p:extLst>
      <p:ext uri="{BB962C8B-B14F-4D97-AF65-F5344CB8AC3E}">
        <p14:creationId xmlns:p14="http://schemas.microsoft.com/office/powerpoint/2010/main" val="83291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Nebulized hypertonic saline should not be administered to infants with a diagnosis of bronchiolitis in outpatient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Because the pathology in bronchiolitis involves airway inﬂammation and resultant mucus plugging, improved muco-ciliary clearance should be beneﬁcial, although there is only indirect evidence to support such an assertion.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preponderance of the evidence suggests that 3% saline is safe and effective at improving symptoms of mild to moderate bronchiolitis after 24 hours of use and reducing hospital LOS in settings in which the duration of stay typically exceeds 3 days. It has not been shown to be effective at reducing hospitalization in emergency settings or in areas where the length of usage is brief.</a:t>
            </a:r>
          </a:p>
          <a:p>
            <a:endParaRPr lang="en-US" dirty="0"/>
          </a:p>
          <a:p>
            <a:r>
              <a:rPr lang="en-US" dirty="0"/>
              <a:t>A single study was performed in the ambulatory outpatient setting; however, future studies in the United States should focus on sustained usage on the basis of pattern of effects discerned in the available literature.</a:t>
            </a: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14</a:t>
            </a:fld>
            <a:endParaRPr lang="en-US"/>
          </a:p>
        </p:txBody>
      </p:sp>
    </p:spTree>
    <p:extLst>
      <p:ext uri="{BB962C8B-B14F-4D97-AF65-F5344CB8AC3E}">
        <p14:creationId xmlns:p14="http://schemas.microsoft.com/office/powerpoint/2010/main" val="3577963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Clinicians should not administer systemic corticosteroids to infants with a diagnosis of bronchiolitis in any setting</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evidence on corticosteroid use in bronchiolitis is negative.  The most recent Cochrane systematic review shows that corticosteroids do not significantly reduce outpatient admissions when compared with placebo.</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The systematic review of corticosteroids in children with bronchiolitis cited previously did not find any differences in short-term adverse events as compared with placebo.  However, corticosteroid therapy may prolong viral shedding in patients with bronchiolitis.</a:t>
            </a:r>
          </a:p>
          <a:p>
            <a:endParaRPr lang="en-US" sz="1200" b="1"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 comprehensive systematic review and large multicenter randomized trials provide clear evidence that corticosteroids alone do not provide significant benefit to children with bronchiolitis.</a:t>
            </a:r>
            <a:endParaRPr lang="en-US" sz="1200" b="1"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EF18E8A8-1AFB-4E2E-AAB1-545402927F63}" type="slidenum">
              <a:rPr lang="en-US" smtClean="0"/>
              <a:t>15</a:t>
            </a:fld>
            <a:endParaRPr lang="en-US"/>
          </a:p>
        </p:txBody>
      </p:sp>
    </p:spTree>
    <p:extLst>
      <p:ext uri="{BB962C8B-B14F-4D97-AF65-F5344CB8AC3E}">
        <p14:creationId xmlns:p14="http://schemas.microsoft.com/office/powerpoint/2010/main" val="3900341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Clinicians may choose not to administer supplemental oxygen if the oxyhemoglobin saturation exceeds 90% in infants and children with a diagnosis of bronchiolitis.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Although oxygen saturation is a poor predictor of respiratory distress, it is associated closely with a perceived need for hospitalization in infants with bronchiolitis. Additionally, oxygen saturation has been implicated as a primary determinant of LOS in bronchiolitis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n infants and children with bronchiolitis, no data exist to suggest such increases in POX result in any clinically signiﬁcant difference in physiologic function, patient symptoms, or clinical outcomes. </a:t>
            </a:r>
          </a:p>
          <a:p>
            <a:endParaRPr lang="en-US" sz="1200" b="0" i="0" u="none" strike="noStrike" kern="1200" baseline="0" dirty="0">
              <a:solidFill>
                <a:schemeClr val="tx1"/>
              </a:solidFill>
              <a:latin typeface="+mn-lt"/>
              <a:ea typeface="+mn-ea"/>
              <a:cs typeface="+mn-cs"/>
            </a:endParaRPr>
          </a:p>
          <a:p>
            <a:r>
              <a:rPr lang="en-US" dirty="0"/>
              <a:t> There are no studies on the effect of short-term, brief periods of hypoxemia such as may be seen in bronchiolitis. Transient hypoxemia is common in healthy infants</a:t>
            </a:r>
          </a:p>
          <a:p>
            <a:endParaRPr lang="en-US" dirty="0"/>
          </a:p>
          <a:p>
            <a:r>
              <a:rPr lang="en-US" dirty="0"/>
              <a:t> Although children with chronic hypoxemia do incur developmental and behavioral problems, children who suffer intermittent hypoxemia from diseases such as asthma do not have impaired intellectual abilities or behavioral disturbance.</a:t>
            </a:r>
          </a:p>
          <a:p>
            <a:endParaRPr lang="en-US" dirty="0"/>
          </a:p>
          <a:p>
            <a:r>
              <a:rPr lang="en-US" dirty="0"/>
              <a:t>Pulse oximetry has been erroneously used in bronchiolitis as a proxy for respiratory distress. Accuracy of pulse oximetry is poor, especially in the 76% to 90% range</a:t>
            </a:r>
          </a:p>
          <a:p>
            <a:endParaRPr lang="en-US" dirty="0"/>
          </a:p>
          <a:p>
            <a:r>
              <a:rPr lang="en-US" b="1" dirty="0"/>
              <a:t>There is very poor correlation between respiratory distress and oxygen saturations among infants with lower respiratory tract infections.</a:t>
            </a:r>
          </a:p>
          <a:p>
            <a:endParaRPr lang="en-US" b="1" dirty="0"/>
          </a:p>
          <a:p>
            <a:endParaRPr lang="en-US" b="1" dirty="0"/>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16</a:t>
            </a:fld>
            <a:endParaRPr lang="en-US"/>
          </a:p>
        </p:txBody>
      </p:sp>
    </p:spTree>
    <p:extLst>
      <p:ext uri="{BB962C8B-B14F-4D97-AF65-F5344CB8AC3E}">
        <p14:creationId xmlns:p14="http://schemas.microsoft.com/office/powerpoint/2010/main" val="1543848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Clinicians may choose not to use continuous pulse oximetry for infants and children with a diagnosis of bronchiolitis</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A retrospective study of the role of continuous measurement of oxygenation in infants hospitalized with bronchiolitis found that 1 in 4 patients incur unnecessarily prolonged hospitalization as</a:t>
            </a:r>
          </a:p>
          <a:p>
            <a:r>
              <a:rPr lang="en-US" sz="1200" b="1" i="0" u="none" strike="noStrike" kern="1200" baseline="0" dirty="0">
                <a:solidFill>
                  <a:schemeClr val="tx1"/>
                </a:solidFill>
                <a:latin typeface="+mn-lt"/>
                <a:ea typeface="+mn-ea"/>
                <a:cs typeface="+mn-cs"/>
              </a:rPr>
              <a:t>a result of a perceived need for oxygen outside of other symptoms and no evidence of benefit was found. Pulse oximetry is prone to errors of measurement</a:t>
            </a:r>
            <a:r>
              <a:rPr lang="en-US" sz="1200" b="0" i="0" u="none" strike="noStrike" kern="1200" baseline="0" dirty="0">
                <a:solidFill>
                  <a:schemeClr val="tx1"/>
                </a:solidFill>
                <a:latin typeface="+mn-lt"/>
                <a:ea typeface="+mn-ea"/>
                <a:cs typeface="+mn-cs"/>
              </a:rPr>
              <a: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infants and children with bronchiolitis, no data exist to suggest such increases in oxygen saturation result in any clinically significant difference in physiologic function, patient symptoms, or</a:t>
            </a:r>
          </a:p>
          <a:p>
            <a:r>
              <a:rPr lang="en-US" sz="1200" b="0" i="0" u="none" strike="noStrike" kern="1200" baseline="0" dirty="0">
                <a:solidFill>
                  <a:schemeClr val="tx1"/>
                </a:solidFill>
                <a:latin typeface="+mn-lt"/>
                <a:ea typeface="+mn-ea"/>
                <a:cs typeface="+mn-cs"/>
              </a:rPr>
              <a:t>clinical outcomes.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risk of hypoxemia must be weighed against the risk of hospitalization when making any decisions about site of care. One study of hospitalized children with bronchiolitis, for example, noted a 10% adverse error or near-miss rate for harm-causing interventions.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There are no studies on the effect of short-term, brief periods of hypoxemia such as may be seen in bronchiolitis. Transient hypoxemia is common in healthy infants.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Pulse oximetry has been erroneously used in bronchiolitis as a proxy for respiratory distress. Accuracy of pulse oximetry is poor, especially in the 76%</a:t>
            </a:r>
          </a:p>
          <a:p>
            <a:r>
              <a:rPr lang="en-US" sz="1200" b="0" i="0" u="none" strike="noStrike" kern="1200" baseline="0" dirty="0">
                <a:solidFill>
                  <a:schemeClr val="tx1"/>
                </a:solidFill>
                <a:latin typeface="+mn-lt"/>
                <a:ea typeface="+mn-ea"/>
                <a:cs typeface="+mn-cs"/>
              </a:rPr>
              <a:t>to 90% range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Among children admitted for bronchiolitis, continuous pulse oximetry measurement is not well studied and potentially problematic for children who do not require oxygen. Transient desaturation</a:t>
            </a:r>
          </a:p>
          <a:p>
            <a:r>
              <a:rPr lang="en-US" sz="1200" b="0" i="0" u="none" strike="noStrike" kern="1200" baseline="0" dirty="0">
                <a:solidFill>
                  <a:schemeClr val="tx1"/>
                </a:solidFill>
                <a:latin typeface="+mn-lt"/>
                <a:ea typeface="+mn-ea"/>
                <a:cs typeface="+mn-cs"/>
              </a:rPr>
              <a:t>is a normal phenomenon in healthy infants. In 1 study of 64 healthy infants between 2 weeks and 6 months of age, 60% of these infants exhibited a transient oxygen desaturation below</a:t>
            </a:r>
          </a:p>
          <a:p>
            <a:r>
              <a:rPr lang="en-US" sz="1200" b="0" i="0" u="none" strike="noStrike" kern="1200" baseline="0" dirty="0">
                <a:solidFill>
                  <a:schemeClr val="tx1"/>
                </a:solidFill>
                <a:latin typeface="+mn-lt"/>
                <a:ea typeface="+mn-ea"/>
                <a:cs typeface="+mn-cs"/>
              </a:rPr>
              <a:t>90%, to values as low as 83%.</a:t>
            </a: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17</a:t>
            </a:fld>
            <a:endParaRPr lang="en-US"/>
          </a:p>
        </p:txBody>
      </p:sp>
    </p:spTree>
    <p:extLst>
      <p:ext uri="{BB962C8B-B14F-4D97-AF65-F5344CB8AC3E}">
        <p14:creationId xmlns:p14="http://schemas.microsoft.com/office/powerpoint/2010/main" val="1845643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Clinicians should not use chest physiotherapy for infants and children with a diagnosis of bronchiolitis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Airway edema, sloughing of respiratory epithelium into airways, and generalized hyperinflation of the lungs, coupled with poorly developed collateral ventilation, put infants with bronchiolitis at risk for atelectasis.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 Cochrane Review found 9 randomized controlled trials that evaluated chest physiotherapy in hospitalized patients with bronchiolitis. No clinical benefit was found by using vibration or percussion</a:t>
            </a:r>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18</a:t>
            </a:fld>
            <a:endParaRPr lang="en-US"/>
          </a:p>
        </p:txBody>
      </p:sp>
    </p:spTree>
    <p:extLst>
      <p:ext uri="{BB962C8B-B14F-4D97-AF65-F5344CB8AC3E}">
        <p14:creationId xmlns:p14="http://schemas.microsoft.com/office/powerpoint/2010/main" val="2850953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Clinicians should not administer antibacterial medications to infants and children with a diagnosis of bronchiolitis unless there is a concomitant bacterial infection, or a strong suspicion of one</a:t>
            </a:r>
          </a:p>
          <a:p>
            <a:endParaRPr lang="en-US" dirty="0"/>
          </a:p>
          <a:p>
            <a:r>
              <a:rPr lang="en-US" sz="1200" b="0" i="0" u="none" strike="noStrike" kern="1200" baseline="0" dirty="0">
                <a:solidFill>
                  <a:schemeClr val="tx1"/>
                </a:solidFill>
                <a:latin typeface="+mn-lt"/>
                <a:ea typeface="+mn-ea"/>
                <a:cs typeface="+mn-cs"/>
              </a:rPr>
              <a:t>Early randomized controlled trials showed no benefit from routine antibacterial therapy for children with bronchiolitis.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Studies have shown that febrile infants without an identifiable source of fever have a risk of bacteremia that may be as high as 7%. However, a child with a distinct viral syndrome, such as bronchiolitis, has a lower risk (much less than 1%) of bacterial infection of the cerebrospinal fluid or blood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 systematic review of serious bacterial infections (SBIs) occurring in hospitalized febrile infants between 30 and 90 days of age with bronchiolitis. Instances of bacteremia or meningitis were extremely rare.  Enteritis was not evaluated. Urinary tract infection occurred at a rate of approximately 1%</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Several retrospective studies support this conclusion. Four prospective studies of Serious Bacterial Infections in patients with bronchiolitis and/or RSV infections also demonstrated low rates of serious bacterial infection.</a:t>
            </a:r>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19</a:t>
            </a:fld>
            <a:endParaRPr lang="en-US"/>
          </a:p>
        </p:txBody>
      </p:sp>
    </p:spTree>
    <p:extLst>
      <p:ext uri="{BB962C8B-B14F-4D97-AF65-F5344CB8AC3E}">
        <p14:creationId xmlns:p14="http://schemas.microsoft.com/office/powerpoint/2010/main" val="3132806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Clinicians should administer nasogastric or intravenous fluids for infants with a diagnosis of bronchiolitis who cannot maintain hydration orally</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One study estimated that one-third of infants hospitalized for bronchiolitis require fluid replacement.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These studies suggest that infants who have difficulty feeding safely because of respiratory distress can receive either intravenous or nasogastric fluid replacement; however, more evidence is needed to increase the strength of this recommendation</a:t>
            </a:r>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20</a:t>
            </a:fld>
            <a:endParaRPr lang="en-US"/>
          </a:p>
        </p:txBody>
      </p:sp>
    </p:spTree>
    <p:extLst>
      <p:ext uri="{BB962C8B-B14F-4D97-AF65-F5344CB8AC3E}">
        <p14:creationId xmlns:p14="http://schemas.microsoft.com/office/powerpoint/2010/main" val="1163291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not apply to immunodeficient children such as HIV, solid organ transplant, stem cell transplant, cancer</a:t>
            </a:r>
          </a:p>
          <a:p>
            <a:r>
              <a:rPr lang="en-US" dirty="0"/>
              <a:t>Does not apply if recurrent wheezing, chronic neonatal lung disease (such as </a:t>
            </a:r>
            <a:r>
              <a:rPr lang="en-US" dirty="0" err="1"/>
              <a:t>bronchiol</a:t>
            </a:r>
            <a:r>
              <a:rPr lang="en-US" dirty="0"/>
              <a:t>-pulmonary dysplasia), Cystic fibrosis and those with hemodynamically signiﬁcant congenital heart disease are excluded from the sections on management unless otherwise noted but are included in the discussion of prevention. </a:t>
            </a: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3</a:t>
            </a:fld>
            <a:endParaRPr lang="en-US"/>
          </a:p>
        </p:txBody>
      </p:sp>
    </p:spTree>
    <p:extLst>
      <p:ext uri="{BB962C8B-B14F-4D97-AF65-F5344CB8AC3E}">
        <p14:creationId xmlns:p14="http://schemas.microsoft.com/office/powerpoint/2010/main" val="1392906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this is a primary care practice we will limit our discussion:</a:t>
            </a:r>
          </a:p>
          <a:p>
            <a:endParaRPr lang="en-US" dirty="0"/>
          </a:p>
          <a:p>
            <a:r>
              <a:rPr lang="en-US" dirty="0"/>
              <a:t>Clinicians should not administer palivizumab to otherwise healthy infants with a gestational age of 29 weeks, 0 days or greater </a:t>
            </a:r>
          </a:p>
          <a:p>
            <a:endParaRPr lang="en-US" dirty="0"/>
          </a:p>
          <a:p>
            <a:r>
              <a:rPr lang="en-US" dirty="0"/>
              <a:t>Monthly palivizumab prophylaxis should be restricted to infants born before 29 weeks, 0 days’ gestation, except for infants who qualify on the basis of congenital heart disease or chronic lung disease of prematurity</a:t>
            </a: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21</a:t>
            </a:fld>
            <a:endParaRPr lang="en-US"/>
          </a:p>
        </p:txBody>
      </p:sp>
    </p:spTree>
    <p:extLst>
      <p:ext uri="{BB962C8B-B14F-4D97-AF65-F5344CB8AC3E}">
        <p14:creationId xmlns:p14="http://schemas.microsoft.com/office/powerpoint/2010/main" val="1511316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 people should disinfect hands before and after direct contact with patients, after contact with inanimate objects in the direct vicinity of the patient, and after removing gloves.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Efforts should be made to decrease the spread of RSV and other causative agents of bronchiolitis in medical settings, especially in the hospital.</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Secretions from infected patients can be found on beds, crib railings, tabletops, and toys.  RSV, as well as, many other viruses, can survive better on hard surfaces than on porous surfaces or hands.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It can remain infectious on counter tops for ≥6 hours, on gowns or paper tissues for 20 to 30 minutes, and on skin for up to It has been shown that RSV can be carried and spread to others on the hands of care givers.</a:t>
            </a:r>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22</a:t>
            </a:fld>
            <a:endParaRPr lang="en-US"/>
          </a:p>
        </p:txBody>
      </p:sp>
    </p:spTree>
    <p:extLst>
      <p:ext uri="{BB962C8B-B14F-4D97-AF65-F5344CB8AC3E}">
        <p14:creationId xmlns:p14="http://schemas.microsoft.com/office/powerpoint/2010/main" val="2279149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AdvOT5630c1e9.B"/>
              </a:rPr>
              <a:t>All people should use alcohol-based rubs for hand decontamination when caring for children with bronchiolitis. When alcohol-based rubs are not available, individuals should wash their hands with soap and water. </a:t>
            </a:r>
          </a:p>
          <a:p>
            <a:pPr algn="l"/>
            <a:endParaRPr lang="en-US" sz="1200" b="0" i="0" u="none" strike="noStrike" baseline="0" dirty="0">
              <a:latin typeface="AdvOT5630c1e9.B"/>
            </a:endParaRPr>
          </a:p>
          <a:p>
            <a:r>
              <a:rPr lang="en-US" sz="1200" b="0" i="0" u="none" strike="noStrike" kern="1200" baseline="0" dirty="0">
                <a:solidFill>
                  <a:schemeClr val="tx1"/>
                </a:solidFill>
                <a:latin typeface="+mn-lt"/>
                <a:ea typeface="+mn-ea"/>
                <a:cs typeface="+mn-cs"/>
              </a:rPr>
              <a:t>Studies have shown that health care workers have acquired infection by performing activities such as feeding, diaper change, and playing with the RSV-infected infant. Caregivers who had contact only with surfaces contaminated with the infants’ secretions or touched inanimate objects in patients’ rooms also acquired RSV. In these studies, health care workers contaminated their hands (or gloves) with RSV and inoculated their oral or conjunctival mucosa. Frequent hand washing by health care workers has been shown to reduce the spread of RSV in the health care setting</a:t>
            </a:r>
            <a:endParaRPr lang="en-US" sz="1200" b="0" i="0" u="none" strike="noStrike" baseline="0" dirty="0">
              <a:latin typeface="AdvOT5630c1e9.B"/>
            </a:endParaRPr>
          </a:p>
          <a:p>
            <a:pPr algn="l"/>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23</a:t>
            </a:fld>
            <a:endParaRPr lang="en-US"/>
          </a:p>
        </p:txBody>
      </p:sp>
    </p:spTree>
    <p:extLst>
      <p:ext uri="{BB962C8B-B14F-4D97-AF65-F5344CB8AC3E}">
        <p14:creationId xmlns:p14="http://schemas.microsoft.com/office/powerpoint/2010/main" val="9459651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AdvOT5630c1e9.B"/>
              </a:rPr>
              <a:t>Clinicians should inquire about the exposure of the infant or child to tobacco smoke when assessing infants and children for bronchiolitis</a:t>
            </a:r>
          </a:p>
          <a:p>
            <a:pPr algn="l"/>
            <a:endParaRPr lang="en-US" sz="1200" b="0" i="0" u="none" strike="noStrike" baseline="0" dirty="0">
              <a:latin typeface="AdvOT5630c1e9.B"/>
            </a:endParaRPr>
          </a:p>
          <a:p>
            <a:r>
              <a:rPr lang="en-US" sz="1200" b="0" i="0" u="none" strike="noStrike" kern="1200" baseline="0" dirty="0">
                <a:solidFill>
                  <a:schemeClr val="tx1"/>
                </a:solidFill>
                <a:latin typeface="+mn-lt"/>
                <a:ea typeface="+mn-ea"/>
                <a:cs typeface="+mn-cs"/>
              </a:rPr>
              <a:t>Tobacco smoke exposure increases the risk and severity of bronchiolitis.</a:t>
            </a:r>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24</a:t>
            </a:fld>
            <a:endParaRPr lang="en-US"/>
          </a:p>
        </p:txBody>
      </p:sp>
    </p:spTree>
    <p:extLst>
      <p:ext uri="{BB962C8B-B14F-4D97-AF65-F5344CB8AC3E}">
        <p14:creationId xmlns:p14="http://schemas.microsoft.com/office/powerpoint/2010/main" val="325317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Clinicians should counsel caregivers about exposing the infant or child to environmental tobacco smoke and smoking cessation when assessing a child for bronchiolitis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a more recent systematic review, Jones et al, found a pooled odds ratio of 2.51 (95% CI 1.96 to 3.21) for tobacco smoke exposure and bronchiolitis hospitalization among the 7 studies specific to the condition. Other investigators have consistently reported tobacco smoke exposure increases both severity of illness and risk of hospitalization for bronchiolitis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Despite our knowledge of this important risk factor, there is evidence to suggest health care providers identify fewer than half of children exposed to tobacco smoke in the outpatient, inpatient,</a:t>
            </a:r>
          </a:p>
          <a:p>
            <a:r>
              <a:rPr lang="en-US" sz="1200" b="0" i="0" u="none" strike="noStrike" kern="1200" baseline="0" dirty="0">
                <a:solidFill>
                  <a:schemeClr val="tx1"/>
                </a:solidFill>
                <a:latin typeface="+mn-lt"/>
                <a:ea typeface="+mn-ea"/>
                <a:cs typeface="+mn-cs"/>
              </a:rPr>
              <a:t>or ED settings</a:t>
            </a: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25</a:t>
            </a:fld>
            <a:endParaRPr lang="en-US"/>
          </a:p>
        </p:txBody>
      </p:sp>
    </p:spTree>
    <p:extLst>
      <p:ext uri="{BB962C8B-B14F-4D97-AF65-F5344CB8AC3E}">
        <p14:creationId xmlns:p14="http://schemas.microsoft.com/office/powerpoint/2010/main" val="35302874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AdvOT5630c1e9.B"/>
              </a:rPr>
              <a:t>Clinicians should encourage exclusive breastfeeding for at least 6 months to decrease the morbidity of respiratory infections</a:t>
            </a:r>
          </a:p>
          <a:p>
            <a:pPr algn="l"/>
            <a:endParaRPr lang="en-US" sz="1200" b="0" i="0" u="none" strike="noStrike" baseline="0" dirty="0">
              <a:latin typeface="AdvOT5630c1e9.B"/>
            </a:endParaRPr>
          </a:p>
          <a:p>
            <a:pPr algn="l"/>
            <a:r>
              <a:rPr lang="en-US" sz="1200" b="0" i="0" u="none" strike="noStrike" baseline="0" dirty="0">
                <a:latin typeface="AdvOT5630c1e9.B"/>
              </a:rPr>
              <a:t>The policy statement was based on the proven beneﬁts of breastfeeding for at least 6 months. Respiratory infections were shown to be signiﬁcantly less common in breastfed children. A primary resource was a meta-analysis from the Agency for Healthcare Research and Quality that showed an overall 72% reduction in the risk of hospitalization secondary to respiratory diseases in infants who were exclusively breastfed for 4 or more months compared with those who were formula fed.</a:t>
            </a:r>
          </a:p>
          <a:p>
            <a:pPr algn="l"/>
            <a:endParaRPr lang="en-US" sz="1200" b="0" i="0" u="none" strike="noStrike" baseline="0" dirty="0">
              <a:latin typeface="AdvOT5630c1e9.B"/>
            </a:endParaRPr>
          </a:p>
          <a:p>
            <a:pPr algn="l"/>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26</a:t>
            </a:fld>
            <a:endParaRPr lang="en-US"/>
          </a:p>
        </p:txBody>
      </p:sp>
    </p:spTree>
    <p:extLst>
      <p:ext uri="{BB962C8B-B14F-4D97-AF65-F5344CB8AC3E}">
        <p14:creationId xmlns:p14="http://schemas.microsoft.com/office/powerpoint/2010/main" val="1015130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Clinicians and nurses should educate personnel and family members on evidence-based diagnosis, treatment, and prevention in bronchiolitis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Community outbreaks of RSV disease usually begin in November or December, peak in January or February, and end by late March or, at times, in April.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Shared decision-making with parents about diagnosis and treatment of bronchiolitis is a key tenet of patient centered care. Despite the absence of effective therapies for viral bronchiolitis, caregiver education by clinicians may have a signiﬁcant impact on care patterns in the disease.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 Children with bronchiolitis typically suffer from symptoms for 2 to 3 weeks, and parents often seek care in multiple settings during that time period.237 Given that children with RSV generally shed virus for 1 to 2 weeks and from 30% to 70% of family members may become ill, education about prevention of transmission of disease is key.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Restriction of visitors to newborns during the respiratory virus season should be considered. Consistent evidence suggests that parental education is helpful in the promotion of judicious use of antibiotics and that clinicians may misinterpret parental expectations about therapy unless the subject is openly discussed.</a:t>
            </a: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27</a:t>
            </a:fld>
            <a:endParaRPr lang="en-US"/>
          </a:p>
        </p:txBody>
      </p:sp>
    </p:spTree>
    <p:extLst>
      <p:ext uri="{BB962C8B-B14F-4D97-AF65-F5344CB8AC3E}">
        <p14:creationId xmlns:p14="http://schemas.microsoft.com/office/powerpoint/2010/main" val="1758778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Bronchiolitis is a disorder commonly caused by viral lower respiratory tract infection in infants. Bronchiolitis is characterized by acute inﬂammation, edema, and necrosis of epithelial cells lining small airways, and increased mucus production. Signs and symptoms typically begin with rhinitis and cough, which may progress to tachypnea, wheezing, rales, use of accessory muscles, and/or nasal ﬂaring</a:t>
            </a:r>
          </a:p>
          <a:p>
            <a:endParaRPr lang="en-US" dirty="0"/>
          </a:p>
          <a:p>
            <a:r>
              <a:rPr lang="en-US" dirty="0"/>
              <a:t>Most common viral cause is RSV with 90% of children treated for RSV in their first 2 years of life and of these 40% experience lower track respiratory infections</a:t>
            </a:r>
          </a:p>
          <a:p>
            <a:r>
              <a:rPr lang="en-US" dirty="0"/>
              <a:t>Infections with RSV does not create long term immunity as reinfections occur throughout life</a:t>
            </a:r>
          </a:p>
          <a:p>
            <a:endParaRPr lang="en-US" dirty="0"/>
          </a:p>
          <a:p>
            <a:r>
              <a:rPr lang="en-US" dirty="0"/>
              <a:t>Other viral causes include; human rhinovirus, human metapneumovirus influenza, adenovirus, coronavirus, &amp; parainfluenza</a:t>
            </a:r>
          </a:p>
          <a:p>
            <a:r>
              <a:rPr lang="en-US" dirty="0"/>
              <a:t>~ A study of inpatient and outpatients with bronchiolitis: 80% will have RSV, 39% human rhinovirus, 10% flu, 2% coronavirus, and 1% parainfluenza (many co-infections)</a:t>
            </a: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4</a:t>
            </a:fld>
            <a:endParaRPr lang="en-US"/>
          </a:p>
        </p:txBody>
      </p:sp>
    </p:spTree>
    <p:extLst>
      <p:ext uri="{BB962C8B-B14F-4D97-AF65-F5344CB8AC3E}">
        <p14:creationId xmlns:p14="http://schemas.microsoft.com/office/powerpoint/2010/main" val="279939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Infants &lt; 30 weeks gestation had the highest rate of hospitalization at 18.7/1000.</a:t>
            </a:r>
          </a:p>
          <a:p>
            <a:endParaRPr lang="en-US" dirty="0"/>
          </a:p>
          <a:p>
            <a:r>
              <a:rPr lang="en-US" dirty="0"/>
              <a:t>Bronchiolitis is the most common cause of hospitalization among infants during the ﬁrst 12 months of life. Approximately 100,000 bronchiolitis admissions occur annually in the  United States at an estimated cost of $1.73 billion.</a:t>
            </a:r>
          </a:p>
          <a:p>
            <a:endParaRPr lang="en-US" dirty="0"/>
          </a:p>
          <a:p>
            <a:r>
              <a:rPr lang="en-US" dirty="0"/>
              <a:t>The highest age-speciﬁc rate of RSV hospitalization occurred among infants between 30 days and 60 days of age (25.9 per 1000 children).</a:t>
            </a:r>
          </a:p>
        </p:txBody>
      </p:sp>
      <p:sp>
        <p:nvSpPr>
          <p:cNvPr id="4" name="Slide Number Placeholder 3"/>
          <p:cNvSpPr>
            <a:spLocks noGrp="1"/>
          </p:cNvSpPr>
          <p:nvPr>
            <p:ph type="sldNum" sz="quarter" idx="5"/>
          </p:nvPr>
        </p:nvSpPr>
        <p:spPr/>
        <p:txBody>
          <a:bodyPr/>
          <a:lstStyle/>
          <a:p>
            <a:fld id="{EF18E8A8-1AFB-4E2E-AAB1-545402927F63}" type="slidenum">
              <a:rPr lang="en-US" smtClean="0"/>
              <a:t>5</a:t>
            </a:fld>
            <a:endParaRPr lang="en-US"/>
          </a:p>
        </p:txBody>
      </p:sp>
    </p:spTree>
    <p:extLst>
      <p:ext uri="{BB962C8B-B14F-4D97-AF65-F5344CB8AC3E}">
        <p14:creationId xmlns:p14="http://schemas.microsoft.com/office/powerpoint/2010/main" val="183204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June 2013 the AAP convened a subcommittee to review and revise the 2006 bronchiolitis guidelines</a:t>
            </a: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6</a:t>
            </a:fld>
            <a:endParaRPr lang="en-US"/>
          </a:p>
        </p:txBody>
      </p:sp>
    </p:spTree>
    <p:extLst>
      <p:ext uri="{BB962C8B-B14F-4D97-AF65-F5344CB8AC3E}">
        <p14:creationId xmlns:p14="http://schemas.microsoft.com/office/powerpoint/2010/main" val="3372072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evidence-based approach to guideline development requires that the evidence in support of a policy be identiﬁed, appraised, and summarized and that an explicit link between evidence and recommendations be deﬁned. Evidence based recommendations reﬂect the quality of evidence and the balance of beneﬁt and harm that is anticipated when the recommendation is followed. The AAP policy statement “Classifying Recommendations for Clinical Practice” was followed in designating levels of recommendation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draft version of this clinical practice guideline underwent extensive peer review by committees, councils, and sections within AAP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guideline it is intended to assist clinicians in decision-making. It is not intended to replace clinical judgment or establish a protocol for the care of all children with bronchiolitis. </a:t>
            </a: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7</a:t>
            </a:fld>
            <a:endParaRPr lang="en-US"/>
          </a:p>
        </p:txBody>
      </p:sp>
    </p:spTree>
    <p:extLst>
      <p:ext uri="{BB962C8B-B14F-4D97-AF65-F5344CB8AC3E}">
        <p14:creationId xmlns:p14="http://schemas.microsoft.com/office/powerpoint/2010/main" val="2453672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evidence quality appraisal with an assessment of the anticipated balance between benefits and harms leads to designation of a policy as a strong recommendation, moderate recommendation, or weak recommendation</a:t>
            </a:r>
          </a:p>
          <a:p>
            <a:pPr rtl="0" eaLnBrk="1" fontAlgn="base" latinLnBrk="0" hangingPunct="1"/>
            <a:r>
              <a:rPr lang="en-US" sz="1200" b="1" i="0" u="none" strike="noStrike" kern="1200" dirty="0">
                <a:solidFill>
                  <a:schemeClr val="tx1"/>
                </a:solidFill>
                <a:effectLst/>
                <a:latin typeface="+mn-lt"/>
                <a:ea typeface="+mn-ea"/>
                <a:cs typeface="+mn-cs"/>
              </a:rPr>
              <a:t>Strong recommendation</a:t>
            </a:r>
          </a:p>
          <a:p>
            <a:pPr rtl="0" eaLnBrk="1" fontAlgn="base" latinLnBrk="0" hangingPunct="1"/>
            <a:r>
              <a:rPr lang="en-US" sz="1200" b="0" i="0" u="none" strike="noStrike" kern="1200" dirty="0">
                <a:solidFill>
                  <a:schemeClr val="tx1"/>
                </a:solidFill>
                <a:effectLst/>
                <a:latin typeface="+mn-lt"/>
                <a:ea typeface="+mn-ea"/>
                <a:cs typeface="+mn-cs"/>
              </a:rPr>
              <a:t>A particular action is favored because anticipated benefits clearly exceed harms (or vice versa), and quality of evidence is excellent or unobtainable.</a:t>
            </a:r>
          </a:p>
          <a:p>
            <a:pPr rtl="0" eaLnBrk="1" fontAlgn="base" latinLnBrk="0" hangingPunct="1"/>
            <a:r>
              <a:rPr lang="en-US" sz="1200" b="0" i="0" u="none" strike="noStrike" kern="1200" dirty="0">
                <a:solidFill>
                  <a:schemeClr val="tx1"/>
                </a:solidFill>
                <a:effectLst/>
                <a:latin typeface="+mn-lt"/>
                <a:ea typeface="+mn-ea"/>
                <a:cs typeface="+mn-cs"/>
              </a:rPr>
              <a:t>Clinicians should follow a strong recommendation unless a clear and compelling rationale for an alternative approach is present.</a:t>
            </a:r>
          </a:p>
          <a:p>
            <a:pPr rtl="0" eaLnBrk="1" fontAlgn="base" latinLnBrk="0" hangingPunct="1"/>
            <a:endParaRPr lang="en-US" sz="1200" b="0" i="0" u="none" strike="noStrike" kern="1200" dirty="0">
              <a:solidFill>
                <a:schemeClr val="tx1"/>
              </a:solidFill>
              <a:effectLst/>
              <a:latin typeface="+mn-lt"/>
              <a:ea typeface="+mn-ea"/>
              <a:cs typeface="+mn-cs"/>
            </a:endParaRPr>
          </a:p>
          <a:p>
            <a:pPr rtl="0" eaLnBrk="1" fontAlgn="base" latinLnBrk="0" hangingPunct="1"/>
            <a:r>
              <a:rPr lang="en-US" sz="1200" b="1" i="0" u="none" strike="noStrike" kern="1200" dirty="0">
                <a:solidFill>
                  <a:schemeClr val="tx1"/>
                </a:solidFill>
                <a:effectLst/>
                <a:latin typeface="+mn-lt"/>
                <a:ea typeface="+mn-ea"/>
                <a:cs typeface="+mn-cs"/>
              </a:rPr>
              <a:t>Moderate recommendation</a:t>
            </a:r>
          </a:p>
          <a:p>
            <a:pPr rtl="0" eaLnBrk="1" fontAlgn="base" latinLnBrk="0" hangingPunct="1"/>
            <a:r>
              <a:rPr lang="en-US" sz="1200" b="0" i="0" u="none" strike="noStrike" kern="1200" dirty="0">
                <a:solidFill>
                  <a:schemeClr val="tx1"/>
                </a:solidFill>
                <a:effectLst/>
                <a:latin typeface="+mn-lt"/>
                <a:ea typeface="+mn-ea"/>
                <a:cs typeface="+mn-cs"/>
              </a:rPr>
              <a:t>A particular action is favored because anticipated benefits clearly exceed harms (or vice versa), and the quality of evidence is good but not excellent (or is unobtainable).</a:t>
            </a:r>
          </a:p>
          <a:p>
            <a:pPr rtl="0" eaLnBrk="1" fontAlgn="base" latinLnBrk="0" hangingPunct="1"/>
            <a:r>
              <a:rPr lang="en-US" sz="1200" b="0" i="0" u="none" strike="noStrike" kern="1200" dirty="0">
                <a:solidFill>
                  <a:schemeClr val="tx1"/>
                </a:solidFill>
                <a:effectLst/>
                <a:latin typeface="+mn-lt"/>
                <a:ea typeface="+mn-ea"/>
                <a:cs typeface="+mn-cs"/>
              </a:rPr>
              <a:t>Clinicians would be prudent to follow a moderate recommendation but should remain alert to new information and sensitive to patient preferences.</a:t>
            </a:r>
          </a:p>
          <a:p>
            <a:pPr rtl="0" eaLnBrk="1" fontAlgn="base" latinLnBrk="0" hangingPunct="1"/>
            <a:endParaRPr lang="en-US" sz="1200" b="0" i="0" u="none" strike="noStrike" kern="1200" dirty="0">
              <a:solidFill>
                <a:schemeClr val="tx1"/>
              </a:solidFill>
              <a:effectLst/>
              <a:latin typeface="+mn-lt"/>
              <a:ea typeface="+mn-ea"/>
              <a:cs typeface="+mn-cs"/>
            </a:endParaRPr>
          </a:p>
          <a:p>
            <a:pPr rtl="0" eaLnBrk="1" fontAlgn="base" latinLnBrk="0" hangingPunct="1"/>
            <a:r>
              <a:rPr lang="en-US" sz="1200" b="1" i="0" u="none" strike="noStrike" kern="1200" dirty="0">
                <a:solidFill>
                  <a:schemeClr val="tx1"/>
                </a:solidFill>
                <a:effectLst/>
                <a:latin typeface="+mn-lt"/>
                <a:ea typeface="+mn-ea"/>
                <a:cs typeface="+mn-cs"/>
              </a:rPr>
              <a:t>Weak recommendation (based on low-quality evidence</a:t>
            </a:r>
          </a:p>
          <a:p>
            <a:pPr rtl="0" eaLnBrk="1" fontAlgn="base" latinLnBrk="0" hangingPunct="1"/>
            <a:r>
              <a:rPr lang="en-US" sz="1200" b="0" i="0" u="none" strike="noStrike" kern="1200" dirty="0">
                <a:solidFill>
                  <a:schemeClr val="tx1"/>
                </a:solidFill>
                <a:effectLst/>
                <a:latin typeface="+mn-lt"/>
                <a:ea typeface="+mn-ea"/>
                <a:cs typeface="+mn-cs"/>
              </a:rPr>
              <a:t>A particular action is favored because anticipated benefits clearly exceed harms (or vice versa), but the quality of evidence is weak.</a:t>
            </a:r>
          </a:p>
          <a:p>
            <a:pPr rtl="0" eaLnBrk="1" fontAlgn="base" latinLnBrk="0" hangingPunct="1"/>
            <a:r>
              <a:rPr lang="en-US" sz="1200" b="0" i="0" u="none" strike="noStrike" kern="1200" dirty="0">
                <a:solidFill>
                  <a:schemeClr val="tx1"/>
                </a:solidFill>
                <a:effectLst/>
                <a:latin typeface="+mn-lt"/>
                <a:ea typeface="+mn-ea"/>
                <a:cs typeface="+mn-cs"/>
              </a:rPr>
              <a:t>Clinicians would be prudent to follow a weak recommendation but should remain alert to new information and very sensitive to patient preferences.</a:t>
            </a:r>
          </a:p>
          <a:p>
            <a:pPr rtl="0" eaLnBrk="1" fontAlgn="base" latinLnBrk="0" hangingPunct="1"/>
            <a:r>
              <a:rPr lang="en-US" sz="1200" b="0" i="0" u="none" strike="noStrike" kern="1200" dirty="0">
                <a:solidFill>
                  <a:schemeClr val="tx1"/>
                </a:solidFill>
                <a:effectLst/>
                <a:latin typeface="+mn-lt"/>
                <a:ea typeface="+mn-ea"/>
                <a:cs typeface="+mn-cs"/>
              </a:rPr>
              <a:t>Weak recommendation (based on balance of benefits and harms)</a:t>
            </a:r>
          </a:p>
          <a:p>
            <a:pPr rtl="0" eaLnBrk="1" fontAlgn="base" latinLnBrk="0" hangingPunct="1"/>
            <a:r>
              <a:rPr lang="en-US" sz="1200" b="0" i="0" u="none" strike="noStrike" kern="1200" dirty="0">
                <a:solidFill>
                  <a:schemeClr val="tx1"/>
                </a:solidFill>
                <a:effectLst/>
                <a:latin typeface="+mn-lt"/>
                <a:ea typeface="+mn-ea"/>
                <a:cs typeface="+mn-cs"/>
              </a:rPr>
              <a:t>Weak recommendation is provided when the aggregate database shows evidence of both benefit and harm that appear similar in magnitude for any available courses of action</a:t>
            </a:r>
          </a:p>
          <a:p>
            <a:pPr rtl="0" eaLnBrk="1" fontAlgn="base" latinLnBrk="0" hangingPunct="1"/>
            <a:r>
              <a:rPr lang="en-US" sz="1200" b="0" i="0" u="none" strike="noStrike" kern="1200" dirty="0">
                <a:solidFill>
                  <a:schemeClr val="tx1"/>
                </a:solidFill>
                <a:effectLst/>
                <a:latin typeface="+mn-lt"/>
                <a:ea typeface="+mn-ea"/>
                <a:cs typeface="+mn-cs"/>
              </a:rPr>
              <a:t>Clinicians should consider the options in their decision making, but patient preference may have a substantial role.</a:t>
            </a: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8</a:t>
            </a:fld>
            <a:endParaRPr lang="en-US"/>
          </a:p>
        </p:txBody>
      </p:sp>
    </p:spTree>
    <p:extLst>
      <p:ext uri="{BB962C8B-B14F-4D97-AF65-F5344CB8AC3E}">
        <p14:creationId xmlns:p14="http://schemas.microsoft.com/office/powerpoint/2010/main" val="630087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1" i="0" dirty="0">
                <a:solidFill>
                  <a:srgbClr val="121212"/>
                </a:solidFill>
                <a:effectLst/>
                <a:latin typeface="PT Sans"/>
              </a:rPr>
              <a:t>Key Action Statement 1a</a:t>
            </a:r>
          </a:p>
          <a:p>
            <a:pPr algn="l" fontAlgn="base"/>
            <a:r>
              <a:rPr lang="en-US" b="1" i="0" dirty="0">
                <a:solidFill>
                  <a:srgbClr val="000000"/>
                </a:solidFill>
                <a:effectLst/>
                <a:latin typeface="inherit"/>
              </a:rPr>
              <a:t>Clinicians should diagnose bronchiolitis and assess disease severity on the basis of history and physical examination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algn="l" fontAlgn="base"/>
            <a:r>
              <a:rPr kumimoji="0" lang="en-US" sz="1200" b="0" i="0" u="none" strike="noStrike" kern="1200" cap="none" spc="0" normalizeH="0" baseline="0" noProof="0" dirty="0">
                <a:ln>
                  <a:noFill/>
                </a:ln>
                <a:solidFill>
                  <a:prstClr val="black"/>
                </a:solidFill>
                <a:effectLst/>
                <a:uLnTx/>
                <a:uFillTx/>
                <a:latin typeface="+mn-lt"/>
                <a:ea typeface="+mn-ea"/>
                <a:cs typeface="+mn-cs"/>
              </a:rPr>
              <a:t>Most clinicians recognize bronchiolitis as a constellation of clinical signs and symptoms occurring in children younger than 2 years, including a viral upper respiratory tract prodrome followed by increased respiratory effort and wheezing.</a:t>
            </a:r>
          </a:p>
          <a:p>
            <a:pPr algn="l" fontAlgn="base"/>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algn="l" fontAlgn="base"/>
            <a:r>
              <a:rPr lang="en-US" sz="1200" b="0" i="0" kern="1200" dirty="0">
                <a:solidFill>
                  <a:schemeClr val="tx1"/>
                </a:solidFill>
                <a:effectLst/>
                <a:latin typeface="+mn-lt"/>
                <a:ea typeface="+mn-ea"/>
                <a:cs typeface="+mn-cs"/>
              </a:rPr>
              <a:t>The main goals in the history and physical examination of infants presenting with wheeze or other lower respiratory tract symptoms, particularly in the winter season, is to differentiate infants with probable viral bronchiolitis from those with other disorders. In addition, an estimate of disease severity (increased respiratory rate, retractions, decreased oxygen saturation) should be made. </a:t>
            </a:r>
            <a:endParaRPr lang="en-US" b="0" i="0" dirty="0">
              <a:solidFill>
                <a:srgbClr val="000000"/>
              </a:solidFill>
              <a:effectLst/>
              <a:latin typeface="Arvo"/>
            </a:endParaRP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9</a:t>
            </a:fld>
            <a:endParaRPr lang="en-US"/>
          </a:p>
        </p:txBody>
      </p:sp>
    </p:spTree>
    <p:extLst>
      <p:ext uri="{BB962C8B-B14F-4D97-AF65-F5344CB8AC3E}">
        <p14:creationId xmlns:p14="http://schemas.microsoft.com/office/powerpoint/2010/main" val="2272750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buFont typeface="Arial" panose="020B0604020202020204" pitchFamily="34" charset="0"/>
              <a:buChar char="•"/>
            </a:pPr>
            <a:r>
              <a:rPr lang="en-US" b="0" i="0" dirty="0">
                <a:solidFill>
                  <a:srgbClr val="000000"/>
                </a:solidFill>
                <a:effectLst/>
                <a:latin typeface="inherit"/>
              </a:rPr>
              <a:t>1b. Clinicians should assess risk factors for severe disease, such as age less than 12 weeks, a history of prematurity, underlying cardiopulmonary disease, or immunodeficiency, when making decisions about evaluation and management of children with bronchiolitis </a:t>
            </a:r>
          </a:p>
          <a:p>
            <a:pPr algn="l" fontAlgn="base">
              <a:buFont typeface="Arial" panose="020B0604020202020204" pitchFamily="34" charset="0"/>
              <a:buChar char="•"/>
            </a:pPr>
            <a:endParaRPr lang="en-US" b="0" i="0" dirty="0">
              <a:solidFill>
                <a:srgbClr val="000000"/>
              </a:solidFill>
              <a:effectLst/>
              <a:latin typeface="inherit"/>
            </a:endParaRPr>
          </a:p>
          <a:p>
            <a:pPr algn="l" fontAlgn="base">
              <a:buFont typeface="Arial" panose="020B0604020202020204" pitchFamily="34" charset="0"/>
              <a:buChar char="•"/>
            </a:pPr>
            <a:r>
              <a:rPr lang="en-US" sz="1200" b="0" i="0" kern="1200" dirty="0">
                <a:solidFill>
                  <a:schemeClr val="tx1"/>
                </a:solidFill>
                <a:effectLst/>
                <a:latin typeface="+mn-lt"/>
                <a:ea typeface="+mn-ea"/>
                <a:cs typeface="+mn-cs"/>
              </a:rPr>
              <a:t>The course of bronchiolitis is variable and dynamic, ranging from transient events, such as apnea, to progressive respiratory distress from lower airway obstruction. Important issues to assess in the history include the effects of respiratory symptoms on mental status, feeding, and hydration. The clinician should assess the ability of the family to care for the child and to return for further evaluation if needed.</a:t>
            </a:r>
          </a:p>
          <a:p>
            <a:pPr algn="l" fontAlgn="base">
              <a:buFont typeface="Arial" panose="020B0604020202020204" pitchFamily="34" charset="0"/>
              <a:buChar char="•"/>
            </a:pPr>
            <a:endParaRPr lang="en-US" sz="1200" b="0" i="0" kern="1200" dirty="0">
              <a:solidFill>
                <a:schemeClr val="tx1"/>
              </a:solidFill>
              <a:effectLst/>
              <a:latin typeface="+mn-lt"/>
              <a:ea typeface="+mn-ea"/>
              <a:cs typeface="+mn-cs"/>
            </a:endParaRPr>
          </a:p>
          <a:p>
            <a:pPr algn="l" fontAlgn="base">
              <a:buFont typeface="Arial" panose="020B0604020202020204" pitchFamily="34" charset="0"/>
              <a:buChar char="•"/>
            </a:pPr>
            <a:r>
              <a:rPr lang="en-US" sz="1200" b="0" i="0" kern="1200" dirty="0">
                <a:solidFill>
                  <a:schemeClr val="tx1"/>
                </a:solidFill>
                <a:effectLst/>
                <a:latin typeface="+mn-lt"/>
                <a:ea typeface="+mn-ea"/>
                <a:cs typeface="+mn-cs"/>
              </a:rPr>
              <a:t>History of underlying conditions, such as prematurity, cardiac disease, chronic pulmonary disease, immunodeficiency, or episodes of previous wheezing, should be identified. Underlying conditions that may be associated with an increased risk of progression to severe disease or mortality include hemodynamically significant congenital heart disease, chronic lung disease (bronchopulmonary dysplasia), congenital anomalies, in utero smoke exposure, and the presence of an immunocompromising state.</a:t>
            </a:r>
            <a:endParaRPr lang="en-US" b="0" i="0" dirty="0">
              <a:solidFill>
                <a:srgbClr val="000000"/>
              </a:solidFill>
              <a:effectLst/>
              <a:latin typeface="inherit"/>
            </a:endParaRPr>
          </a:p>
          <a:p>
            <a:endParaRPr lang="en-US" dirty="0"/>
          </a:p>
        </p:txBody>
      </p:sp>
      <p:sp>
        <p:nvSpPr>
          <p:cNvPr id="4" name="Slide Number Placeholder 3"/>
          <p:cNvSpPr>
            <a:spLocks noGrp="1"/>
          </p:cNvSpPr>
          <p:nvPr>
            <p:ph type="sldNum" sz="quarter" idx="5"/>
          </p:nvPr>
        </p:nvSpPr>
        <p:spPr/>
        <p:txBody>
          <a:bodyPr/>
          <a:lstStyle/>
          <a:p>
            <a:fld id="{EF18E8A8-1AFB-4E2E-AAB1-545402927F63}" type="slidenum">
              <a:rPr lang="en-US" smtClean="0"/>
              <a:t>10</a:t>
            </a:fld>
            <a:endParaRPr lang="en-US"/>
          </a:p>
        </p:txBody>
      </p:sp>
    </p:spTree>
    <p:extLst>
      <p:ext uri="{BB962C8B-B14F-4D97-AF65-F5344CB8AC3E}">
        <p14:creationId xmlns:p14="http://schemas.microsoft.com/office/powerpoint/2010/main" val="3773091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10/24/2019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10/24/2019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10/24/2019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10/24/2019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10/24/2019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8FEF0C-2294-4F68-9B9F-F8A9FB309398}"/>
              </a:ext>
            </a:extLst>
          </p:cNvPr>
          <p:cNvSpPr>
            <a:spLocks noGrp="1"/>
          </p:cNvSpPr>
          <p:nvPr>
            <p:ph type="ctrTitle"/>
          </p:nvPr>
        </p:nvSpPr>
        <p:spPr/>
        <p:txBody>
          <a:bodyPr/>
          <a:lstStyle/>
          <a:p>
            <a:r>
              <a:rPr lang="en-US" dirty="0"/>
              <a:t>Journal Club: Evidence Based Practice</a:t>
            </a:r>
          </a:p>
        </p:txBody>
      </p:sp>
      <p:sp>
        <p:nvSpPr>
          <p:cNvPr id="3" name="Subtitle 2">
            <a:extLst>
              <a:ext uri="{FF2B5EF4-FFF2-40B4-BE49-F238E27FC236}">
                <a16:creationId xmlns:a16="http://schemas.microsoft.com/office/drawing/2014/main" xmlns="" id="{F4931090-6E8F-421E-B7A8-EE2A596A3CFB}"/>
              </a:ext>
            </a:extLst>
          </p:cNvPr>
          <p:cNvSpPr>
            <a:spLocks noGrp="1"/>
          </p:cNvSpPr>
          <p:nvPr>
            <p:ph type="subTitle" idx="1"/>
          </p:nvPr>
        </p:nvSpPr>
        <p:spPr/>
        <p:txBody>
          <a:bodyPr/>
          <a:lstStyle/>
          <a:p>
            <a:r>
              <a:rPr lang="en-US" dirty="0"/>
              <a:t>Clinical Practice Guidelines: The Diagnosis, Management, and Prevention of Bronchiolitis</a:t>
            </a:r>
          </a:p>
          <a:p>
            <a:r>
              <a:rPr lang="en-US" dirty="0"/>
              <a:t>Margaret Thew</a:t>
            </a:r>
          </a:p>
        </p:txBody>
      </p:sp>
    </p:spTree>
    <p:extLst>
      <p:ext uri="{BB962C8B-B14F-4D97-AF65-F5344CB8AC3E}">
        <p14:creationId xmlns:p14="http://schemas.microsoft.com/office/powerpoint/2010/main" val="2762702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A98CE2-5DEA-4F96-AE80-930D13F0536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Assess risk</a:t>
            </a:r>
          </a:p>
        </p:txBody>
      </p:sp>
      <p:sp>
        <p:nvSpPr>
          <p:cNvPr id="5" name="Text Placeholder 4">
            <a:extLst>
              <a:ext uri="{FF2B5EF4-FFF2-40B4-BE49-F238E27FC236}">
                <a16:creationId xmlns:a16="http://schemas.microsoft.com/office/drawing/2014/main" xmlns="" id="{61EF5B7B-6EF0-4BA5-BB3C-5D6402DB7A9E}"/>
              </a:ext>
            </a:extLst>
          </p:cNvPr>
          <p:cNvSpPr>
            <a:spLocks noGrp="1"/>
          </p:cNvSpPr>
          <p:nvPr>
            <p:ph type="body" sz="half" idx="2"/>
          </p:nvPr>
        </p:nvSpPr>
        <p:spPr>
          <a:xfrm>
            <a:off x="1115568" y="3549918"/>
            <a:ext cx="4175760" cy="2465292"/>
          </a:xfrm>
        </p:spPr>
        <p:txBody>
          <a:bodyPr/>
          <a:lstStyle/>
          <a:p>
            <a:pPr algn="l"/>
            <a:r>
              <a:rPr lang="en-US" sz="2000" dirty="0">
                <a:latin typeface="Times New Roman" panose="02020603050405020304" pitchFamily="18" charset="0"/>
                <a:cs typeface="Times New Roman" panose="02020603050405020304" pitchFamily="18" charset="0"/>
              </a:rPr>
              <a:t>This is 1B: Moderate recommendation </a:t>
            </a:r>
          </a:p>
          <a:p>
            <a:pPr algn="l"/>
            <a:r>
              <a:rPr lang="en-US" sz="2000" dirty="0">
                <a:solidFill>
                  <a:srgbClr val="000000"/>
                </a:solidFill>
                <a:latin typeface="Times New Roman" panose="02020603050405020304" pitchFamily="18" charset="0"/>
                <a:cs typeface="Times New Roman" panose="02020603050405020304" pitchFamily="18" charset="0"/>
              </a:rPr>
              <a:t>Evidence Quality: B; Recommendation Strength: Moderate Recommendation</a:t>
            </a:r>
          </a:p>
          <a:p>
            <a:endParaRPr lang="en-US" dirty="0">
              <a:latin typeface="Times New Roman" panose="02020603050405020304" pitchFamily="18" charset="0"/>
              <a:cs typeface="Times New Roman" panose="02020603050405020304" pitchFamily="18" charset="0"/>
            </a:endParaRPr>
          </a:p>
          <a:p>
            <a:endParaRPr lang="en-US" dirty="0"/>
          </a:p>
        </p:txBody>
      </p:sp>
      <p:graphicFrame>
        <p:nvGraphicFramePr>
          <p:cNvPr id="4" name="Object 3">
            <a:extLst>
              <a:ext uri="{FF2B5EF4-FFF2-40B4-BE49-F238E27FC236}">
                <a16:creationId xmlns:a16="http://schemas.microsoft.com/office/drawing/2014/main" xmlns="" id="{3B1BA98A-7452-4921-B2FF-DA6082BA5438}"/>
              </a:ext>
            </a:extLst>
          </p:cNvPr>
          <p:cNvGraphicFramePr>
            <a:graphicFrameLocks noChangeAspect="1"/>
          </p:cNvGraphicFramePr>
          <p:nvPr>
            <p:extLst>
              <p:ext uri="{D42A27DB-BD31-4B8C-83A1-F6EECF244321}">
                <p14:modId xmlns:p14="http://schemas.microsoft.com/office/powerpoint/2010/main" val="3732520277"/>
              </p:ext>
            </p:extLst>
          </p:nvPr>
        </p:nvGraphicFramePr>
        <p:xfrm>
          <a:off x="6156075" y="969963"/>
          <a:ext cx="6034087" cy="4332287"/>
        </p:xfrm>
        <a:graphic>
          <a:graphicData uri="http://schemas.openxmlformats.org/presentationml/2006/ole">
            <mc:AlternateContent xmlns:mc="http://schemas.openxmlformats.org/markup-compatibility/2006">
              <mc:Choice xmlns:v="urn:schemas-microsoft-com:vml" Requires="v">
                <p:oleObj spid="_x0000_s2246" name="Worksheet" r:id="rId5" imgW="3854420" imgH="2768554" progId="Excel.Sheet.12">
                  <p:embed/>
                </p:oleObj>
              </mc:Choice>
              <mc:Fallback>
                <p:oleObj name="Worksheet" r:id="rId5" imgW="3854420" imgH="2768554" progId="Excel.Sheet.12">
                  <p:embed/>
                  <p:pic>
                    <p:nvPicPr>
                      <p:cNvPr id="0" name=""/>
                      <p:cNvPicPr/>
                      <p:nvPr/>
                    </p:nvPicPr>
                    <p:blipFill>
                      <a:blip r:embed="rId6"/>
                      <a:stretch>
                        <a:fillRect/>
                      </a:stretch>
                    </p:blipFill>
                    <p:spPr>
                      <a:xfrm>
                        <a:off x="6156075" y="969963"/>
                        <a:ext cx="6034087" cy="4332287"/>
                      </a:xfrm>
                      <a:prstGeom prst="rect">
                        <a:avLst/>
                      </a:prstGeom>
                    </p:spPr>
                  </p:pic>
                </p:oleObj>
              </mc:Fallback>
            </mc:AlternateContent>
          </a:graphicData>
        </a:graphic>
      </p:graphicFrame>
    </p:spTree>
    <p:extLst>
      <p:ext uri="{BB962C8B-B14F-4D97-AF65-F5344CB8AC3E}">
        <p14:creationId xmlns:p14="http://schemas.microsoft.com/office/powerpoint/2010/main" val="2449885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7EC89A-4757-455A-AF83-D74F26B929E8}"/>
              </a:ext>
            </a:extLst>
          </p:cNvPr>
          <p:cNvSpPr>
            <a:spLocks noGrp="1"/>
          </p:cNvSpPr>
          <p:nvPr>
            <p:ph type="title"/>
          </p:nvPr>
        </p:nvSpPr>
        <p:spPr>
          <a:xfrm>
            <a:off x="8262737" y="1266940"/>
            <a:ext cx="3790291" cy="3181235"/>
          </a:xfrm>
        </p:spPr>
        <p:txBody>
          <a:bodyPr vert="horz" lIns="182880" tIns="182880" rIns="182880" bIns="182880" rtlCol="0" anchor="ctr">
            <a:normAutofit fontScale="90000"/>
          </a:bodyPr>
          <a:lstStyle/>
          <a:p>
            <a:r>
              <a:rPr lang="en-US" sz="2000" dirty="0">
                <a:latin typeface="Times New Roman" panose="02020603050405020304" pitchFamily="18" charset="0"/>
                <a:cs typeface="Times New Roman" panose="02020603050405020304" pitchFamily="18" charset="0"/>
              </a:rPr>
              <a:t>Diagnosis based on history and physical exam</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1300" b="1" dirty="0">
                <a:latin typeface="Times New Roman" panose="02020603050405020304" pitchFamily="18" charset="0"/>
                <a:cs typeface="Times New Roman" panose="02020603050405020304" pitchFamily="18" charset="0"/>
              </a:rPr>
              <a:t/>
            </a:r>
            <a:br>
              <a:rPr lang="en-US" sz="1300" b="1" dirty="0">
                <a:latin typeface="Times New Roman" panose="02020603050405020304" pitchFamily="18" charset="0"/>
                <a:cs typeface="Times New Roman" panose="02020603050405020304" pitchFamily="18" charset="0"/>
              </a:rPr>
            </a:br>
            <a:r>
              <a:rPr lang="en-US" cap="none" spc="0" dirty="0">
                <a:solidFill>
                  <a:srgbClr val="000000"/>
                </a:solidFill>
                <a:latin typeface="inherit"/>
              </a:rPr>
              <a:t>Evidence Quality: B; Recommendation Strength: Moderate Recommendation</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xmlns="" id="{B8AFBB67-2575-4F5A-96CF-CD2EB02A1E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354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ontent Placeholder 9">
            <a:extLst>
              <a:ext uri="{FF2B5EF4-FFF2-40B4-BE49-F238E27FC236}">
                <a16:creationId xmlns:a16="http://schemas.microsoft.com/office/drawing/2014/main" xmlns="" id="{DA6DF84F-4CB0-43DF-8C46-19E2014BCC44}"/>
              </a:ext>
            </a:extLst>
          </p:cNvPr>
          <p:cNvGraphicFramePr>
            <a:graphicFrameLocks noGrp="1"/>
          </p:cNvGraphicFramePr>
          <p:nvPr>
            <p:ph idx="1"/>
            <p:extLst>
              <p:ext uri="{D42A27DB-BD31-4B8C-83A1-F6EECF244321}">
                <p14:modId xmlns:p14="http://schemas.microsoft.com/office/powerpoint/2010/main" val="3020814861"/>
              </p:ext>
            </p:extLst>
          </p:nvPr>
        </p:nvGraphicFramePr>
        <p:xfrm>
          <a:off x="668238" y="907582"/>
          <a:ext cx="6827108" cy="5423675"/>
        </p:xfrm>
        <a:graphic>
          <a:graphicData uri="http://schemas.openxmlformats.org/drawingml/2006/table">
            <a:tbl>
              <a:tblPr firstRow="1" bandRow="1"/>
              <a:tblGrid>
                <a:gridCol w="2688973">
                  <a:extLst>
                    <a:ext uri="{9D8B030D-6E8A-4147-A177-3AD203B41FA5}">
                      <a16:colId xmlns:a16="http://schemas.microsoft.com/office/drawing/2014/main" xmlns="" val="3974181506"/>
                    </a:ext>
                  </a:extLst>
                </a:gridCol>
                <a:gridCol w="4138135">
                  <a:extLst>
                    <a:ext uri="{9D8B030D-6E8A-4147-A177-3AD203B41FA5}">
                      <a16:colId xmlns:a16="http://schemas.microsoft.com/office/drawing/2014/main" xmlns="" val="511831849"/>
                    </a:ext>
                  </a:extLst>
                </a:gridCol>
              </a:tblGrid>
              <a:tr h="339278">
                <a:tc>
                  <a:txBody>
                    <a:bodyPr/>
                    <a:lstStyle/>
                    <a:p>
                      <a:pPr algn="ctr" fontAlgn="b"/>
                      <a:r>
                        <a:rPr lang="en-US" sz="2000" b="0" i="0" u="none" strike="noStrike" dirty="0">
                          <a:solidFill>
                            <a:srgbClr val="000000"/>
                          </a:solidFill>
                          <a:effectLst/>
                          <a:latin typeface="Times New Roman" panose="02020603050405020304" pitchFamily="18" charset="0"/>
                        </a:rPr>
                        <a:t> Aggregate evidence quality</a:t>
                      </a:r>
                    </a:p>
                  </a:txBody>
                  <a:tcPr marL="13937" marR="13937" marT="139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B</a:t>
                      </a:r>
                    </a:p>
                  </a:txBody>
                  <a:tcPr marL="13937" marR="13937" marT="1393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77954310"/>
                  </a:ext>
                </a:extLst>
              </a:tr>
              <a:tr h="1140491">
                <a:tc>
                  <a:txBody>
                    <a:bodyPr/>
                    <a:lstStyle/>
                    <a:p>
                      <a:pPr algn="ctr" fontAlgn="ctr"/>
                      <a:r>
                        <a:rPr lang="en-US" sz="2000" b="0" i="0" u="none" strike="noStrike">
                          <a:solidFill>
                            <a:srgbClr val="000000"/>
                          </a:solidFill>
                          <a:effectLst/>
                          <a:latin typeface="Times New Roman" panose="02020603050405020304" pitchFamily="18" charset="0"/>
                        </a:rPr>
                        <a:t>Benefits</a:t>
                      </a:r>
                    </a:p>
                  </a:txBody>
                  <a:tcPr marL="13937" marR="13937" marT="1393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Decreased radiation exposure, noninvasive (less procedure-associated discomfort), decreased antibiotic use, cost savings, time saving</a:t>
                      </a:r>
                    </a:p>
                  </a:txBody>
                  <a:tcPr marL="13937" marR="13937" marT="1393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29465337"/>
                  </a:ext>
                </a:extLst>
              </a:tr>
              <a:tr h="606349">
                <a:tc>
                  <a:txBody>
                    <a:bodyPr/>
                    <a:lstStyle/>
                    <a:p>
                      <a:pPr algn="ctr" fontAlgn="ctr"/>
                      <a:r>
                        <a:rPr lang="en-US" sz="2000" b="0" i="0" u="none" strike="noStrike">
                          <a:solidFill>
                            <a:srgbClr val="000000"/>
                          </a:solidFill>
                          <a:effectLst/>
                          <a:latin typeface="Times New Roman" panose="02020603050405020304" pitchFamily="18" charset="0"/>
                        </a:rPr>
                        <a:t>Risk, harm, cost</a:t>
                      </a:r>
                    </a:p>
                  </a:txBody>
                  <a:tcPr marL="13937" marR="13937" marT="1393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Misdiagnosis, missed diagnosis of comorbid condition</a:t>
                      </a:r>
                    </a:p>
                  </a:txBody>
                  <a:tcPr marL="13937" marR="13937" marT="1393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69604659"/>
                  </a:ext>
                </a:extLst>
              </a:tr>
              <a:tr h="339278">
                <a:tc>
                  <a:txBody>
                    <a:bodyPr/>
                    <a:lstStyle/>
                    <a:p>
                      <a:pPr algn="ctr" fontAlgn="ctr"/>
                      <a:r>
                        <a:rPr lang="en-US" sz="2000" b="0" i="0" u="none" strike="noStrike">
                          <a:solidFill>
                            <a:srgbClr val="000000"/>
                          </a:solidFill>
                          <a:effectLst/>
                          <a:latin typeface="Times New Roman" panose="02020603050405020304" pitchFamily="18" charset="0"/>
                        </a:rPr>
                        <a:t>Benefit-harm assessment</a:t>
                      </a:r>
                    </a:p>
                  </a:txBody>
                  <a:tcPr marL="13937" marR="13937" marT="1393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Benefits outweigh harms</a:t>
                      </a:r>
                    </a:p>
                  </a:txBody>
                  <a:tcPr marL="13937" marR="13937" marT="1393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39195180"/>
                  </a:ext>
                </a:extLst>
              </a:tr>
              <a:tr h="339278">
                <a:tc>
                  <a:txBody>
                    <a:bodyPr/>
                    <a:lstStyle/>
                    <a:p>
                      <a:pPr algn="ctr" fontAlgn="ctr"/>
                      <a:r>
                        <a:rPr lang="en-US" sz="2000" b="0" i="0" u="none" strike="noStrike">
                          <a:solidFill>
                            <a:srgbClr val="000000"/>
                          </a:solidFill>
                          <a:effectLst/>
                          <a:latin typeface="Times New Roman" panose="02020603050405020304" pitchFamily="18" charset="0"/>
                        </a:rPr>
                        <a:t>Value judgments</a:t>
                      </a:r>
                    </a:p>
                  </a:txBody>
                  <a:tcPr marL="13937" marR="13937" marT="1393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Times New Roman" panose="02020603050405020304" pitchFamily="18" charset="0"/>
                        </a:rPr>
                        <a:t>None</a:t>
                      </a:r>
                    </a:p>
                  </a:txBody>
                  <a:tcPr marL="13937" marR="13937" marT="139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34899372"/>
                  </a:ext>
                </a:extLst>
              </a:tr>
              <a:tr h="339278">
                <a:tc>
                  <a:txBody>
                    <a:bodyPr/>
                    <a:lstStyle/>
                    <a:p>
                      <a:pPr algn="ctr" fontAlgn="ctr"/>
                      <a:r>
                        <a:rPr lang="en-US" sz="2000" b="0" i="0" u="none" strike="noStrike">
                          <a:solidFill>
                            <a:srgbClr val="000000"/>
                          </a:solidFill>
                          <a:effectLst/>
                          <a:latin typeface="Times New Roman" panose="02020603050405020304" pitchFamily="18" charset="0"/>
                        </a:rPr>
                        <a:t>Intentional vagueness</a:t>
                      </a:r>
                    </a:p>
                  </a:txBody>
                  <a:tcPr marL="13937" marR="13937" marT="1393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Times New Roman" panose="02020603050405020304" pitchFamily="18" charset="0"/>
                        </a:rPr>
                        <a:t>None</a:t>
                      </a:r>
                    </a:p>
                  </a:txBody>
                  <a:tcPr marL="13937" marR="13937" marT="139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64139836"/>
                  </a:ext>
                </a:extLst>
              </a:tr>
              <a:tr h="339278">
                <a:tc>
                  <a:txBody>
                    <a:bodyPr/>
                    <a:lstStyle/>
                    <a:p>
                      <a:pPr algn="ctr" fontAlgn="ctr"/>
                      <a:r>
                        <a:rPr lang="en-US" sz="2000" b="0" i="0" u="none" strike="noStrike">
                          <a:solidFill>
                            <a:srgbClr val="000000"/>
                          </a:solidFill>
                          <a:effectLst/>
                          <a:latin typeface="Times New Roman" panose="02020603050405020304" pitchFamily="18" charset="0"/>
                        </a:rPr>
                        <a:t>Role of patient preferences</a:t>
                      </a:r>
                    </a:p>
                  </a:txBody>
                  <a:tcPr marL="13937" marR="13937" marT="1393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Times New Roman" panose="02020603050405020304" pitchFamily="18" charset="0"/>
                        </a:rPr>
                        <a:t>None</a:t>
                      </a:r>
                    </a:p>
                  </a:txBody>
                  <a:tcPr marL="13937" marR="13937" marT="139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31144789"/>
                  </a:ext>
                </a:extLst>
              </a:tr>
              <a:tr h="606349">
                <a:tc>
                  <a:txBody>
                    <a:bodyPr/>
                    <a:lstStyle/>
                    <a:p>
                      <a:pPr algn="ctr" fontAlgn="ctr"/>
                      <a:r>
                        <a:rPr lang="en-US" sz="2000" b="0" i="0" u="none" strike="noStrike">
                          <a:solidFill>
                            <a:srgbClr val="000000"/>
                          </a:solidFill>
                          <a:effectLst/>
                          <a:latin typeface="Times New Roman" panose="02020603050405020304" pitchFamily="18" charset="0"/>
                        </a:rPr>
                        <a:t>Exclusions</a:t>
                      </a:r>
                    </a:p>
                  </a:txBody>
                  <a:tcPr marL="13937" marR="13937" marT="1393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Infants and children with unexpected worsening disease</a:t>
                      </a:r>
                    </a:p>
                  </a:txBody>
                  <a:tcPr marL="13937" marR="13937" marT="1393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17791548"/>
                  </a:ext>
                </a:extLst>
              </a:tr>
              <a:tr h="339278">
                <a:tc>
                  <a:txBody>
                    <a:bodyPr/>
                    <a:lstStyle/>
                    <a:p>
                      <a:pPr algn="ctr" fontAlgn="ctr"/>
                      <a:r>
                        <a:rPr lang="en-US" sz="2000" b="0" i="0" u="none" strike="noStrike">
                          <a:solidFill>
                            <a:srgbClr val="000000"/>
                          </a:solidFill>
                          <a:effectLst/>
                          <a:latin typeface="Times New Roman" panose="02020603050405020304" pitchFamily="18" charset="0"/>
                        </a:rPr>
                        <a:t>Strength</a:t>
                      </a:r>
                    </a:p>
                  </a:txBody>
                  <a:tcPr marL="13937" marR="13937" marT="1393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Moderate recommendation</a:t>
                      </a:r>
                    </a:p>
                  </a:txBody>
                  <a:tcPr marL="13937" marR="13937" marT="1393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31605321"/>
                  </a:ext>
                </a:extLst>
              </a:tr>
              <a:tr h="339278">
                <a:tc>
                  <a:txBody>
                    <a:bodyPr/>
                    <a:lstStyle/>
                    <a:p>
                      <a:pPr algn="ctr" fontAlgn="ctr"/>
                      <a:r>
                        <a:rPr lang="en-US" sz="2000" b="0" i="0" u="none" strike="noStrike">
                          <a:solidFill>
                            <a:srgbClr val="000000"/>
                          </a:solidFill>
                          <a:effectLst/>
                          <a:latin typeface="Times New Roman" panose="02020603050405020304" pitchFamily="18" charset="0"/>
                        </a:rPr>
                        <a:t>Differences of opinion</a:t>
                      </a:r>
                    </a:p>
                  </a:txBody>
                  <a:tcPr marL="13937" marR="13937" marT="13937"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Times New Roman" panose="02020603050405020304" pitchFamily="18" charset="0"/>
                        </a:rPr>
                        <a:t>None</a:t>
                      </a:r>
                    </a:p>
                  </a:txBody>
                  <a:tcPr marL="13937" marR="13937" marT="1393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9607341"/>
                  </a:ext>
                </a:extLst>
              </a:tr>
            </a:tbl>
          </a:graphicData>
        </a:graphic>
      </p:graphicFrame>
    </p:spTree>
    <p:extLst>
      <p:ext uri="{BB962C8B-B14F-4D97-AF65-F5344CB8AC3E}">
        <p14:creationId xmlns:p14="http://schemas.microsoft.com/office/powerpoint/2010/main" val="2564907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19DA55-62EF-4AEE-A949-79189EF4571E}"/>
              </a:ext>
            </a:extLst>
          </p:cNvPr>
          <p:cNvSpPr>
            <a:spLocks noGrp="1"/>
          </p:cNvSpPr>
          <p:nvPr>
            <p:ph type="title"/>
          </p:nvPr>
        </p:nvSpPr>
        <p:spPr>
          <a:xfrm>
            <a:off x="804672" y="964692"/>
            <a:ext cx="3066937" cy="1188720"/>
          </a:xfrm>
        </p:spPr>
        <p:txBody>
          <a:bodyPr>
            <a:normAutofit/>
          </a:bodyPr>
          <a:lstStyle/>
          <a:p>
            <a:r>
              <a:rPr lang="en-US" dirty="0">
                <a:latin typeface="Times New Roman" panose="02020603050405020304" pitchFamily="18" charset="0"/>
                <a:cs typeface="Times New Roman" panose="02020603050405020304" pitchFamily="18" charset="0"/>
              </a:rPr>
              <a:t>Albuterol</a:t>
            </a:r>
          </a:p>
        </p:txBody>
      </p:sp>
      <p:sp>
        <p:nvSpPr>
          <p:cNvPr id="3" name="Content Placeholder 2">
            <a:extLst>
              <a:ext uri="{FF2B5EF4-FFF2-40B4-BE49-F238E27FC236}">
                <a16:creationId xmlns:a16="http://schemas.microsoft.com/office/drawing/2014/main" xmlns="" id="{21E3CF98-57E3-4122-8AC1-65CF5F63547C}"/>
              </a:ext>
            </a:extLst>
          </p:cNvPr>
          <p:cNvSpPr>
            <a:spLocks noGrp="1"/>
          </p:cNvSpPr>
          <p:nvPr>
            <p:ph idx="1"/>
          </p:nvPr>
        </p:nvSpPr>
        <p:spPr>
          <a:xfrm>
            <a:off x="803244" y="2638044"/>
            <a:ext cx="3063765" cy="3263206"/>
          </a:xfrm>
        </p:spPr>
        <p:txBody>
          <a:bodyPr>
            <a:normAutofit/>
          </a:bodyPr>
          <a:lstStyle/>
          <a:p>
            <a:pPr marL="0" lvl="0" indent="0">
              <a:spcBef>
                <a:spcPts val="0"/>
              </a:spcBef>
              <a:buClrTx/>
              <a:buNone/>
            </a:pPr>
            <a:r>
              <a:rPr lang="en-US" sz="2400" b="1" dirty="0">
                <a:latin typeface="Times New Roman" panose="02020603050405020304" pitchFamily="18" charset="0"/>
                <a:cs typeface="Times New Roman" panose="02020603050405020304" pitchFamily="18" charset="0"/>
              </a:rPr>
              <a:t>Quality: B; Recommendation Strength: Strong Recommendation</a:t>
            </a:r>
          </a:p>
          <a:p>
            <a:pPr marL="0" lvl="0" indent="0">
              <a:spcBef>
                <a:spcPts val="0"/>
              </a:spcBef>
              <a:buClrTx/>
              <a:buNone/>
            </a:pPr>
            <a:endParaRPr lang="en-US" b="1" dirty="0">
              <a:latin typeface="Times New Roman" panose="02020603050405020304" pitchFamily="18" charset="0"/>
              <a:cs typeface="Times New Roman" panose="02020603050405020304" pitchFamily="18" charset="0"/>
            </a:endParaRPr>
          </a:p>
          <a:p>
            <a:endParaRPr lang="en-US" dirty="0"/>
          </a:p>
        </p:txBody>
      </p:sp>
      <p:sp>
        <p:nvSpPr>
          <p:cNvPr id="10" name="Rectangle 9">
            <a:extLst>
              <a:ext uri="{FF2B5EF4-FFF2-40B4-BE49-F238E27FC236}">
                <a16:creationId xmlns:a16="http://schemas.microsoft.com/office/drawing/2014/main" xmlns="" id="{6515FC82-3453-4CBE-8895-4CCFF33952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C5FD847B-65C0-4027-8DFC-70CB42451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xmlns="" id="{20D4D4DB-A793-4890-99FF-5CED91BFCC70}"/>
              </a:ext>
            </a:extLst>
          </p:cNvPr>
          <p:cNvGraphicFramePr>
            <a:graphicFrameLocks noGrp="1"/>
          </p:cNvGraphicFramePr>
          <p:nvPr>
            <p:extLst>
              <p:ext uri="{D42A27DB-BD31-4B8C-83A1-F6EECF244321}">
                <p14:modId xmlns:p14="http://schemas.microsoft.com/office/powerpoint/2010/main" val="93759571"/>
              </p:ext>
            </p:extLst>
          </p:nvPr>
        </p:nvGraphicFramePr>
        <p:xfrm>
          <a:off x="4505899" y="327528"/>
          <a:ext cx="7039778" cy="5797851"/>
        </p:xfrm>
        <a:graphic>
          <a:graphicData uri="http://schemas.openxmlformats.org/drawingml/2006/table">
            <a:tbl>
              <a:tblPr>
                <a:tableStyleId>{5C22544A-7EE6-4342-B048-85BDC9FD1C3A}</a:tableStyleId>
              </a:tblPr>
              <a:tblGrid>
                <a:gridCol w="2963574">
                  <a:extLst>
                    <a:ext uri="{9D8B030D-6E8A-4147-A177-3AD203B41FA5}">
                      <a16:colId xmlns:a16="http://schemas.microsoft.com/office/drawing/2014/main" xmlns="" val="602773066"/>
                    </a:ext>
                  </a:extLst>
                </a:gridCol>
                <a:gridCol w="4076204">
                  <a:extLst>
                    <a:ext uri="{9D8B030D-6E8A-4147-A177-3AD203B41FA5}">
                      <a16:colId xmlns:a16="http://schemas.microsoft.com/office/drawing/2014/main" xmlns="" val="2931337275"/>
                    </a:ext>
                  </a:extLst>
                </a:gridCol>
              </a:tblGrid>
              <a:tr h="366673">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Aggregate evidence quality</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B</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extLst>
                  <a:ext uri="{0D108BD9-81ED-4DB2-BD59-A6C34878D82A}">
                    <a16:rowId xmlns:a16="http://schemas.microsoft.com/office/drawing/2014/main" xmlns="" val="1661185026"/>
                  </a:ext>
                </a:extLst>
              </a:tr>
              <a:tr h="1072452">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Benefits </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Avoid adverse effects, avoid  ongoing use of ineffective medication, lower cost</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extLst>
                  <a:ext uri="{0D108BD9-81ED-4DB2-BD59-A6C34878D82A}">
                    <a16:rowId xmlns:a16="http://schemas.microsoft.com/office/drawing/2014/main" xmlns="" val="1463438104"/>
                  </a:ext>
                </a:extLst>
              </a:tr>
              <a:tr h="366673">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Risk, harm, cost</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 Missing transient benefit of drug</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extLst>
                  <a:ext uri="{0D108BD9-81ED-4DB2-BD59-A6C34878D82A}">
                    <a16:rowId xmlns:a16="http://schemas.microsoft.com/office/drawing/2014/main" xmlns="" val="4264385457"/>
                  </a:ext>
                </a:extLst>
              </a:tr>
              <a:tr h="366673">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Benefit-harm assessment</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Benefits out weight harms</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extLst>
                  <a:ext uri="{0D108BD9-81ED-4DB2-BD59-A6C34878D82A}">
                    <a16:rowId xmlns:a16="http://schemas.microsoft.com/office/drawing/2014/main" xmlns="" val="584240136"/>
                  </a:ext>
                </a:extLst>
              </a:tr>
              <a:tr h="719563">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value judgement</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Overall ineffectiveness out weights possible transient benefit</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extLst>
                  <a:ext uri="{0D108BD9-81ED-4DB2-BD59-A6C34878D82A}">
                    <a16:rowId xmlns:a16="http://schemas.microsoft.com/office/drawing/2014/main" xmlns="" val="2338076792"/>
                  </a:ext>
                </a:extLst>
              </a:tr>
              <a:tr h="366673">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intentional vagueness</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extLst>
                  <a:ext uri="{0D108BD9-81ED-4DB2-BD59-A6C34878D82A}">
                    <a16:rowId xmlns:a16="http://schemas.microsoft.com/office/drawing/2014/main" xmlns="" val="239266383"/>
                  </a:ext>
                </a:extLst>
              </a:tr>
              <a:tr h="366673">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Role of patient preference</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extLst>
                  <a:ext uri="{0D108BD9-81ED-4DB2-BD59-A6C34878D82A}">
                    <a16:rowId xmlns:a16="http://schemas.microsoft.com/office/drawing/2014/main" xmlns="" val="3836608209"/>
                  </a:ext>
                </a:extLst>
              </a:tr>
              <a:tr h="366673">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Exclusions</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extLst>
                  <a:ext uri="{0D108BD9-81ED-4DB2-BD59-A6C34878D82A}">
                    <a16:rowId xmlns:a16="http://schemas.microsoft.com/office/drawing/2014/main" xmlns="" val="1166123035"/>
                  </a:ext>
                </a:extLst>
              </a:tr>
              <a:tr h="366673">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Strength</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Strong recommendations</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extLst>
                  <a:ext uri="{0D108BD9-81ED-4DB2-BD59-A6C34878D82A}">
                    <a16:rowId xmlns:a16="http://schemas.microsoft.com/office/drawing/2014/main" xmlns="" val="751827529"/>
                  </a:ext>
                </a:extLst>
              </a:tr>
              <a:tr h="366673">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Difference of opinion</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extLst>
                  <a:ext uri="{0D108BD9-81ED-4DB2-BD59-A6C34878D82A}">
                    <a16:rowId xmlns:a16="http://schemas.microsoft.com/office/drawing/2014/main" xmlns="" val="244889016"/>
                  </a:ext>
                </a:extLst>
              </a:tr>
              <a:tr h="1072452">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Notes</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This guideline no longer recommends a trail of albuterol as was previously considered</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905" marR="11905" marT="11905" marB="0" anchor="ctr"/>
                </a:tc>
                <a:extLst>
                  <a:ext uri="{0D108BD9-81ED-4DB2-BD59-A6C34878D82A}">
                    <a16:rowId xmlns:a16="http://schemas.microsoft.com/office/drawing/2014/main" xmlns="" val="1428419523"/>
                  </a:ext>
                </a:extLst>
              </a:tr>
            </a:tbl>
          </a:graphicData>
        </a:graphic>
      </p:graphicFrame>
    </p:spTree>
    <p:extLst>
      <p:ext uri="{BB962C8B-B14F-4D97-AF65-F5344CB8AC3E}">
        <p14:creationId xmlns:p14="http://schemas.microsoft.com/office/powerpoint/2010/main" val="2345055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E420F4-AD0D-4A25-ADDD-9013CE94730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EPINEPHRINE</a:t>
            </a:r>
          </a:p>
        </p:txBody>
      </p:sp>
      <p:sp>
        <p:nvSpPr>
          <p:cNvPr id="5" name="Text Placeholder 4">
            <a:extLst>
              <a:ext uri="{FF2B5EF4-FFF2-40B4-BE49-F238E27FC236}">
                <a16:creationId xmlns:a16="http://schemas.microsoft.com/office/drawing/2014/main" xmlns="" id="{254A3F9D-AC53-425E-9EBA-A4A2DE782E3D}"/>
              </a:ext>
            </a:extLst>
          </p:cNvPr>
          <p:cNvSpPr>
            <a:spLocks noGrp="1"/>
          </p:cNvSpPr>
          <p:nvPr>
            <p:ph type="body" sz="half" idx="2"/>
          </p:nvPr>
        </p:nvSpPr>
        <p:spPr/>
        <p:txBody>
          <a:bodyPr/>
          <a:lstStyle/>
          <a:p>
            <a:r>
              <a:rPr lang="en-US" sz="2400" dirty="0">
                <a:solidFill>
                  <a:schemeClr val="tx1"/>
                </a:solidFill>
                <a:latin typeface="Times New Roman" panose="02020603050405020304" pitchFamily="18" charset="0"/>
                <a:cs typeface="Times New Roman" panose="02020603050405020304" pitchFamily="18" charset="0"/>
              </a:rPr>
              <a:t>Evidence Quality: B; Recommendation Strength: Strong Recommendation</a:t>
            </a:r>
          </a:p>
          <a:p>
            <a:endParaRPr lang="en-US" dirty="0"/>
          </a:p>
        </p:txBody>
      </p:sp>
      <p:graphicFrame>
        <p:nvGraphicFramePr>
          <p:cNvPr id="4" name="Object 3">
            <a:extLst>
              <a:ext uri="{FF2B5EF4-FFF2-40B4-BE49-F238E27FC236}">
                <a16:creationId xmlns:a16="http://schemas.microsoft.com/office/drawing/2014/main" xmlns="" id="{DEAA4EE5-FF68-44C8-9234-C6C733F28962}"/>
              </a:ext>
            </a:extLst>
          </p:cNvPr>
          <p:cNvGraphicFramePr>
            <a:graphicFrameLocks noChangeAspect="1"/>
          </p:cNvGraphicFramePr>
          <p:nvPr>
            <p:extLst>
              <p:ext uri="{D42A27DB-BD31-4B8C-83A1-F6EECF244321}">
                <p14:modId xmlns:p14="http://schemas.microsoft.com/office/powerpoint/2010/main" val="2164355405"/>
              </p:ext>
            </p:extLst>
          </p:nvPr>
        </p:nvGraphicFramePr>
        <p:xfrm>
          <a:off x="6220656" y="782198"/>
          <a:ext cx="5934655" cy="5475384"/>
        </p:xfrm>
        <a:graphic>
          <a:graphicData uri="http://schemas.openxmlformats.org/presentationml/2006/ole">
            <mc:AlternateContent xmlns:mc="http://schemas.openxmlformats.org/markup-compatibility/2006">
              <mc:Choice xmlns:v="urn:schemas-microsoft-com:vml" Requires="v">
                <p:oleObj spid="_x0000_s4276" name="Worksheet" r:id="rId5" imgW="5638755" imgH="3686310" progId="Excel.Sheet.12">
                  <p:embed/>
                </p:oleObj>
              </mc:Choice>
              <mc:Fallback>
                <p:oleObj name="Worksheet" r:id="rId5" imgW="5638755" imgH="3686310" progId="Excel.Sheet.12">
                  <p:embed/>
                  <p:pic>
                    <p:nvPicPr>
                      <p:cNvPr id="0" name=""/>
                      <p:cNvPicPr/>
                      <p:nvPr/>
                    </p:nvPicPr>
                    <p:blipFill>
                      <a:blip r:embed="rId6"/>
                      <a:stretch>
                        <a:fillRect/>
                      </a:stretch>
                    </p:blipFill>
                    <p:spPr>
                      <a:xfrm>
                        <a:off x="6220656" y="782198"/>
                        <a:ext cx="5934655" cy="5475384"/>
                      </a:xfrm>
                      <a:prstGeom prst="rect">
                        <a:avLst/>
                      </a:prstGeom>
                    </p:spPr>
                  </p:pic>
                </p:oleObj>
              </mc:Fallback>
            </mc:AlternateContent>
          </a:graphicData>
        </a:graphic>
      </p:graphicFrame>
    </p:spTree>
    <p:extLst>
      <p:ext uri="{BB962C8B-B14F-4D97-AF65-F5344CB8AC3E}">
        <p14:creationId xmlns:p14="http://schemas.microsoft.com/office/powerpoint/2010/main" val="285667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419501C6-F015-4273-AF88-E0F6C85389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CA677DB7-5829-45BD-9754-5EC484CC42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E0DD252-C7F6-4BA6-9616-3013C7806135}"/>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a:t>HYPERTONIC SALINE</a:t>
            </a:r>
          </a:p>
        </p:txBody>
      </p:sp>
      <p:sp>
        <p:nvSpPr>
          <p:cNvPr id="3" name="Content Placeholder 2">
            <a:extLst>
              <a:ext uri="{FF2B5EF4-FFF2-40B4-BE49-F238E27FC236}">
                <a16:creationId xmlns:a16="http://schemas.microsoft.com/office/drawing/2014/main" xmlns="" id="{FDA8610B-B425-497B-968D-404BF05D310C}"/>
              </a:ext>
            </a:extLst>
          </p:cNvPr>
          <p:cNvSpPr>
            <a:spLocks noGrp="1"/>
          </p:cNvSpPr>
          <p:nvPr>
            <p:ph idx="1"/>
          </p:nvPr>
        </p:nvSpPr>
        <p:spPr>
          <a:xfrm>
            <a:off x="1121822" y="4352544"/>
            <a:ext cx="2410650" cy="1239894"/>
          </a:xfrm>
        </p:spPr>
        <p:txBody>
          <a:bodyPr vert="horz" lIns="91440" tIns="45720" rIns="91440" bIns="45720" rtlCol="0">
            <a:normAutofit/>
          </a:bodyPr>
          <a:lstStyle/>
          <a:p>
            <a:pPr marL="0" indent="0" algn="ctr">
              <a:buNone/>
            </a:pPr>
            <a:r>
              <a:rPr lang="en-US" kern="1200">
                <a:solidFill>
                  <a:srgbClr val="FFFFFF"/>
                </a:solidFill>
                <a:latin typeface="+mn-lt"/>
                <a:ea typeface="+mn-ea"/>
                <a:cs typeface="+mn-cs"/>
              </a:rPr>
              <a:t>Evidence Quality: B; Recommendation Strength: Moderate Recommendation</a:t>
            </a:r>
          </a:p>
        </p:txBody>
      </p:sp>
      <p:graphicFrame>
        <p:nvGraphicFramePr>
          <p:cNvPr id="4" name="Table 3">
            <a:extLst>
              <a:ext uri="{FF2B5EF4-FFF2-40B4-BE49-F238E27FC236}">
                <a16:creationId xmlns:a16="http://schemas.microsoft.com/office/drawing/2014/main" xmlns="" id="{F907D4DE-E30D-4723-9A36-3A9218BA0A8B}"/>
              </a:ext>
            </a:extLst>
          </p:cNvPr>
          <p:cNvGraphicFramePr>
            <a:graphicFrameLocks noGrp="1"/>
          </p:cNvGraphicFramePr>
          <p:nvPr>
            <p:extLst>
              <p:ext uri="{D42A27DB-BD31-4B8C-83A1-F6EECF244321}">
                <p14:modId xmlns:p14="http://schemas.microsoft.com/office/powerpoint/2010/main" val="1595737666"/>
              </p:ext>
            </p:extLst>
          </p:nvPr>
        </p:nvGraphicFramePr>
        <p:xfrm>
          <a:off x="5294376" y="819151"/>
          <a:ext cx="6257545" cy="4904995"/>
        </p:xfrm>
        <a:graphic>
          <a:graphicData uri="http://schemas.openxmlformats.org/drawingml/2006/table">
            <a:tbl>
              <a:tblPr>
                <a:tableStyleId>{5C22544A-7EE6-4342-B048-85BDC9FD1C3A}</a:tableStyleId>
              </a:tblPr>
              <a:tblGrid>
                <a:gridCol w="3167268">
                  <a:extLst>
                    <a:ext uri="{9D8B030D-6E8A-4147-A177-3AD203B41FA5}">
                      <a16:colId xmlns:a16="http://schemas.microsoft.com/office/drawing/2014/main" xmlns="" val="191431717"/>
                    </a:ext>
                  </a:extLst>
                </a:gridCol>
                <a:gridCol w="3090277">
                  <a:extLst>
                    <a:ext uri="{9D8B030D-6E8A-4147-A177-3AD203B41FA5}">
                      <a16:colId xmlns:a16="http://schemas.microsoft.com/office/drawing/2014/main" xmlns="" val="1322426230"/>
                    </a:ext>
                  </a:extLst>
                </a:gridCol>
              </a:tblGrid>
              <a:tr h="398111">
                <a:tc>
                  <a:txBody>
                    <a:bodyPr/>
                    <a:lstStyle/>
                    <a:p>
                      <a:pPr algn="ctr" fontAlgn="ctr"/>
                      <a:r>
                        <a:rPr lang="en-US" sz="2000" u="none" strike="noStrike">
                          <a:effectLst/>
                        </a:rPr>
                        <a:t>Aggregate evidence quality</a:t>
                      </a:r>
                      <a:endParaRPr lang="en-US" sz="2000" b="0" i="0" u="none" strike="noStrike">
                        <a:solidFill>
                          <a:srgbClr val="000000"/>
                        </a:solidFill>
                        <a:effectLst/>
                        <a:latin typeface="Times New Roman" panose="02020603050405020304" pitchFamily="18" charset="0"/>
                      </a:endParaRPr>
                    </a:p>
                  </a:txBody>
                  <a:tcPr marL="16239" marR="16239" marT="16239" marB="0" anchor="ctr"/>
                </a:tc>
                <a:tc>
                  <a:txBody>
                    <a:bodyPr/>
                    <a:lstStyle/>
                    <a:p>
                      <a:pPr algn="ctr" fontAlgn="ctr"/>
                      <a:r>
                        <a:rPr lang="en-US" sz="2000" u="none" strike="noStrike">
                          <a:effectLst/>
                        </a:rPr>
                        <a:t>B</a:t>
                      </a:r>
                      <a:endParaRPr lang="en-US" sz="2000" b="0" i="0" u="none" strike="noStrike">
                        <a:solidFill>
                          <a:srgbClr val="000000"/>
                        </a:solidFill>
                        <a:effectLst/>
                        <a:latin typeface="Calibri" panose="020F0502020204030204" pitchFamily="34" charset="0"/>
                      </a:endParaRPr>
                    </a:p>
                  </a:txBody>
                  <a:tcPr marL="16239" marR="16239" marT="16239" marB="0" anchor="ctr"/>
                </a:tc>
                <a:extLst>
                  <a:ext uri="{0D108BD9-81ED-4DB2-BD59-A6C34878D82A}">
                    <a16:rowId xmlns:a16="http://schemas.microsoft.com/office/drawing/2014/main" xmlns="" val="2155665299"/>
                  </a:ext>
                </a:extLst>
              </a:tr>
              <a:tr h="1014034">
                <a:tc>
                  <a:txBody>
                    <a:bodyPr/>
                    <a:lstStyle/>
                    <a:p>
                      <a:pPr algn="ctr" fontAlgn="ctr"/>
                      <a:r>
                        <a:rPr lang="en-US" sz="2000" u="none" strike="noStrike">
                          <a:effectLst/>
                        </a:rPr>
                        <a:t>Benefits </a:t>
                      </a:r>
                      <a:endParaRPr lang="en-US" sz="2000" b="0" i="0" u="none" strike="noStrike">
                        <a:solidFill>
                          <a:srgbClr val="000000"/>
                        </a:solidFill>
                        <a:effectLst/>
                        <a:latin typeface="Times New Roman" panose="02020603050405020304" pitchFamily="18" charset="0"/>
                      </a:endParaRPr>
                    </a:p>
                  </a:txBody>
                  <a:tcPr marL="16239" marR="16239" marT="16239" marB="0" anchor="ctr"/>
                </a:tc>
                <a:tc>
                  <a:txBody>
                    <a:bodyPr/>
                    <a:lstStyle/>
                    <a:p>
                      <a:pPr algn="ctr" fontAlgn="ctr"/>
                      <a:r>
                        <a:rPr lang="en-US" sz="2000" u="none" strike="noStrike">
                          <a:effectLst/>
                        </a:rPr>
                        <a:t>Avoiding adverse effects, such as wheezing and excess secretions, cost</a:t>
                      </a:r>
                      <a:endParaRPr lang="en-US" sz="2000" b="0" i="0" u="none" strike="noStrike">
                        <a:solidFill>
                          <a:srgbClr val="000000"/>
                        </a:solidFill>
                        <a:effectLst/>
                        <a:latin typeface="Calibri" panose="020F0502020204030204" pitchFamily="34" charset="0"/>
                      </a:endParaRPr>
                    </a:p>
                  </a:txBody>
                  <a:tcPr marL="16239" marR="16239" marT="16239" marB="0" anchor="ctr"/>
                </a:tc>
                <a:extLst>
                  <a:ext uri="{0D108BD9-81ED-4DB2-BD59-A6C34878D82A}">
                    <a16:rowId xmlns:a16="http://schemas.microsoft.com/office/drawing/2014/main" xmlns="" val="2539575310"/>
                  </a:ext>
                </a:extLst>
              </a:tr>
              <a:tr h="398111">
                <a:tc>
                  <a:txBody>
                    <a:bodyPr/>
                    <a:lstStyle/>
                    <a:p>
                      <a:pPr algn="ctr" fontAlgn="ctr"/>
                      <a:r>
                        <a:rPr lang="en-US" sz="2000" u="none" strike="noStrike">
                          <a:effectLst/>
                        </a:rPr>
                        <a:t>Risk, harm, cost</a:t>
                      </a:r>
                      <a:endParaRPr lang="en-US" sz="2000" b="0" i="0" u="none" strike="noStrike">
                        <a:solidFill>
                          <a:srgbClr val="000000"/>
                        </a:solidFill>
                        <a:effectLst/>
                        <a:latin typeface="Times New Roman" panose="02020603050405020304" pitchFamily="18" charset="0"/>
                      </a:endParaRPr>
                    </a:p>
                  </a:txBody>
                  <a:tcPr marL="16239" marR="16239" marT="16239" marB="0" anchor="ctr"/>
                </a:tc>
                <a:tc>
                  <a:txBody>
                    <a:bodyPr/>
                    <a:lstStyle/>
                    <a:p>
                      <a:pPr algn="ctr" fontAlgn="ctr"/>
                      <a:r>
                        <a:rPr lang="en-US" sz="2000" u="none" strike="noStrike">
                          <a:effectLst/>
                        </a:rPr>
                        <a:t>None</a:t>
                      </a:r>
                      <a:endParaRPr lang="en-US" sz="2000" b="0" i="0" u="none" strike="noStrike">
                        <a:solidFill>
                          <a:srgbClr val="000000"/>
                        </a:solidFill>
                        <a:effectLst/>
                        <a:latin typeface="Calibri" panose="020F0502020204030204" pitchFamily="34" charset="0"/>
                      </a:endParaRPr>
                    </a:p>
                  </a:txBody>
                  <a:tcPr marL="16239" marR="16239" marT="16239" marB="0" anchor="ctr"/>
                </a:tc>
                <a:extLst>
                  <a:ext uri="{0D108BD9-81ED-4DB2-BD59-A6C34878D82A}">
                    <a16:rowId xmlns:a16="http://schemas.microsoft.com/office/drawing/2014/main" xmlns="" val="24723781"/>
                  </a:ext>
                </a:extLst>
              </a:tr>
              <a:tr h="398111">
                <a:tc>
                  <a:txBody>
                    <a:bodyPr/>
                    <a:lstStyle/>
                    <a:p>
                      <a:pPr algn="ctr" fontAlgn="ctr"/>
                      <a:r>
                        <a:rPr lang="en-US" sz="2000" u="none" strike="noStrike">
                          <a:effectLst/>
                        </a:rPr>
                        <a:t>Benefit-harm assessment</a:t>
                      </a:r>
                      <a:endParaRPr lang="en-US" sz="2000" b="0" i="0" u="none" strike="noStrike">
                        <a:solidFill>
                          <a:srgbClr val="000000"/>
                        </a:solidFill>
                        <a:effectLst/>
                        <a:latin typeface="Times New Roman" panose="02020603050405020304" pitchFamily="18" charset="0"/>
                      </a:endParaRPr>
                    </a:p>
                  </a:txBody>
                  <a:tcPr marL="16239" marR="16239" marT="16239" marB="0" anchor="ctr"/>
                </a:tc>
                <a:tc>
                  <a:txBody>
                    <a:bodyPr/>
                    <a:lstStyle/>
                    <a:p>
                      <a:pPr algn="ctr" fontAlgn="ctr"/>
                      <a:r>
                        <a:rPr lang="en-US" sz="2000" u="none" strike="noStrike">
                          <a:effectLst/>
                        </a:rPr>
                        <a:t>Benefit outweighs Harm</a:t>
                      </a:r>
                      <a:endParaRPr lang="en-US" sz="2000" b="0" i="0" u="none" strike="noStrike">
                        <a:solidFill>
                          <a:srgbClr val="000000"/>
                        </a:solidFill>
                        <a:effectLst/>
                        <a:latin typeface="Calibri" panose="020F0502020204030204" pitchFamily="34" charset="0"/>
                      </a:endParaRPr>
                    </a:p>
                  </a:txBody>
                  <a:tcPr marL="16239" marR="16239" marT="16239" marB="0" anchor="ctr"/>
                </a:tc>
                <a:extLst>
                  <a:ext uri="{0D108BD9-81ED-4DB2-BD59-A6C34878D82A}">
                    <a16:rowId xmlns:a16="http://schemas.microsoft.com/office/drawing/2014/main" xmlns="" val="1421965034"/>
                  </a:ext>
                </a:extLst>
              </a:tr>
              <a:tr h="398111">
                <a:tc>
                  <a:txBody>
                    <a:bodyPr/>
                    <a:lstStyle/>
                    <a:p>
                      <a:pPr algn="ctr" fontAlgn="ctr"/>
                      <a:r>
                        <a:rPr lang="en-US" sz="2000" u="none" strike="noStrike">
                          <a:effectLst/>
                        </a:rPr>
                        <a:t>Value Judgement</a:t>
                      </a:r>
                      <a:endParaRPr lang="en-US" sz="2000" b="0" i="0" u="none" strike="noStrike">
                        <a:solidFill>
                          <a:srgbClr val="000000"/>
                        </a:solidFill>
                        <a:effectLst/>
                        <a:latin typeface="Times New Roman" panose="02020603050405020304" pitchFamily="18" charset="0"/>
                      </a:endParaRPr>
                    </a:p>
                  </a:txBody>
                  <a:tcPr marL="16239" marR="16239" marT="16239" marB="0" anchor="ctr"/>
                </a:tc>
                <a:tc>
                  <a:txBody>
                    <a:bodyPr/>
                    <a:lstStyle/>
                    <a:p>
                      <a:pPr algn="ctr" fontAlgn="ctr"/>
                      <a:r>
                        <a:rPr lang="en-US" sz="2000" u="none" strike="noStrike">
                          <a:effectLst/>
                        </a:rPr>
                        <a:t>None</a:t>
                      </a:r>
                      <a:endParaRPr lang="en-US" sz="2000" b="0" i="0" u="none" strike="noStrike">
                        <a:solidFill>
                          <a:srgbClr val="000000"/>
                        </a:solidFill>
                        <a:effectLst/>
                        <a:latin typeface="Calibri" panose="020F0502020204030204" pitchFamily="34" charset="0"/>
                      </a:endParaRPr>
                    </a:p>
                  </a:txBody>
                  <a:tcPr marL="16239" marR="16239" marT="16239" marB="0" anchor="ctr"/>
                </a:tc>
                <a:extLst>
                  <a:ext uri="{0D108BD9-81ED-4DB2-BD59-A6C34878D82A}">
                    <a16:rowId xmlns:a16="http://schemas.microsoft.com/office/drawing/2014/main" xmlns="" val="309658734"/>
                  </a:ext>
                </a:extLst>
              </a:tr>
              <a:tr h="398111">
                <a:tc>
                  <a:txBody>
                    <a:bodyPr/>
                    <a:lstStyle/>
                    <a:p>
                      <a:pPr algn="ctr" fontAlgn="ctr"/>
                      <a:r>
                        <a:rPr lang="en-US" sz="2000" u="none" strike="noStrike">
                          <a:effectLst/>
                        </a:rPr>
                        <a:t>Intentional Vagueness</a:t>
                      </a:r>
                      <a:endParaRPr lang="en-US" sz="2000" b="0" i="0" u="none" strike="noStrike">
                        <a:solidFill>
                          <a:srgbClr val="000000"/>
                        </a:solidFill>
                        <a:effectLst/>
                        <a:latin typeface="Times New Roman" panose="02020603050405020304" pitchFamily="18" charset="0"/>
                      </a:endParaRPr>
                    </a:p>
                  </a:txBody>
                  <a:tcPr marL="16239" marR="16239" marT="16239" marB="0" anchor="ctr"/>
                </a:tc>
                <a:tc>
                  <a:txBody>
                    <a:bodyPr/>
                    <a:lstStyle/>
                    <a:p>
                      <a:pPr algn="ctr" fontAlgn="ctr"/>
                      <a:r>
                        <a:rPr lang="en-US" sz="2000" u="none" strike="noStrike">
                          <a:effectLst/>
                        </a:rPr>
                        <a:t>None</a:t>
                      </a:r>
                      <a:endParaRPr lang="en-US" sz="2000" b="0" i="0" u="none" strike="noStrike">
                        <a:solidFill>
                          <a:srgbClr val="000000"/>
                        </a:solidFill>
                        <a:effectLst/>
                        <a:latin typeface="Calibri" panose="020F0502020204030204" pitchFamily="34" charset="0"/>
                      </a:endParaRPr>
                    </a:p>
                  </a:txBody>
                  <a:tcPr marL="16239" marR="16239" marT="16239" marB="0" anchor="ctr"/>
                </a:tc>
                <a:extLst>
                  <a:ext uri="{0D108BD9-81ED-4DB2-BD59-A6C34878D82A}">
                    <a16:rowId xmlns:a16="http://schemas.microsoft.com/office/drawing/2014/main" xmlns="" val="1205125385"/>
                  </a:ext>
                </a:extLst>
              </a:tr>
              <a:tr h="398111">
                <a:tc>
                  <a:txBody>
                    <a:bodyPr/>
                    <a:lstStyle/>
                    <a:p>
                      <a:pPr algn="ctr" fontAlgn="ctr"/>
                      <a:r>
                        <a:rPr lang="en-US" sz="2000" u="none" strike="noStrike">
                          <a:effectLst/>
                        </a:rPr>
                        <a:t>Role of patient preference</a:t>
                      </a:r>
                      <a:endParaRPr lang="en-US" sz="2000" b="0" i="0" u="none" strike="noStrike">
                        <a:solidFill>
                          <a:srgbClr val="000000"/>
                        </a:solidFill>
                        <a:effectLst/>
                        <a:latin typeface="Times New Roman" panose="02020603050405020304" pitchFamily="18" charset="0"/>
                      </a:endParaRPr>
                    </a:p>
                  </a:txBody>
                  <a:tcPr marL="16239" marR="16239" marT="16239" marB="0" anchor="ctr"/>
                </a:tc>
                <a:tc>
                  <a:txBody>
                    <a:bodyPr/>
                    <a:lstStyle/>
                    <a:p>
                      <a:pPr algn="ctr" fontAlgn="ctr"/>
                      <a:r>
                        <a:rPr lang="en-US" sz="2000" u="none" strike="noStrike">
                          <a:effectLst/>
                        </a:rPr>
                        <a:t>None</a:t>
                      </a:r>
                      <a:endParaRPr lang="en-US" sz="2000" b="0" i="0" u="none" strike="noStrike">
                        <a:solidFill>
                          <a:srgbClr val="000000"/>
                        </a:solidFill>
                        <a:effectLst/>
                        <a:latin typeface="Calibri" panose="020F0502020204030204" pitchFamily="34" charset="0"/>
                      </a:endParaRPr>
                    </a:p>
                  </a:txBody>
                  <a:tcPr marL="16239" marR="16239" marT="16239" marB="0" anchor="ctr"/>
                </a:tc>
                <a:extLst>
                  <a:ext uri="{0D108BD9-81ED-4DB2-BD59-A6C34878D82A}">
                    <a16:rowId xmlns:a16="http://schemas.microsoft.com/office/drawing/2014/main" xmlns="" val="842066390"/>
                  </a:ext>
                </a:extLst>
              </a:tr>
              <a:tr h="398111">
                <a:tc>
                  <a:txBody>
                    <a:bodyPr/>
                    <a:lstStyle/>
                    <a:p>
                      <a:pPr algn="ctr" fontAlgn="ctr"/>
                      <a:r>
                        <a:rPr lang="en-US" sz="2000" u="none" strike="noStrike">
                          <a:effectLst/>
                        </a:rPr>
                        <a:t>Exclusions</a:t>
                      </a:r>
                      <a:endParaRPr lang="en-US" sz="2000" b="0" i="0" u="none" strike="noStrike">
                        <a:solidFill>
                          <a:srgbClr val="000000"/>
                        </a:solidFill>
                        <a:effectLst/>
                        <a:latin typeface="Times New Roman" panose="02020603050405020304" pitchFamily="18" charset="0"/>
                      </a:endParaRPr>
                    </a:p>
                  </a:txBody>
                  <a:tcPr marL="16239" marR="16239" marT="16239" marB="0" anchor="ctr"/>
                </a:tc>
                <a:tc>
                  <a:txBody>
                    <a:bodyPr/>
                    <a:lstStyle/>
                    <a:p>
                      <a:pPr algn="ctr" fontAlgn="ctr"/>
                      <a:r>
                        <a:rPr lang="en-US" sz="2000" u="none" strike="noStrike">
                          <a:effectLst/>
                        </a:rPr>
                        <a:t>None</a:t>
                      </a:r>
                      <a:endParaRPr lang="en-US" sz="2000" b="0" i="0" u="none" strike="noStrike">
                        <a:solidFill>
                          <a:srgbClr val="000000"/>
                        </a:solidFill>
                        <a:effectLst/>
                        <a:latin typeface="Calibri" panose="020F0502020204030204" pitchFamily="34" charset="0"/>
                      </a:endParaRPr>
                    </a:p>
                  </a:txBody>
                  <a:tcPr marL="16239" marR="16239" marT="16239" marB="0" anchor="ctr"/>
                </a:tc>
                <a:extLst>
                  <a:ext uri="{0D108BD9-81ED-4DB2-BD59-A6C34878D82A}">
                    <a16:rowId xmlns:a16="http://schemas.microsoft.com/office/drawing/2014/main" xmlns="" val="736300598"/>
                  </a:ext>
                </a:extLst>
              </a:tr>
              <a:tr h="706073">
                <a:tc>
                  <a:txBody>
                    <a:bodyPr/>
                    <a:lstStyle/>
                    <a:p>
                      <a:pPr algn="ctr" fontAlgn="ctr"/>
                      <a:r>
                        <a:rPr lang="en-US" sz="2000" u="none" strike="noStrike">
                          <a:effectLst/>
                        </a:rPr>
                        <a:t>Strength</a:t>
                      </a:r>
                      <a:endParaRPr lang="en-US" sz="2000" b="0" i="0" u="none" strike="noStrike">
                        <a:solidFill>
                          <a:srgbClr val="000000"/>
                        </a:solidFill>
                        <a:effectLst/>
                        <a:latin typeface="Times New Roman" panose="02020603050405020304" pitchFamily="18" charset="0"/>
                      </a:endParaRPr>
                    </a:p>
                  </a:txBody>
                  <a:tcPr marL="16239" marR="16239" marT="16239" marB="0" anchor="ctr"/>
                </a:tc>
                <a:tc>
                  <a:txBody>
                    <a:bodyPr/>
                    <a:lstStyle/>
                    <a:p>
                      <a:pPr algn="ctr" fontAlgn="ctr"/>
                      <a:r>
                        <a:rPr lang="en-US" sz="2000" u="none" strike="noStrike">
                          <a:effectLst/>
                        </a:rPr>
                        <a:t>Moderate Recommendation</a:t>
                      </a:r>
                      <a:endParaRPr lang="en-US" sz="2000" b="0" i="0" u="none" strike="noStrike">
                        <a:solidFill>
                          <a:srgbClr val="000000"/>
                        </a:solidFill>
                        <a:effectLst/>
                        <a:latin typeface="Calibri" panose="020F0502020204030204" pitchFamily="34" charset="0"/>
                      </a:endParaRPr>
                    </a:p>
                  </a:txBody>
                  <a:tcPr marL="16239" marR="16239" marT="16239" marB="0" anchor="ctr"/>
                </a:tc>
                <a:extLst>
                  <a:ext uri="{0D108BD9-81ED-4DB2-BD59-A6C34878D82A}">
                    <a16:rowId xmlns:a16="http://schemas.microsoft.com/office/drawing/2014/main" xmlns="" val="824276964"/>
                  </a:ext>
                </a:extLst>
              </a:tr>
              <a:tr h="398111">
                <a:tc>
                  <a:txBody>
                    <a:bodyPr/>
                    <a:lstStyle/>
                    <a:p>
                      <a:pPr algn="ctr" fontAlgn="ctr"/>
                      <a:r>
                        <a:rPr lang="en-US" sz="2000" u="none" strike="noStrike">
                          <a:effectLst/>
                        </a:rPr>
                        <a:t>Difference of opionion</a:t>
                      </a:r>
                      <a:endParaRPr lang="en-US" sz="2000" b="0" i="0" u="none" strike="noStrike">
                        <a:solidFill>
                          <a:srgbClr val="000000"/>
                        </a:solidFill>
                        <a:effectLst/>
                        <a:latin typeface="Times New Roman" panose="02020603050405020304" pitchFamily="18" charset="0"/>
                      </a:endParaRPr>
                    </a:p>
                  </a:txBody>
                  <a:tcPr marL="16239" marR="16239" marT="16239" marB="0" anchor="ctr"/>
                </a:tc>
                <a:tc>
                  <a:txBody>
                    <a:bodyPr/>
                    <a:lstStyle/>
                    <a:p>
                      <a:pPr algn="ctr" fontAlgn="ctr"/>
                      <a:r>
                        <a:rPr lang="en-US" sz="2000" u="none" strike="noStrike" dirty="0">
                          <a:effectLst/>
                        </a:rPr>
                        <a:t>None</a:t>
                      </a:r>
                      <a:endParaRPr lang="en-US" sz="2000" b="0" i="0" u="none" strike="noStrike" dirty="0">
                        <a:solidFill>
                          <a:srgbClr val="000000"/>
                        </a:solidFill>
                        <a:effectLst/>
                        <a:latin typeface="Calibri" panose="020F0502020204030204" pitchFamily="34" charset="0"/>
                      </a:endParaRPr>
                    </a:p>
                  </a:txBody>
                  <a:tcPr marL="16239" marR="16239" marT="16239" marB="0" anchor="ctr"/>
                </a:tc>
                <a:extLst>
                  <a:ext uri="{0D108BD9-81ED-4DB2-BD59-A6C34878D82A}">
                    <a16:rowId xmlns:a16="http://schemas.microsoft.com/office/drawing/2014/main" xmlns="" val="2213110904"/>
                  </a:ext>
                </a:extLst>
              </a:tr>
            </a:tbl>
          </a:graphicData>
        </a:graphic>
      </p:graphicFrame>
    </p:spTree>
    <p:extLst>
      <p:ext uri="{BB962C8B-B14F-4D97-AF65-F5344CB8AC3E}">
        <p14:creationId xmlns:p14="http://schemas.microsoft.com/office/powerpoint/2010/main" val="1842346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E3D39-0259-41CF-950B-B8E639E95D15}"/>
              </a:ext>
            </a:extLst>
          </p:cNvPr>
          <p:cNvSpPr>
            <a:spLocks noGrp="1"/>
          </p:cNvSpPr>
          <p:nvPr>
            <p:ph type="title"/>
          </p:nvPr>
        </p:nvSpPr>
        <p:spPr>
          <a:xfrm>
            <a:off x="804672" y="964692"/>
            <a:ext cx="3066937" cy="1188720"/>
          </a:xfrm>
        </p:spPr>
        <p:txBody>
          <a:bodyPr>
            <a:normAutofit/>
          </a:bodyPr>
          <a:lstStyle/>
          <a:p>
            <a:r>
              <a:rPr lang="en-US" sz="2000">
                <a:latin typeface="Times New Roman" panose="02020603050405020304" pitchFamily="18" charset="0"/>
                <a:cs typeface="Times New Roman" panose="02020603050405020304" pitchFamily="18" charset="0"/>
              </a:rPr>
              <a:t>CORTICOSTEROIDS</a:t>
            </a:r>
          </a:p>
        </p:txBody>
      </p:sp>
      <p:sp>
        <p:nvSpPr>
          <p:cNvPr id="3" name="Content Placeholder 2">
            <a:extLst>
              <a:ext uri="{FF2B5EF4-FFF2-40B4-BE49-F238E27FC236}">
                <a16:creationId xmlns:a16="http://schemas.microsoft.com/office/drawing/2014/main" xmlns="" id="{DBD00DF4-04CB-4C3A-A894-5EF2125F1EF6}"/>
              </a:ext>
            </a:extLst>
          </p:cNvPr>
          <p:cNvSpPr>
            <a:spLocks noGrp="1"/>
          </p:cNvSpPr>
          <p:nvPr>
            <p:ph idx="1"/>
          </p:nvPr>
        </p:nvSpPr>
        <p:spPr>
          <a:xfrm>
            <a:off x="803244" y="2638044"/>
            <a:ext cx="3063765" cy="3263206"/>
          </a:xfrm>
        </p:spPr>
        <p:txBody>
          <a:bodyPr>
            <a:normAutofit/>
          </a:bodyPr>
          <a:lstStyle/>
          <a:p>
            <a:r>
              <a:rPr lang="en-US" dirty="0">
                <a:latin typeface="Times New Roman" panose="02020603050405020304" pitchFamily="18" charset="0"/>
                <a:cs typeface="Times New Roman" panose="02020603050405020304" pitchFamily="18" charset="0"/>
              </a:rPr>
              <a:t>Quality: A; Recommendation Strength: Strong Recommendation</a:t>
            </a:r>
          </a:p>
          <a:p>
            <a:endParaRPr lang="en-US" dirty="0">
              <a:latin typeface="Times New Roman" panose="02020603050405020304" pitchFamily="18" charset="0"/>
              <a:cs typeface="Times New Roman" panose="02020603050405020304" pitchFamily="18" charset="0"/>
            </a:endParaRPr>
          </a:p>
        </p:txBody>
      </p:sp>
      <p:sp>
        <p:nvSpPr>
          <p:cNvPr id="13" name="Rectangle 8">
            <a:extLst>
              <a:ext uri="{FF2B5EF4-FFF2-40B4-BE49-F238E27FC236}">
                <a16:creationId xmlns:a16="http://schemas.microsoft.com/office/drawing/2014/main" xmlns="" id="{6515FC82-3453-4CBE-8895-4CCFF33952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0">
            <a:extLst>
              <a:ext uri="{FF2B5EF4-FFF2-40B4-BE49-F238E27FC236}">
                <a16:creationId xmlns:a16="http://schemas.microsoft.com/office/drawing/2014/main" xmlns="" id="{C5FD847B-65C0-4027-8DFC-70CB42451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xmlns="" id="{B8C1E690-1C79-4E6C-97E5-06116F43006A}"/>
              </a:ext>
            </a:extLst>
          </p:cNvPr>
          <p:cNvGraphicFramePr>
            <a:graphicFrameLocks noGrp="1"/>
          </p:cNvGraphicFramePr>
          <p:nvPr>
            <p:extLst>
              <p:ext uri="{D42A27DB-BD31-4B8C-83A1-F6EECF244321}">
                <p14:modId xmlns:p14="http://schemas.microsoft.com/office/powerpoint/2010/main" val="1418771995"/>
              </p:ext>
            </p:extLst>
          </p:nvPr>
        </p:nvGraphicFramePr>
        <p:xfrm>
          <a:off x="4657802" y="1120741"/>
          <a:ext cx="6241030" cy="4451930"/>
        </p:xfrm>
        <a:graphic>
          <a:graphicData uri="http://schemas.openxmlformats.org/drawingml/2006/table">
            <a:tbl>
              <a:tblPr>
                <a:tableStyleId>{5C22544A-7EE6-4342-B048-85BDC9FD1C3A}</a:tableStyleId>
              </a:tblPr>
              <a:tblGrid>
                <a:gridCol w="2430367">
                  <a:extLst>
                    <a:ext uri="{9D8B030D-6E8A-4147-A177-3AD203B41FA5}">
                      <a16:colId xmlns:a16="http://schemas.microsoft.com/office/drawing/2014/main" xmlns="" val="1175256006"/>
                    </a:ext>
                  </a:extLst>
                </a:gridCol>
                <a:gridCol w="3810663">
                  <a:extLst>
                    <a:ext uri="{9D8B030D-6E8A-4147-A177-3AD203B41FA5}">
                      <a16:colId xmlns:a16="http://schemas.microsoft.com/office/drawing/2014/main" xmlns="" val="1085970272"/>
                    </a:ext>
                  </a:extLst>
                </a:gridCol>
              </a:tblGrid>
              <a:tr h="607064">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Aggregate evidence quality</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A</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extLst>
                  <a:ext uri="{0D108BD9-81ED-4DB2-BD59-A6C34878D82A}">
                    <a16:rowId xmlns:a16="http://schemas.microsoft.com/office/drawing/2014/main" xmlns="" val="1377906769"/>
                  </a:ext>
                </a:extLst>
              </a:tr>
              <a:tr h="607064">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Benefits </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 clinical benefit, avoiding adverse effects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extLst>
                  <a:ext uri="{0D108BD9-81ED-4DB2-BD59-A6C34878D82A}">
                    <a16:rowId xmlns:a16="http://schemas.microsoft.com/office/drawing/2014/main" xmlns="" val="1041107130"/>
                  </a:ext>
                </a:extLst>
              </a:tr>
              <a:tr h="33727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Risk, harm, cost</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extLst>
                  <a:ext uri="{0D108BD9-81ED-4DB2-BD59-A6C34878D82A}">
                    <a16:rowId xmlns:a16="http://schemas.microsoft.com/office/drawing/2014/main" xmlns="" val="3446929521"/>
                  </a:ext>
                </a:extLst>
              </a:tr>
              <a:tr h="607064">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Benefit-harm assessment</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Benefit outweighs Harm</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extLst>
                  <a:ext uri="{0D108BD9-81ED-4DB2-BD59-A6C34878D82A}">
                    <a16:rowId xmlns:a16="http://schemas.microsoft.com/office/drawing/2014/main" xmlns="" val="212438943"/>
                  </a:ext>
                </a:extLst>
              </a:tr>
              <a:tr h="33727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Value Judgement</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extLst>
                  <a:ext uri="{0D108BD9-81ED-4DB2-BD59-A6C34878D82A}">
                    <a16:rowId xmlns:a16="http://schemas.microsoft.com/office/drawing/2014/main" xmlns="" val="3417800624"/>
                  </a:ext>
                </a:extLst>
              </a:tr>
              <a:tr h="33727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Intentional Vagueness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extLst>
                  <a:ext uri="{0D108BD9-81ED-4DB2-BD59-A6C34878D82A}">
                    <a16:rowId xmlns:a16="http://schemas.microsoft.com/office/drawing/2014/main" xmlns="" val="1894008617"/>
                  </a:ext>
                </a:extLst>
              </a:tr>
              <a:tr h="607064">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Role of patient preference</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extLst>
                  <a:ext uri="{0D108BD9-81ED-4DB2-BD59-A6C34878D82A}">
                    <a16:rowId xmlns:a16="http://schemas.microsoft.com/office/drawing/2014/main" xmlns="" val="851866422"/>
                  </a:ext>
                </a:extLst>
              </a:tr>
              <a:tr h="33727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Exclusions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extLst>
                  <a:ext uri="{0D108BD9-81ED-4DB2-BD59-A6C34878D82A}">
                    <a16:rowId xmlns:a16="http://schemas.microsoft.com/office/drawing/2014/main" xmlns="" val="3631451915"/>
                  </a:ext>
                </a:extLst>
              </a:tr>
              <a:tr h="33727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Strength</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Strong Recommendation</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extLst>
                  <a:ext uri="{0D108BD9-81ED-4DB2-BD59-A6C34878D82A}">
                    <a16:rowId xmlns:a16="http://schemas.microsoft.com/office/drawing/2014/main" xmlns="" val="1536420008"/>
                  </a:ext>
                </a:extLst>
              </a:tr>
              <a:tr h="33727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Difference of opionion</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3013" marR="13013" marT="13013" marB="0" anchor="ctr"/>
                </a:tc>
                <a:extLst>
                  <a:ext uri="{0D108BD9-81ED-4DB2-BD59-A6C34878D82A}">
                    <a16:rowId xmlns:a16="http://schemas.microsoft.com/office/drawing/2014/main" xmlns="" val="1333680691"/>
                  </a:ext>
                </a:extLst>
              </a:tr>
            </a:tbl>
          </a:graphicData>
        </a:graphic>
      </p:graphicFrame>
    </p:spTree>
    <p:extLst>
      <p:ext uri="{BB962C8B-B14F-4D97-AF65-F5344CB8AC3E}">
        <p14:creationId xmlns:p14="http://schemas.microsoft.com/office/powerpoint/2010/main" val="2606274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3FF65F-85B2-484D-B4CC-CCA2D67C2D59}"/>
              </a:ext>
            </a:extLst>
          </p:cNvPr>
          <p:cNvSpPr>
            <a:spLocks noGrp="1"/>
          </p:cNvSpPr>
          <p:nvPr>
            <p:ph type="title"/>
          </p:nvPr>
        </p:nvSpPr>
        <p:spPr>
          <a:xfrm>
            <a:off x="804672" y="964692"/>
            <a:ext cx="4476806" cy="1188720"/>
          </a:xfrm>
        </p:spPr>
        <p:txBody>
          <a:bodyPr>
            <a:normAutofit/>
          </a:bodyPr>
          <a:lstStyle/>
          <a:p>
            <a:r>
              <a:rPr lang="en-US" dirty="0">
                <a:latin typeface="Times New Roman" panose="02020603050405020304" pitchFamily="18" charset="0"/>
                <a:cs typeface="Times New Roman" panose="02020603050405020304" pitchFamily="18" charset="0"/>
              </a:rPr>
              <a:t>Oxygen</a:t>
            </a:r>
          </a:p>
        </p:txBody>
      </p:sp>
      <p:sp>
        <p:nvSpPr>
          <p:cNvPr id="3" name="Content Placeholder 2">
            <a:extLst>
              <a:ext uri="{FF2B5EF4-FFF2-40B4-BE49-F238E27FC236}">
                <a16:creationId xmlns:a16="http://schemas.microsoft.com/office/drawing/2014/main" xmlns="" id="{30C96362-C74D-4339-8597-5D154EB40D3E}"/>
              </a:ext>
            </a:extLst>
          </p:cNvPr>
          <p:cNvSpPr>
            <a:spLocks noGrp="1"/>
          </p:cNvSpPr>
          <p:nvPr>
            <p:ph idx="1"/>
          </p:nvPr>
        </p:nvSpPr>
        <p:spPr>
          <a:xfrm>
            <a:off x="803244" y="2638044"/>
            <a:ext cx="4492932" cy="3263206"/>
          </a:xfrm>
        </p:spPr>
        <p:txBody>
          <a:bodyPr>
            <a:normAutofit/>
          </a:bodyPr>
          <a:lstStyle/>
          <a:p>
            <a:r>
              <a:rPr lang="en-US" dirty="0">
                <a:latin typeface="Times New Roman" panose="02020603050405020304" pitchFamily="18" charset="0"/>
                <a:cs typeface="Times New Roman" panose="02020603050405020304" pitchFamily="18" charset="0"/>
              </a:rPr>
              <a:t>Evidence Quality: D; Recommendation Strength: Weak Recommendation based on low-level evidence and reasoning from first principles</a:t>
            </a:r>
          </a:p>
          <a:p>
            <a:endParaRPr lang="en-US" dirty="0">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xmlns="" id="{56533F40-045E-4E3D-9243-864CD4E586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xmlns="" id="{30402EC6-D845-41B3-BEBE-CB34D9BFEA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xmlns="" id="{9973CA5B-C736-48D5-98C3-8063974E514B}"/>
              </a:ext>
            </a:extLst>
          </p:cNvPr>
          <p:cNvGraphicFramePr>
            <a:graphicFrameLocks noGrp="1"/>
          </p:cNvGraphicFramePr>
          <p:nvPr>
            <p:extLst>
              <p:ext uri="{D42A27DB-BD31-4B8C-83A1-F6EECF244321}">
                <p14:modId xmlns:p14="http://schemas.microsoft.com/office/powerpoint/2010/main" val="41681264"/>
              </p:ext>
            </p:extLst>
          </p:nvPr>
        </p:nvGraphicFramePr>
        <p:xfrm>
          <a:off x="5536037" y="649991"/>
          <a:ext cx="6362180" cy="5847987"/>
        </p:xfrm>
        <a:graphic>
          <a:graphicData uri="http://schemas.openxmlformats.org/drawingml/2006/table">
            <a:tbl>
              <a:tblPr>
                <a:noFill/>
                <a:tableStyleId>{5C22544A-7EE6-4342-B048-85BDC9FD1C3A}</a:tableStyleId>
              </a:tblPr>
              <a:tblGrid>
                <a:gridCol w="2157929">
                  <a:extLst>
                    <a:ext uri="{9D8B030D-6E8A-4147-A177-3AD203B41FA5}">
                      <a16:colId xmlns:a16="http://schemas.microsoft.com/office/drawing/2014/main" xmlns="" val="297583437"/>
                    </a:ext>
                  </a:extLst>
                </a:gridCol>
                <a:gridCol w="4204251">
                  <a:extLst>
                    <a:ext uri="{9D8B030D-6E8A-4147-A177-3AD203B41FA5}">
                      <a16:colId xmlns:a16="http://schemas.microsoft.com/office/drawing/2014/main" xmlns="" val="188717568"/>
                    </a:ext>
                  </a:extLst>
                </a:gridCol>
              </a:tblGrid>
              <a:tr h="488905">
                <a:tc>
                  <a:txBody>
                    <a:bodyPr/>
                    <a:lstStyle/>
                    <a:p>
                      <a:pPr algn="ctr" fontAlgn="ct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Benefits </a:t>
                      </a:r>
                      <a:endParaRPr lang="en-US" sz="1400" b="0" i="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tc>
                  <a:txBody>
                    <a:bodyPr/>
                    <a:lstStyle/>
                    <a:p>
                      <a:pPr algn="ctr" fontAlgn="ct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Decreased hospitalizations, decreased length of Stay</a:t>
                      </a:r>
                      <a:endParaRPr lang="en-US" sz="1400" b="0" i="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extLst>
                  <a:ext uri="{0D108BD9-81ED-4DB2-BD59-A6C34878D82A}">
                    <a16:rowId xmlns:a16="http://schemas.microsoft.com/office/drawing/2014/main" xmlns="" val="1526949749"/>
                  </a:ext>
                </a:extLst>
              </a:tr>
              <a:tr h="658562">
                <a:tc>
                  <a:txBody>
                    <a:bodyPr/>
                    <a:lstStyle/>
                    <a:p>
                      <a:pPr algn="ctr" fontAlgn="ctr"/>
                      <a:r>
                        <a:rPr lang="en-US" sz="140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rPr>
                        <a:t>Risk, harm, cost</a:t>
                      </a:r>
                      <a:endParaRPr lang="en-US" sz="1400" b="0" i="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tc>
                  <a:txBody>
                    <a:bodyPr/>
                    <a:lstStyle/>
                    <a:p>
                      <a:pPr algn="ctr" fontAlgn="ct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Hypoxemia, physiologic stress, prolonged length of stay, increased hospitalizations, increased length of stay, cost</a:t>
                      </a:r>
                      <a:endParaRPr lang="en-US" sz="1400" b="0" i="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extLst>
                  <a:ext uri="{0D108BD9-81ED-4DB2-BD59-A6C34878D82A}">
                    <a16:rowId xmlns:a16="http://schemas.microsoft.com/office/drawing/2014/main" xmlns="" val="3791005372"/>
                  </a:ext>
                </a:extLst>
              </a:tr>
              <a:tr h="488905">
                <a:tc>
                  <a:txBody>
                    <a:bodyPr/>
                    <a:lstStyle/>
                    <a:p>
                      <a:pPr algn="ctr" fontAlgn="ctr"/>
                      <a:r>
                        <a:rPr lang="en-US" sz="140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rPr>
                        <a:t>Benefit-harm assessment</a:t>
                      </a:r>
                      <a:endParaRPr lang="en-US" sz="1400" b="0" i="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tc>
                  <a:txBody>
                    <a:bodyPr/>
                    <a:lstStyle/>
                    <a:p>
                      <a:pPr algn="ctr" fontAlgn="ct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Benefit outweighs Harm</a:t>
                      </a:r>
                      <a:endParaRPr lang="en-US" sz="1400" b="0" i="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extLst>
                  <a:ext uri="{0D108BD9-81ED-4DB2-BD59-A6C34878D82A}">
                    <a16:rowId xmlns:a16="http://schemas.microsoft.com/office/drawing/2014/main" xmlns="" val="2509186490"/>
                  </a:ext>
                </a:extLst>
              </a:tr>
              <a:tr h="1167532">
                <a:tc>
                  <a:txBody>
                    <a:bodyPr/>
                    <a:lstStyle/>
                    <a:p>
                      <a:pPr algn="ctr" fontAlgn="ctr"/>
                      <a:r>
                        <a:rPr lang="en-US" sz="140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rPr>
                        <a:t>Value Judgement</a:t>
                      </a:r>
                      <a:endParaRPr lang="en-US" sz="1400" b="0" i="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tc>
                  <a:txBody>
                    <a:bodyPr/>
                    <a:lstStyle/>
                    <a:p>
                      <a:pPr algn="ctr" fontAlgn="ct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Oxyhemoglobin saturation</a:t>
                      </a:r>
                      <a:b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&gt;89% is adequate to</a:t>
                      </a:r>
                      <a:b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oxygenate tissues; the risk</a:t>
                      </a:r>
                      <a:b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of hypoxemia with</a:t>
                      </a:r>
                      <a:b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oxyhemoglobin saturation</a:t>
                      </a:r>
                      <a:b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&gt;89% is minimal</a:t>
                      </a:r>
                      <a:endParaRPr lang="en-US" sz="1400" b="0" i="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extLst>
                  <a:ext uri="{0D108BD9-81ED-4DB2-BD59-A6C34878D82A}">
                    <a16:rowId xmlns:a16="http://schemas.microsoft.com/office/drawing/2014/main" xmlns="" val="1247719410"/>
                  </a:ext>
                </a:extLst>
              </a:tr>
              <a:tr h="319249">
                <a:tc>
                  <a:txBody>
                    <a:bodyPr/>
                    <a:lstStyle/>
                    <a:p>
                      <a:pPr algn="ctr" fontAlgn="ctr"/>
                      <a:r>
                        <a:rPr lang="en-US" sz="140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rPr>
                        <a:t>Intentional Vagueness</a:t>
                      </a:r>
                      <a:endParaRPr lang="en-US" sz="1400" b="0" i="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tc>
                  <a:txBody>
                    <a:bodyPr/>
                    <a:lstStyle/>
                    <a:p>
                      <a:pPr algn="ctr" fontAlgn="ct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None</a:t>
                      </a:r>
                      <a:endParaRPr lang="en-US" sz="1400" b="0" i="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extLst>
                  <a:ext uri="{0D108BD9-81ED-4DB2-BD59-A6C34878D82A}">
                    <a16:rowId xmlns:a16="http://schemas.microsoft.com/office/drawing/2014/main" xmlns="" val="2695217691"/>
                  </a:ext>
                </a:extLst>
              </a:tr>
              <a:tr h="488905">
                <a:tc>
                  <a:txBody>
                    <a:bodyPr/>
                    <a:lstStyle/>
                    <a:p>
                      <a:pPr algn="ctr" fontAlgn="ctr"/>
                      <a:r>
                        <a:rPr lang="en-US" sz="140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rPr>
                        <a:t>Role of patient preference</a:t>
                      </a:r>
                      <a:endParaRPr lang="en-US" sz="1400" b="0" i="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tc>
                  <a:txBody>
                    <a:bodyPr/>
                    <a:lstStyle/>
                    <a:p>
                      <a:pPr algn="ctr" fontAlgn="ct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Limited</a:t>
                      </a:r>
                      <a:endParaRPr lang="en-US" sz="1400" b="0" i="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extLst>
                  <a:ext uri="{0D108BD9-81ED-4DB2-BD59-A6C34878D82A}">
                    <a16:rowId xmlns:a16="http://schemas.microsoft.com/office/drawing/2014/main" xmlns="" val="1879043675"/>
                  </a:ext>
                </a:extLst>
              </a:tr>
              <a:tr h="319249">
                <a:tc>
                  <a:txBody>
                    <a:bodyPr/>
                    <a:lstStyle/>
                    <a:p>
                      <a:pPr algn="ctr" fontAlgn="ctr"/>
                      <a:r>
                        <a:rPr lang="en-US" sz="140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rPr>
                        <a:t>Exclusions</a:t>
                      </a:r>
                      <a:endParaRPr lang="en-US" sz="1400" b="0" i="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tc>
                  <a:txBody>
                    <a:bodyPr/>
                    <a:lstStyle/>
                    <a:p>
                      <a:pPr algn="ctr" fontAlgn="ct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Children with acidosis or fever</a:t>
                      </a:r>
                      <a:endParaRPr lang="en-US" sz="1400" b="0" i="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extLst>
                  <a:ext uri="{0D108BD9-81ED-4DB2-BD59-A6C34878D82A}">
                    <a16:rowId xmlns:a16="http://schemas.microsoft.com/office/drawing/2014/main" xmlns="" val="821041382"/>
                  </a:ext>
                </a:extLst>
              </a:tr>
              <a:tr h="828218">
                <a:tc>
                  <a:txBody>
                    <a:bodyPr/>
                    <a:lstStyle/>
                    <a:p>
                      <a:pPr algn="ctr" fontAlgn="ctr"/>
                      <a:r>
                        <a:rPr lang="en-US" sz="140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rPr>
                        <a:t>Strength</a:t>
                      </a:r>
                      <a:endParaRPr lang="en-US" sz="1400" b="0" i="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tc>
                  <a:txBody>
                    <a:bodyPr/>
                    <a:lstStyle/>
                    <a:p>
                      <a:pPr algn="ctr" fontAlgn="ct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Weak recommendation (based</a:t>
                      </a:r>
                      <a:b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on low-level evidence/</a:t>
                      </a:r>
                      <a:b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reasoning from first</a:t>
                      </a:r>
                      <a:b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b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principles)</a:t>
                      </a:r>
                      <a:endParaRPr lang="en-US" sz="1400" b="0" i="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extLst>
                  <a:ext uri="{0D108BD9-81ED-4DB2-BD59-A6C34878D82A}">
                    <a16:rowId xmlns:a16="http://schemas.microsoft.com/office/drawing/2014/main" xmlns="" val="589693086"/>
                  </a:ext>
                </a:extLst>
              </a:tr>
              <a:tr h="319249">
                <a:tc>
                  <a:txBody>
                    <a:bodyPr/>
                    <a:lstStyle/>
                    <a:p>
                      <a:pPr algn="ctr" fontAlgn="ctr"/>
                      <a:r>
                        <a:rPr lang="en-US" sz="140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rPr>
                        <a:t>Difference of opionion</a:t>
                      </a:r>
                      <a:endParaRPr lang="en-US" sz="1400" b="0" i="0" u="none" strike="noStrike" cap="none" spc="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tc>
                  <a:txBody>
                    <a:bodyPr/>
                    <a:lstStyle/>
                    <a:p>
                      <a:pPr algn="ctr" fontAlgn="ctr"/>
                      <a:r>
                        <a:rPr lang="en-US" sz="140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rPr>
                        <a:t>None</a:t>
                      </a:r>
                      <a:endParaRPr lang="en-US" sz="1400" b="0" i="0" u="none" strike="noStrike" cap="none" spc="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55050" marR="80626" marT="80626" marB="80626" anchor="ctr">
                    <a:lnL w="12700" cmpd="sng">
                      <a:noFill/>
                      <a:prstDash val="solid"/>
                    </a:lnL>
                    <a:lnR w="12700" cmpd="sng">
                      <a:noFill/>
                      <a:prstDash val="solid"/>
                    </a:lnR>
                    <a:lnT w="12700" cmpd="sng">
                      <a:noFill/>
                      <a:prstDash val="solid"/>
                    </a:lnT>
                    <a:lnB w="12700" cmpd="sng">
                      <a:noFill/>
                      <a:prstDash val="solid"/>
                    </a:lnB>
                    <a:solidFill>
                      <a:srgbClr val="B4BCBE">
                        <a:alpha val="34902"/>
                      </a:srgbClr>
                    </a:solidFill>
                  </a:tcPr>
                </a:tc>
                <a:extLst>
                  <a:ext uri="{0D108BD9-81ED-4DB2-BD59-A6C34878D82A}">
                    <a16:rowId xmlns:a16="http://schemas.microsoft.com/office/drawing/2014/main" xmlns="" val="1586832224"/>
                  </a:ext>
                </a:extLst>
              </a:tr>
            </a:tbl>
          </a:graphicData>
        </a:graphic>
      </p:graphicFrame>
    </p:spTree>
    <p:extLst>
      <p:ext uri="{BB962C8B-B14F-4D97-AF65-F5344CB8AC3E}">
        <p14:creationId xmlns:p14="http://schemas.microsoft.com/office/powerpoint/2010/main" val="3208058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834E9D-91CB-4077-BB7B-AC6D39D40795}"/>
              </a:ext>
            </a:extLst>
          </p:cNvPr>
          <p:cNvSpPr>
            <a:spLocks noGrp="1"/>
          </p:cNvSpPr>
          <p:nvPr>
            <p:ph type="title"/>
          </p:nvPr>
        </p:nvSpPr>
        <p:spPr>
          <a:xfrm>
            <a:off x="804672" y="964692"/>
            <a:ext cx="4476806" cy="1188720"/>
          </a:xfrm>
        </p:spPr>
        <p:txBody>
          <a:bodyPr>
            <a:normAutofit/>
          </a:bodyPr>
          <a:lstStyle/>
          <a:p>
            <a:r>
              <a:rPr lang="en-US" dirty="0">
                <a:latin typeface="Times New Roman" panose="02020603050405020304" pitchFamily="18" charset="0"/>
                <a:cs typeface="Times New Roman" panose="02020603050405020304" pitchFamily="18" charset="0"/>
              </a:rPr>
              <a:t>Continuous Pulse Oximetry</a:t>
            </a:r>
          </a:p>
        </p:txBody>
      </p:sp>
      <p:sp>
        <p:nvSpPr>
          <p:cNvPr id="3" name="Content Placeholder 2">
            <a:extLst>
              <a:ext uri="{FF2B5EF4-FFF2-40B4-BE49-F238E27FC236}">
                <a16:creationId xmlns:a16="http://schemas.microsoft.com/office/drawing/2014/main" xmlns="" id="{8A0DC542-69AE-4088-BFD6-8D31259B534C}"/>
              </a:ext>
            </a:extLst>
          </p:cNvPr>
          <p:cNvSpPr>
            <a:spLocks noGrp="1"/>
          </p:cNvSpPr>
          <p:nvPr>
            <p:ph idx="1"/>
          </p:nvPr>
        </p:nvSpPr>
        <p:spPr>
          <a:xfrm>
            <a:off x="803244" y="2638044"/>
            <a:ext cx="4492932" cy="3263206"/>
          </a:xfrm>
        </p:spPr>
        <p:txBody>
          <a:bodyPr>
            <a:normAutofit/>
          </a:bodyPr>
          <a:lstStyle/>
          <a:p>
            <a:r>
              <a:rPr lang="en-US" dirty="0">
                <a:latin typeface="Times New Roman" panose="02020603050405020304" pitchFamily="18" charset="0"/>
                <a:cs typeface="Times New Roman" panose="02020603050405020304" pitchFamily="18" charset="0"/>
              </a:rPr>
              <a:t>Evidence Quality: C; Recommendation Strength: Weak Recommendation based on lower level evidence.</a:t>
            </a:r>
          </a:p>
          <a:p>
            <a:endParaRPr lang="en-US" dirty="0">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56533F40-045E-4E3D-9243-864CD4E586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30402EC6-D845-41B3-BEBE-CB34D9BFEA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xmlns="" id="{E8D0096C-47C0-4FAD-8366-FB6FD8EBA2A8}"/>
              </a:ext>
            </a:extLst>
          </p:cNvPr>
          <p:cNvGraphicFramePr>
            <a:graphicFrameLocks noGrp="1"/>
          </p:cNvGraphicFramePr>
          <p:nvPr>
            <p:extLst>
              <p:ext uri="{D42A27DB-BD31-4B8C-83A1-F6EECF244321}">
                <p14:modId xmlns:p14="http://schemas.microsoft.com/office/powerpoint/2010/main" val="942998970"/>
              </p:ext>
            </p:extLst>
          </p:nvPr>
        </p:nvGraphicFramePr>
        <p:xfrm>
          <a:off x="5618602" y="319490"/>
          <a:ext cx="6356733" cy="5805891"/>
        </p:xfrm>
        <a:graphic>
          <a:graphicData uri="http://schemas.openxmlformats.org/drawingml/2006/table">
            <a:tbl>
              <a:tblPr>
                <a:tableStyleId>{5C22544A-7EE6-4342-B048-85BDC9FD1C3A}</a:tableStyleId>
              </a:tblPr>
              <a:tblGrid>
                <a:gridCol w="3032423">
                  <a:extLst>
                    <a:ext uri="{9D8B030D-6E8A-4147-A177-3AD203B41FA5}">
                      <a16:colId xmlns:a16="http://schemas.microsoft.com/office/drawing/2014/main" xmlns="" val="2288934708"/>
                    </a:ext>
                  </a:extLst>
                </a:gridCol>
                <a:gridCol w="3324310">
                  <a:extLst>
                    <a:ext uri="{9D8B030D-6E8A-4147-A177-3AD203B41FA5}">
                      <a16:colId xmlns:a16="http://schemas.microsoft.com/office/drawing/2014/main" xmlns="" val="3279051367"/>
                    </a:ext>
                  </a:extLst>
                </a:gridCol>
              </a:tblGrid>
              <a:tr h="389763">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 Aggregate evidence quality</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C</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extLst>
                  <a:ext uri="{0D108BD9-81ED-4DB2-BD59-A6C34878D82A}">
                    <a16:rowId xmlns:a16="http://schemas.microsoft.com/office/drawing/2014/main" xmlns="" val="3443609325"/>
                  </a:ext>
                </a:extLst>
              </a:tr>
              <a:tr h="691403">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Benefits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Shorter length of stay, decreased alarm fatigue, decreased cost</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extLst>
                  <a:ext uri="{0D108BD9-81ED-4DB2-BD59-A6C34878D82A}">
                    <a16:rowId xmlns:a16="http://schemas.microsoft.com/office/drawing/2014/main" xmlns="" val="1100275557"/>
                  </a:ext>
                </a:extLst>
              </a:tr>
              <a:tr h="1091465">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Risk, harm, cost</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u="none" strike="noStrike" dirty="0">
                          <a:effectLst/>
                          <a:latin typeface="Times New Roman" panose="02020603050405020304" pitchFamily="18" charset="0"/>
                          <a:cs typeface="Times New Roman" panose="02020603050405020304" pitchFamily="18" charset="0"/>
                        </a:rPr>
                        <a:t>Delayed detection of hypoxemia. Depay in appropriate weaning of oxygen</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p>
                      <a:pPr algn="ctr" fontAlgn="ct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extLst>
                  <a:ext uri="{0D108BD9-81ED-4DB2-BD59-A6C34878D82A}">
                    <a16:rowId xmlns:a16="http://schemas.microsoft.com/office/drawing/2014/main" xmlns="" val="2870137641"/>
                  </a:ext>
                </a:extLst>
              </a:tr>
              <a:tr h="993042">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Risk, harm assessment</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u="none" strike="noStrike" dirty="0">
                          <a:effectLst/>
                          <a:latin typeface="Times New Roman" panose="02020603050405020304" pitchFamily="18" charset="0"/>
                          <a:cs typeface="Times New Roman" panose="02020603050405020304" pitchFamily="18" charset="0"/>
                        </a:rPr>
                        <a:t>Benefits outweigh harms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p>
                      <a:pPr algn="ctr" fontAlgn="ct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extLst>
                  <a:ext uri="{0D108BD9-81ED-4DB2-BD59-A6C34878D82A}">
                    <a16:rowId xmlns:a16="http://schemas.microsoft.com/office/drawing/2014/main" xmlns="" val="1133288022"/>
                  </a:ext>
                </a:extLst>
              </a:tr>
              <a:tr h="389763">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Value judgments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extLst>
                  <a:ext uri="{0D108BD9-81ED-4DB2-BD59-A6C34878D82A}">
                    <a16:rowId xmlns:a16="http://schemas.microsoft.com/office/drawing/2014/main" xmlns="" val="414091894"/>
                  </a:ext>
                </a:extLst>
              </a:tr>
              <a:tr h="389763">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Intentional vagueness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extLst>
                  <a:ext uri="{0D108BD9-81ED-4DB2-BD59-A6C34878D82A}">
                    <a16:rowId xmlns:a16="http://schemas.microsoft.com/office/drawing/2014/main" xmlns="" val="4245416432"/>
                  </a:ext>
                </a:extLst>
              </a:tr>
              <a:tr h="389763">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Role of patient preferences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Limited</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extLst>
                  <a:ext uri="{0D108BD9-81ED-4DB2-BD59-A6C34878D82A}">
                    <a16:rowId xmlns:a16="http://schemas.microsoft.com/office/drawing/2014/main" xmlns="" val="2454696948"/>
                  </a:ext>
                </a:extLst>
              </a:tr>
              <a:tr h="389763">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Exclusions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extLst>
                  <a:ext uri="{0D108BD9-81ED-4DB2-BD59-A6C34878D82A}">
                    <a16:rowId xmlns:a16="http://schemas.microsoft.com/office/drawing/2014/main" xmlns="" val="2373080685"/>
                  </a:ext>
                </a:extLst>
              </a:tr>
              <a:tr h="691403">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Strength</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Weak recommendation (based on lower level of evidence)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extLst>
                  <a:ext uri="{0D108BD9-81ED-4DB2-BD59-A6C34878D82A}">
                    <a16:rowId xmlns:a16="http://schemas.microsoft.com/office/drawing/2014/main" xmlns="" val="2098481081"/>
                  </a:ext>
                </a:extLst>
              </a:tr>
              <a:tr h="389763">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Differences of opinion</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01" marR="9401" marT="9401" marB="0" anchor="ctr"/>
                </a:tc>
                <a:extLst>
                  <a:ext uri="{0D108BD9-81ED-4DB2-BD59-A6C34878D82A}">
                    <a16:rowId xmlns:a16="http://schemas.microsoft.com/office/drawing/2014/main" xmlns="" val="889151939"/>
                  </a:ext>
                </a:extLst>
              </a:tr>
            </a:tbl>
          </a:graphicData>
        </a:graphic>
      </p:graphicFrame>
    </p:spTree>
    <p:extLst>
      <p:ext uri="{BB962C8B-B14F-4D97-AF65-F5344CB8AC3E}">
        <p14:creationId xmlns:p14="http://schemas.microsoft.com/office/powerpoint/2010/main" val="3920657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7239F3-42DB-4166-9BB5-E7CFBD74E6C7}"/>
              </a:ext>
            </a:extLst>
          </p:cNvPr>
          <p:cNvSpPr>
            <a:spLocks noGrp="1"/>
          </p:cNvSpPr>
          <p:nvPr>
            <p:ph type="title"/>
          </p:nvPr>
        </p:nvSpPr>
        <p:spPr>
          <a:xfrm>
            <a:off x="804672" y="964692"/>
            <a:ext cx="4476806" cy="1188720"/>
          </a:xfrm>
        </p:spPr>
        <p:txBody>
          <a:bodyPr>
            <a:normAutofit/>
          </a:bodyPr>
          <a:lstStyle/>
          <a:p>
            <a:r>
              <a:rPr lang="en-US" dirty="0">
                <a:latin typeface="Times New Roman" panose="02020603050405020304" pitchFamily="18" charset="0"/>
                <a:cs typeface="Times New Roman" panose="02020603050405020304" pitchFamily="18" charset="0"/>
              </a:rPr>
              <a:t>Chest Physiotherapy</a:t>
            </a:r>
          </a:p>
        </p:txBody>
      </p:sp>
      <p:sp>
        <p:nvSpPr>
          <p:cNvPr id="3" name="Content Placeholder 2">
            <a:extLst>
              <a:ext uri="{FF2B5EF4-FFF2-40B4-BE49-F238E27FC236}">
                <a16:creationId xmlns:a16="http://schemas.microsoft.com/office/drawing/2014/main" xmlns="" id="{5A689561-2916-4A21-B645-2536FC7CE686}"/>
              </a:ext>
            </a:extLst>
          </p:cNvPr>
          <p:cNvSpPr>
            <a:spLocks noGrp="1"/>
          </p:cNvSpPr>
          <p:nvPr>
            <p:ph idx="1"/>
          </p:nvPr>
        </p:nvSpPr>
        <p:spPr>
          <a:xfrm>
            <a:off x="803244" y="2638044"/>
            <a:ext cx="4492932" cy="3263206"/>
          </a:xfrm>
        </p:spPr>
        <p:txBody>
          <a:bodyPr>
            <a:normAutofit/>
          </a:bodyPr>
          <a:lstStyle/>
          <a:p>
            <a:r>
              <a:rPr lang="en-US" dirty="0">
                <a:latin typeface="Times New Roman" panose="02020603050405020304" pitchFamily="18" charset="0"/>
                <a:cs typeface="Times New Roman" panose="02020603050405020304" pitchFamily="18" charset="0"/>
              </a:rPr>
              <a:t>Evidence Quality: B; Recommendation Strength: Moderate Recommendation.</a:t>
            </a:r>
          </a:p>
        </p:txBody>
      </p:sp>
      <p:sp>
        <p:nvSpPr>
          <p:cNvPr id="9" name="Rectangle 8">
            <a:extLst>
              <a:ext uri="{FF2B5EF4-FFF2-40B4-BE49-F238E27FC236}">
                <a16:creationId xmlns:a16="http://schemas.microsoft.com/office/drawing/2014/main" xmlns="" id="{56533F40-045E-4E3D-9243-864CD4E586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30402EC6-D845-41B3-BEBE-CB34D9BFEA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xmlns="" id="{3169EBD1-58C6-492E-9D3C-48F47B6EBBAB}"/>
              </a:ext>
            </a:extLst>
          </p:cNvPr>
          <p:cNvGraphicFramePr>
            <a:graphicFrameLocks noGrp="1"/>
          </p:cNvGraphicFramePr>
          <p:nvPr>
            <p:extLst>
              <p:ext uri="{D42A27DB-BD31-4B8C-83A1-F6EECF244321}">
                <p14:modId xmlns:p14="http://schemas.microsoft.com/office/powerpoint/2010/main" val="1283598268"/>
              </p:ext>
            </p:extLst>
          </p:nvPr>
        </p:nvGraphicFramePr>
        <p:xfrm>
          <a:off x="5651653" y="154236"/>
          <a:ext cx="6048259" cy="6127302"/>
        </p:xfrm>
        <a:graphic>
          <a:graphicData uri="http://schemas.openxmlformats.org/drawingml/2006/table">
            <a:tbl>
              <a:tblPr>
                <a:tableStyleId>{5C22544A-7EE6-4342-B048-85BDC9FD1C3A}</a:tableStyleId>
              </a:tblPr>
              <a:tblGrid>
                <a:gridCol w="2513549">
                  <a:extLst>
                    <a:ext uri="{9D8B030D-6E8A-4147-A177-3AD203B41FA5}">
                      <a16:colId xmlns:a16="http://schemas.microsoft.com/office/drawing/2014/main" xmlns="" val="1633101268"/>
                    </a:ext>
                  </a:extLst>
                </a:gridCol>
                <a:gridCol w="3534710">
                  <a:extLst>
                    <a:ext uri="{9D8B030D-6E8A-4147-A177-3AD203B41FA5}">
                      <a16:colId xmlns:a16="http://schemas.microsoft.com/office/drawing/2014/main" xmlns="" val="4115261896"/>
                    </a:ext>
                  </a:extLst>
                </a:gridCol>
              </a:tblGrid>
              <a:tr h="747033">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 Aggregate evidence quality</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B</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extLst>
                  <a:ext uri="{0D108BD9-81ED-4DB2-BD59-A6C34878D82A}">
                    <a16:rowId xmlns:a16="http://schemas.microsoft.com/office/drawing/2014/main" xmlns="" val="3897112862"/>
                  </a:ext>
                </a:extLst>
              </a:tr>
              <a:tr h="747033">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Benefits</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Decreased stress from therapy, reduced cost</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extLst>
                  <a:ext uri="{0D108BD9-81ED-4DB2-BD59-A6C34878D82A}">
                    <a16:rowId xmlns:a16="http://schemas.microsoft.com/office/drawing/2014/main" xmlns="" val="1495499610"/>
                  </a:ext>
                </a:extLst>
              </a:tr>
              <a:tr h="747033">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Risk, harm, assessment</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Benefits out weight harms</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extLst>
                  <a:ext uri="{0D108BD9-81ED-4DB2-BD59-A6C34878D82A}">
                    <a16:rowId xmlns:a16="http://schemas.microsoft.com/office/drawing/2014/main" xmlns="" val="1948311173"/>
                  </a:ext>
                </a:extLst>
              </a:tr>
              <a:tr h="415327">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Benefit-harm cost</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extLst>
                  <a:ext uri="{0D108BD9-81ED-4DB2-BD59-A6C34878D82A}">
                    <a16:rowId xmlns:a16="http://schemas.microsoft.com/office/drawing/2014/main" xmlns="" val="322166685"/>
                  </a:ext>
                </a:extLst>
              </a:tr>
              <a:tr h="415327">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Value judgments</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extLst>
                  <a:ext uri="{0D108BD9-81ED-4DB2-BD59-A6C34878D82A}">
                    <a16:rowId xmlns:a16="http://schemas.microsoft.com/office/drawing/2014/main" xmlns="" val="3068887848"/>
                  </a:ext>
                </a:extLst>
              </a:tr>
              <a:tr h="738931">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Intentional vagueness</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extLst>
                  <a:ext uri="{0D108BD9-81ED-4DB2-BD59-A6C34878D82A}">
                    <a16:rowId xmlns:a16="http://schemas.microsoft.com/office/drawing/2014/main" xmlns="" val="378996795"/>
                  </a:ext>
                </a:extLst>
              </a:tr>
              <a:tr h="747033">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Role of patient preferences</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extLst>
                  <a:ext uri="{0D108BD9-81ED-4DB2-BD59-A6C34878D82A}">
                    <a16:rowId xmlns:a16="http://schemas.microsoft.com/office/drawing/2014/main" xmlns="" val="4238069488"/>
                  </a:ext>
                </a:extLst>
              </a:tr>
              <a:tr h="415327">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Exclusions</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extLst>
                  <a:ext uri="{0D108BD9-81ED-4DB2-BD59-A6C34878D82A}">
                    <a16:rowId xmlns:a16="http://schemas.microsoft.com/office/drawing/2014/main" xmlns="" val="21361465"/>
                  </a:ext>
                </a:extLst>
              </a:tr>
              <a:tr h="415327">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Strength</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Moderate Recommendation</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extLst>
                  <a:ext uri="{0D108BD9-81ED-4DB2-BD59-A6C34878D82A}">
                    <a16:rowId xmlns:a16="http://schemas.microsoft.com/office/drawing/2014/main" xmlns="" val="3121571400"/>
                  </a:ext>
                </a:extLst>
              </a:tr>
              <a:tr h="738931">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Differences of opinion</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816" marR="11816" marT="11816" marB="0" anchor="ctr"/>
                </a:tc>
                <a:extLst>
                  <a:ext uri="{0D108BD9-81ED-4DB2-BD59-A6C34878D82A}">
                    <a16:rowId xmlns:a16="http://schemas.microsoft.com/office/drawing/2014/main" xmlns="" val="2123307264"/>
                  </a:ext>
                </a:extLst>
              </a:tr>
            </a:tbl>
          </a:graphicData>
        </a:graphic>
      </p:graphicFrame>
    </p:spTree>
    <p:extLst>
      <p:ext uri="{BB962C8B-B14F-4D97-AF65-F5344CB8AC3E}">
        <p14:creationId xmlns:p14="http://schemas.microsoft.com/office/powerpoint/2010/main" val="3111248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1D1254-0BD1-4DB0-97B4-127E24470750}"/>
              </a:ext>
            </a:extLst>
          </p:cNvPr>
          <p:cNvSpPr>
            <a:spLocks noGrp="1"/>
          </p:cNvSpPr>
          <p:nvPr>
            <p:ph type="title"/>
          </p:nvPr>
        </p:nvSpPr>
        <p:spPr>
          <a:xfrm>
            <a:off x="640079" y="640079"/>
            <a:ext cx="3402531" cy="5272242"/>
          </a:xfrm>
        </p:spPr>
        <p:txBody>
          <a:bodyPr>
            <a:normAutofit/>
          </a:bodyPr>
          <a:lstStyle/>
          <a:p>
            <a:r>
              <a:rPr lang="en-US" dirty="0">
                <a:latin typeface="Times New Roman" panose="02020603050405020304" pitchFamily="18" charset="0"/>
                <a:cs typeface="Times New Roman" panose="02020603050405020304" pitchFamily="18" charset="0"/>
              </a:rPr>
              <a:t>Antibiotic use</a:t>
            </a:r>
          </a:p>
        </p:txBody>
      </p:sp>
      <p:sp>
        <p:nvSpPr>
          <p:cNvPr id="3" name="Content Placeholder 2">
            <a:extLst>
              <a:ext uri="{FF2B5EF4-FFF2-40B4-BE49-F238E27FC236}">
                <a16:creationId xmlns:a16="http://schemas.microsoft.com/office/drawing/2014/main" xmlns="" id="{F4654AA7-BF3E-4304-93E8-3F7C209B8BA3}"/>
              </a:ext>
            </a:extLst>
          </p:cNvPr>
          <p:cNvSpPr>
            <a:spLocks noGrp="1"/>
          </p:cNvSpPr>
          <p:nvPr>
            <p:ph idx="1"/>
          </p:nvPr>
        </p:nvSpPr>
        <p:spPr>
          <a:xfrm>
            <a:off x="4672103" y="640080"/>
            <a:ext cx="6883072" cy="1624958"/>
          </a:xfrm>
        </p:spPr>
        <p:txBody>
          <a:bodyPr>
            <a:normAutofit/>
          </a:bodyPr>
          <a:lstStyle/>
          <a:p>
            <a:r>
              <a:rPr lang="en-US" dirty="0"/>
              <a:t>Evidence Quality: B; Recommendation Strength: Strong Recommendation</a:t>
            </a:r>
          </a:p>
          <a:p>
            <a:endParaRPr lang="en-US" dirty="0"/>
          </a:p>
        </p:txBody>
      </p:sp>
      <p:graphicFrame>
        <p:nvGraphicFramePr>
          <p:cNvPr id="4" name="Table 3">
            <a:extLst>
              <a:ext uri="{FF2B5EF4-FFF2-40B4-BE49-F238E27FC236}">
                <a16:creationId xmlns:a16="http://schemas.microsoft.com/office/drawing/2014/main" xmlns="" id="{0898E38B-85B3-448B-8DCF-DFC9C7932FEA}"/>
              </a:ext>
            </a:extLst>
          </p:cNvPr>
          <p:cNvGraphicFramePr>
            <a:graphicFrameLocks noGrp="1"/>
          </p:cNvGraphicFramePr>
          <p:nvPr>
            <p:extLst>
              <p:ext uri="{D42A27DB-BD31-4B8C-83A1-F6EECF244321}">
                <p14:modId xmlns:p14="http://schemas.microsoft.com/office/powerpoint/2010/main" val="3966986457"/>
              </p:ext>
            </p:extLst>
          </p:nvPr>
        </p:nvGraphicFramePr>
        <p:xfrm>
          <a:off x="4673051" y="1512638"/>
          <a:ext cx="6881175" cy="5109474"/>
        </p:xfrm>
        <a:graphic>
          <a:graphicData uri="http://schemas.openxmlformats.org/drawingml/2006/table">
            <a:tbl>
              <a:tblPr>
                <a:tableStyleId>{5C22544A-7EE6-4342-B048-85BDC9FD1C3A}</a:tableStyleId>
              </a:tblPr>
              <a:tblGrid>
                <a:gridCol w="1624777">
                  <a:extLst>
                    <a:ext uri="{9D8B030D-6E8A-4147-A177-3AD203B41FA5}">
                      <a16:colId xmlns:a16="http://schemas.microsoft.com/office/drawing/2014/main" xmlns="" val="953031711"/>
                    </a:ext>
                  </a:extLst>
                </a:gridCol>
                <a:gridCol w="5256398">
                  <a:extLst>
                    <a:ext uri="{9D8B030D-6E8A-4147-A177-3AD203B41FA5}">
                      <a16:colId xmlns:a16="http://schemas.microsoft.com/office/drawing/2014/main" xmlns="" val="1138625371"/>
                    </a:ext>
                  </a:extLst>
                </a:gridCol>
              </a:tblGrid>
              <a:tr h="540555">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 Aggregate evidence quality</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B</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extLst>
                  <a:ext uri="{0D108BD9-81ED-4DB2-BD59-A6C34878D82A}">
                    <a16:rowId xmlns:a16="http://schemas.microsoft.com/office/drawing/2014/main" xmlns="" val="1623529079"/>
                  </a:ext>
                </a:extLst>
              </a:tr>
              <a:tr h="304203">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Benefits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Fewer adverse effects, less resistance to antibacterial agents, lower cost</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extLst>
                  <a:ext uri="{0D108BD9-81ED-4DB2-BD59-A6C34878D82A}">
                    <a16:rowId xmlns:a16="http://schemas.microsoft.com/office/drawing/2014/main" xmlns="" val="1545231191"/>
                  </a:ext>
                </a:extLst>
              </a:tr>
              <a:tr h="304203">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Risk, harm, cost</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extLst>
                  <a:ext uri="{0D108BD9-81ED-4DB2-BD59-A6C34878D82A}">
                    <a16:rowId xmlns:a16="http://schemas.microsoft.com/office/drawing/2014/main" xmlns="" val="2265971869"/>
                  </a:ext>
                </a:extLst>
              </a:tr>
              <a:tr h="54055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Benefit-harm assessment</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Benefits outweigh harms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extLst>
                  <a:ext uri="{0D108BD9-81ED-4DB2-BD59-A6C34878D82A}">
                    <a16:rowId xmlns:a16="http://schemas.microsoft.com/office/drawing/2014/main" xmlns="" val="998064885"/>
                  </a:ext>
                </a:extLst>
              </a:tr>
              <a:tr h="304203">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Value judgments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extLst>
                  <a:ext uri="{0D108BD9-81ED-4DB2-BD59-A6C34878D82A}">
                    <a16:rowId xmlns:a16="http://schemas.microsoft.com/office/drawing/2014/main" xmlns="" val="3190922361"/>
                  </a:ext>
                </a:extLst>
              </a:tr>
              <a:tr h="776907">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Intentional vagueness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Strong suspicion is not specifically defined and requires clinician judgment. An evaluation for the source of possible serious bacterial infection should be completed before antibiotic use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extLst>
                  <a:ext uri="{0D108BD9-81ED-4DB2-BD59-A6C34878D82A}">
                    <a16:rowId xmlns:a16="http://schemas.microsoft.com/office/drawing/2014/main" xmlns="" val="2886552680"/>
                  </a:ext>
                </a:extLst>
              </a:tr>
              <a:tr h="54055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Role of patient preferences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extLst>
                  <a:ext uri="{0D108BD9-81ED-4DB2-BD59-A6C34878D82A}">
                    <a16:rowId xmlns:a16="http://schemas.microsoft.com/office/drawing/2014/main" xmlns="" val="3911737382"/>
                  </a:ext>
                </a:extLst>
              </a:tr>
              <a:tr h="304203">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Exclusions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extLst>
                  <a:ext uri="{0D108BD9-81ED-4DB2-BD59-A6C34878D82A}">
                    <a16:rowId xmlns:a16="http://schemas.microsoft.com/office/drawing/2014/main" xmlns="" val="188490170"/>
                  </a:ext>
                </a:extLst>
              </a:tr>
              <a:tr h="304203">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Strength</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Strong Recommendations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extLst>
                  <a:ext uri="{0D108BD9-81ED-4DB2-BD59-A6C34878D82A}">
                    <a16:rowId xmlns:a16="http://schemas.microsoft.com/office/drawing/2014/main" xmlns="" val="2249766288"/>
                  </a:ext>
                </a:extLst>
              </a:tr>
              <a:tr h="304203">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Differences of opinion</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697" marR="8697" marT="8697" marB="0" anchor="ctr"/>
                </a:tc>
                <a:extLst>
                  <a:ext uri="{0D108BD9-81ED-4DB2-BD59-A6C34878D82A}">
                    <a16:rowId xmlns:a16="http://schemas.microsoft.com/office/drawing/2014/main" xmlns="" val="53277684"/>
                  </a:ext>
                </a:extLst>
              </a:tr>
            </a:tbl>
          </a:graphicData>
        </a:graphic>
      </p:graphicFrame>
    </p:spTree>
    <p:extLst>
      <p:ext uri="{BB962C8B-B14F-4D97-AF65-F5344CB8AC3E}">
        <p14:creationId xmlns:p14="http://schemas.microsoft.com/office/powerpoint/2010/main" val="283062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B0FF4B-15B5-41E1-A9BC-17973CAC092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Guideline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xmlns="" id="{435B0841-5544-48AA-82D9-7A5290F60AC4}"/>
              </a:ext>
            </a:extLst>
          </p:cNvPr>
          <p:cNvSpPr>
            <a:spLocks noGrp="1"/>
          </p:cNvSpPr>
          <p:nvPr>
            <p:ph idx="1"/>
          </p:nvPr>
        </p:nvSpPr>
        <p:spPr>
          <a:xfrm>
            <a:off x="1981200" y="2419350"/>
            <a:ext cx="8782050" cy="3609975"/>
          </a:xfrm>
        </p:spPr>
        <p:txBody>
          <a:bodyPr/>
          <a:lstStyle/>
          <a:p>
            <a:r>
              <a:rPr lang="en-US" sz="2400" dirty="0">
                <a:latin typeface="Times New Roman" panose="02020603050405020304" pitchFamily="18" charset="0"/>
                <a:cs typeface="Times New Roman" panose="02020603050405020304" pitchFamily="18" charset="0"/>
              </a:rPr>
              <a:t>The bronchiolitis guideline is intended for children from 1-23 months</a:t>
            </a:r>
          </a:p>
          <a:p>
            <a:r>
              <a:rPr lang="en-US" sz="2400" dirty="0">
                <a:latin typeface="Times New Roman" panose="02020603050405020304" pitchFamily="18" charset="0"/>
                <a:cs typeface="Times New Roman" panose="02020603050405020304" pitchFamily="18" charset="0"/>
              </a:rPr>
              <a:t>Updated version released 2015 by American Academy of Pediatrics</a:t>
            </a:r>
          </a:p>
          <a:p>
            <a:r>
              <a:rPr lang="en-US" sz="2400" dirty="0">
                <a:latin typeface="Times New Roman" panose="02020603050405020304" pitchFamily="18" charset="0"/>
                <a:cs typeface="Times New Roman" panose="02020603050405020304" pitchFamily="18" charset="0"/>
              </a:rPr>
              <a:t>The guideline offers recommendations ranked according to level of evidence and risk/benefit.</a:t>
            </a:r>
          </a:p>
          <a:p>
            <a:r>
              <a:rPr lang="en-US" sz="2400" dirty="0">
                <a:latin typeface="Times New Roman" panose="02020603050405020304" pitchFamily="18" charset="0"/>
                <a:cs typeface="Times New Roman" panose="02020603050405020304" pitchFamily="18" charset="0"/>
              </a:rPr>
              <a:t>Key action of this guideline is the use of evidence-based approach to diagnosis, prevention, and management of bronchiolitis</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00078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FEBA32-9DF7-49E5-8506-74A2D6B44475}"/>
              </a:ext>
            </a:extLst>
          </p:cNvPr>
          <p:cNvSpPr>
            <a:spLocks noGrp="1"/>
          </p:cNvSpPr>
          <p:nvPr>
            <p:ph type="title"/>
          </p:nvPr>
        </p:nvSpPr>
        <p:spPr>
          <a:xfrm>
            <a:off x="804672" y="964692"/>
            <a:ext cx="4476806" cy="1188720"/>
          </a:xfrm>
        </p:spPr>
        <p:txBody>
          <a:bodyPr>
            <a:normAutofit/>
          </a:bodyPr>
          <a:lstStyle/>
          <a:p>
            <a:r>
              <a:rPr lang="en-US" dirty="0"/>
              <a:t>Fluids</a:t>
            </a:r>
          </a:p>
        </p:txBody>
      </p:sp>
      <p:sp>
        <p:nvSpPr>
          <p:cNvPr id="3" name="Content Placeholder 2">
            <a:extLst>
              <a:ext uri="{FF2B5EF4-FFF2-40B4-BE49-F238E27FC236}">
                <a16:creationId xmlns:a16="http://schemas.microsoft.com/office/drawing/2014/main" xmlns="" id="{908458B1-025B-4DFD-9AC2-C589FE12FE80}"/>
              </a:ext>
            </a:extLst>
          </p:cNvPr>
          <p:cNvSpPr>
            <a:spLocks noGrp="1"/>
          </p:cNvSpPr>
          <p:nvPr>
            <p:ph idx="1"/>
          </p:nvPr>
        </p:nvSpPr>
        <p:spPr>
          <a:xfrm>
            <a:off x="803244" y="2638044"/>
            <a:ext cx="4492932" cy="3263206"/>
          </a:xfrm>
        </p:spPr>
        <p:txBody>
          <a:bodyPr>
            <a:normAutofit/>
          </a:bodyPr>
          <a:lstStyle/>
          <a:p>
            <a:r>
              <a:rPr lang="en-US" dirty="0"/>
              <a:t>Evidence Quality: X; Recommendation Strength: Strong Recommendation.</a:t>
            </a:r>
          </a:p>
          <a:p>
            <a:endParaRPr lang="en-US" dirty="0"/>
          </a:p>
        </p:txBody>
      </p:sp>
      <p:sp>
        <p:nvSpPr>
          <p:cNvPr id="9" name="Rectangle 8">
            <a:extLst>
              <a:ext uri="{FF2B5EF4-FFF2-40B4-BE49-F238E27FC236}">
                <a16:creationId xmlns:a16="http://schemas.microsoft.com/office/drawing/2014/main" xmlns="" id="{56533F40-045E-4E3D-9243-864CD4E586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30402EC6-D845-41B3-BEBE-CB34D9BFEA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xmlns="" id="{B6690793-8869-489A-9B14-22A49A02FB05}"/>
              </a:ext>
            </a:extLst>
          </p:cNvPr>
          <p:cNvGraphicFramePr>
            <a:graphicFrameLocks noGrp="1"/>
          </p:cNvGraphicFramePr>
          <p:nvPr>
            <p:extLst>
              <p:ext uri="{D42A27DB-BD31-4B8C-83A1-F6EECF244321}">
                <p14:modId xmlns:p14="http://schemas.microsoft.com/office/powerpoint/2010/main" val="2066012653"/>
              </p:ext>
            </p:extLst>
          </p:nvPr>
        </p:nvGraphicFramePr>
        <p:xfrm>
          <a:off x="5739788" y="517793"/>
          <a:ext cx="6246564" cy="5883008"/>
        </p:xfrm>
        <a:graphic>
          <a:graphicData uri="http://schemas.openxmlformats.org/drawingml/2006/table">
            <a:tbl>
              <a:tblPr>
                <a:tableStyleId>{5C22544A-7EE6-4342-B048-85BDC9FD1C3A}</a:tableStyleId>
              </a:tblPr>
              <a:tblGrid>
                <a:gridCol w="3050129">
                  <a:extLst>
                    <a:ext uri="{9D8B030D-6E8A-4147-A177-3AD203B41FA5}">
                      <a16:colId xmlns:a16="http://schemas.microsoft.com/office/drawing/2014/main" xmlns="" val="2201256745"/>
                    </a:ext>
                  </a:extLst>
                </a:gridCol>
                <a:gridCol w="3196435">
                  <a:extLst>
                    <a:ext uri="{9D8B030D-6E8A-4147-A177-3AD203B41FA5}">
                      <a16:colId xmlns:a16="http://schemas.microsoft.com/office/drawing/2014/main" xmlns="" val="377819178"/>
                    </a:ext>
                  </a:extLst>
                </a:gridCol>
              </a:tblGrid>
              <a:tr h="715357">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 Aggregate evidence quality</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X</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extLst>
                  <a:ext uri="{0D108BD9-81ED-4DB2-BD59-A6C34878D82A}">
                    <a16:rowId xmlns:a16="http://schemas.microsoft.com/office/drawing/2014/main" xmlns="" val="15196428"/>
                  </a:ext>
                </a:extLst>
              </a:tr>
              <a:tr h="397716">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Benefits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Maintaining hydration</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extLst>
                  <a:ext uri="{0D108BD9-81ED-4DB2-BD59-A6C34878D82A}">
                    <a16:rowId xmlns:a16="http://schemas.microsoft.com/office/drawing/2014/main" xmlns="" val="3052600185"/>
                  </a:ext>
                </a:extLst>
              </a:tr>
              <a:tr h="1668282">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Risk, harm, cost</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Risk of infection, risk of aspiration with nasogastric tube, discomfort, hyponatremia, IV infiltration, over hydration</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extLst>
                  <a:ext uri="{0D108BD9-81ED-4DB2-BD59-A6C34878D82A}">
                    <a16:rowId xmlns:a16="http://schemas.microsoft.com/office/drawing/2014/main" xmlns="" val="3275890280"/>
                  </a:ext>
                </a:extLst>
              </a:tr>
              <a:tr h="397716">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Benefit-harm assessment</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Benefits outweigh harms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extLst>
                  <a:ext uri="{0D108BD9-81ED-4DB2-BD59-A6C34878D82A}">
                    <a16:rowId xmlns:a16="http://schemas.microsoft.com/office/drawing/2014/main" xmlns="" val="4293708161"/>
                  </a:ext>
                </a:extLst>
              </a:tr>
              <a:tr h="397716">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Value judgments</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extLst>
                  <a:ext uri="{0D108BD9-81ED-4DB2-BD59-A6C34878D82A}">
                    <a16:rowId xmlns:a16="http://schemas.microsoft.com/office/drawing/2014/main" xmlns="" val="490551501"/>
                  </a:ext>
                </a:extLst>
              </a:tr>
              <a:tr h="397716">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Intentional vagueness</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extLst>
                  <a:ext uri="{0D108BD9-81ED-4DB2-BD59-A6C34878D82A}">
                    <a16:rowId xmlns:a16="http://schemas.microsoft.com/office/drawing/2014/main" xmlns="" val="2976305928"/>
                  </a:ext>
                </a:extLst>
              </a:tr>
              <a:tr h="715357">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Role of patient preferences</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Shared decision as to which mode is used</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extLst>
                  <a:ext uri="{0D108BD9-81ED-4DB2-BD59-A6C34878D82A}">
                    <a16:rowId xmlns:a16="http://schemas.microsoft.com/office/drawing/2014/main" xmlns="" val="309437073"/>
                  </a:ext>
                </a:extLst>
              </a:tr>
              <a:tr h="397716">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Exclusions</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extLst>
                  <a:ext uri="{0D108BD9-81ED-4DB2-BD59-A6C34878D82A}">
                    <a16:rowId xmlns:a16="http://schemas.microsoft.com/office/drawing/2014/main" xmlns="" val="1891599415"/>
                  </a:ext>
                </a:extLst>
              </a:tr>
              <a:tr h="397716">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Strength</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Strong Recommendations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extLst>
                  <a:ext uri="{0D108BD9-81ED-4DB2-BD59-A6C34878D82A}">
                    <a16:rowId xmlns:a16="http://schemas.microsoft.com/office/drawing/2014/main" xmlns="" val="1696351605"/>
                  </a:ext>
                </a:extLst>
              </a:tr>
              <a:tr h="397716">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Differences of opinion</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034" marR="12034" marT="12034" marB="0" anchor="ctr"/>
                </a:tc>
                <a:extLst>
                  <a:ext uri="{0D108BD9-81ED-4DB2-BD59-A6C34878D82A}">
                    <a16:rowId xmlns:a16="http://schemas.microsoft.com/office/drawing/2014/main" xmlns="" val="728822567"/>
                  </a:ext>
                </a:extLst>
              </a:tr>
            </a:tbl>
          </a:graphicData>
        </a:graphic>
      </p:graphicFrame>
    </p:spTree>
    <p:extLst>
      <p:ext uri="{BB962C8B-B14F-4D97-AF65-F5344CB8AC3E}">
        <p14:creationId xmlns:p14="http://schemas.microsoft.com/office/powerpoint/2010/main" val="1788670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3BD506-734D-4303-AA01-B7A59E069F3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Palivizumab</a:t>
            </a:r>
          </a:p>
        </p:txBody>
      </p:sp>
      <p:sp>
        <p:nvSpPr>
          <p:cNvPr id="3" name="Content Placeholder 2">
            <a:extLst>
              <a:ext uri="{FF2B5EF4-FFF2-40B4-BE49-F238E27FC236}">
                <a16:creationId xmlns:a16="http://schemas.microsoft.com/office/drawing/2014/main" xmlns="" id="{A613B8B9-099D-4F25-AA33-C173B0F46E3E}"/>
              </a:ext>
            </a:extLst>
          </p:cNvPr>
          <p:cNvSpPr>
            <a:spLocks noGrp="1"/>
          </p:cNvSpPr>
          <p:nvPr>
            <p:ph idx="1"/>
          </p:nvPr>
        </p:nvSpPr>
        <p:spPr/>
        <p:txBody>
          <a:bodyPr>
            <a:normAutofit lnSpcReduction="10000"/>
          </a:bodyPr>
          <a:lstStyle/>
          <a:p>
            <a:pPr marL="0" indent="0">
              <a:buNone/>
            </a:pPr>
            <a:r>
              <a:rPr lang="en-US" sz="2800" dirty="0">
                <a:latin typeface="Times New Roman" panose="02020603050405020304" pitchFamily="18" charset="0"/>
                <a:cs typeface="Times New Roman" panose="02020603050405020304" pitchFamily="18" charset="0"/>
              </a:rPr>
              <a:t>Evidence Quality: B; Recommendation Strength: Strong Recommendation.</a:t>
            </a:r>
          </a:p>
          <a:p>
            <a:r>
              <a:rPr lang="en-US" sz="2800" dirty="0">
                <a:latin typeface="Times New Roman" panose="02020603050405020304" pitchFamily="18" charset="0"/>
                <a:cs typeface="Times New Roman" panose="02020603050405020304" pitchFamily="18" charset="0"/>
              </a:rPr>
              <a:t>No evidence suggests palivizumab is a cost-effective measure to prevent recurrent wheezing in children.</a:t>
            </a:r>
          </a:p>
          <a:p>
            <a:r>
              <a:rPr lang="en-US" sz="2800" dirty="0">
                <a:latin typeface="Times New Roman" panose="02020603050405020304" pitchFamily="18" charset="0"/>
                <a:cs typeface="Times New Roman" panose="02020603050405020304" pitchFamily="18" charset="0"/>
              </a:rPr>
              <a:t> Prophylaxis should not be administered to reduce recurrent wheezing in later years.</a:t>
            </a:r>
          </a:p>
        </p:txBody>
      </p:sp>
    </p:spTree>
    <p:extLst>
      <p:ext uri="{BB962C8B-B14F-4D97-AF65-F5344CB8AC3E}">
        <p14:creationId xmlns:p14="http://schemas.microsoft.com/office/powerpoint/2010/main" val="1142520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FFF50E-D4F3-4BA7-A9A1-E007C78982C3}"/>
              </a:ext>
            </a:extLst>
          </p:cNvPr>
          <p:cNvSpPr>
            <a:spLocks noGrp="1"/>
          </p:cNvSpPr>
          <p:nvPr>
            <p:ph type="title"/>
          </p:nvPr>
        </p:nvSpPr>
        <p:spPr>
          <a:xfrm>
            <a:off x="640079" y="640079"/>
            <a:ext cx="3402531" cy="5272242"/>
          </a:xfrm>
        </p:spPr>
        <p:txBody>
          <a:bodyPr>
            <a:normAutofit/>
          </a:bodyPr>
          <a:lstStyle/>
          <a:p>
            <a:r>
              <a:rPr lang="en-US" dirty="0">
                <a:latin typeface="Times New Roman" panose="02020603050405020304" pitchFamily="18" charset="0"/>
                <a:cs typeface="Times New Roman" panose="02020603050405020304" pitchFamily="18" charset="0"/>
              </a:rPr>
              <a:t>HAND HYGIENE</a:t>
            </a:r>
          </a:p>
        </p:txBody>
      </p:sp>
      <p:sp>
        <p:nvSpPr>
          <p:cNvPr id="3" name="Content Placeholder 2">
            <a:extLst>
              <a:ext uri="{FF2B5EF4-FFF2-40B4-BE49-F238E27FC236}">
                <a16:creationId xmlns:a16="http://schemas.microsoft.com/office/drawing/2014/main" xmlns="" id="{15E0638B-4DAD-491C-AB6A-D9A9167AE1CF}"/>
              </a:ext>
            </a:extLst>
          </p:cNvPr>
          <p:cNvSpPr>
            <a:spLocks noGrp="1"/>
          </p:cNvSpPr>
          <p:nvPr>
            <p:ph idx="1"/>
          </p:nvPr>
        </p:nvSpPr>
        <p:spPr>
          <a:xfrm>
            <a:off x="4672103" y="640080"/>
            <a:ext cx="6883072" cy="1624958"/>
          </a:xfrm>
        </p:spPr>
        <p:txBody>
          <a:bodyPr>
            <a:normAutofit/>
          </a:bodyPr>
          <a:lstStyle/>
          <a:p>
            <a:r>
              <a:rPr lang="en-US" dirty="0">
                <a:latin typeface="Times New Roman" panose="02020603050405020304" pitchFamily="18" charset="0"/>
                <a:cs typeface="Times New Roman" panose="02020603050405020304" pitchFamily="18" charset="0"/>
              </a:rPr>
              <a:t>Evidence Quality: B; Recommendation Strength: Strong Recommendation</a:t>
            </a:r>
          </a:p>
          <a:p>
            <a:endParaRPr lang="en-US" dirty="0">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xmlns="" id="{9A74650A-3942-4D25-B45B-0971358D9A06}"/>
              </a:ext>
            </a:extLst>
          </p:cNvPr>
          <p:cNvGraphicFramePr>
            <a:graphicFrameLocks noGrp="1"/>
          </p:cNvGraphicFramePr>
          <p:nvPr>
            <p:extLst>
              <p:ext uri="{D42A27DB-BD31-4B8C-83A1-F6EECF244321}">
                <p14:modId xmlns:p14="http://schemas.microsoft.com/office/powerpoint/2010/main" val="1656170865"/>
              </p:ext>
            </p:extLst>
          </p:nvPr>
        </p:nvGraphicFramePr>
        <p:xfrm>
          <a:off x="4467224" y="1421176"/>
          <a:ext cx="7496175" cy="4932000"/>
        </p:xfrm>
        <a:graphic>
          <a:graphicData uri="http://schemas.openxmlformats.org/drawingml/2006/table">
            <a:tbl>
              <a:tblPr>
                <a:tableStyleId>{5C22544A-7EE6-4342-B048-85BDC9FD1C3A}</a:tableStyleId>
              </a:tblPr>
              <a:tblGrid>
                <a:gridCol w="3044133">
                  <a:extLst>
                    <a:ext uri="{9D8B030D-6E8A-4147-A177-3AD203B41FA5}">
                      <a16:colId xmlns:a16="http://schemas.microsoft.com/office/drawing/2014/main" xmlns="" val="1475099788"/>
                    </a:ext>
                  </a:extLst>
                </a:gridCol>
                <a:gridCol w="4452042">
                  <a:extLst>
                    <a:ext uri="{9D8B030D-6E8A-4147-A177-3AD203B41FA5}">
                      <a16:colId xmlns:a16="http://schemas.microsoft.com/office/drawing/2014/main" xmlns="" val="2412129213"/>
                    </a:ext>
                  </a:extLst>
                </a:gridCol>
              </a:tblGrid>
              <a:tr h="493200">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 Aggregate evidence quality</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B</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extLst>
                  <a:ext uri="{0D108BD9-81ED-4DB2-BD59-A6C34878D82A}">
                    <a16:rowId xmlns:a16="http://schemas.microsoft.com/office/drawing/2014/main" xmlns="" val="3517815380"/>
                  </a:ext>
                </a:extLst>
              </a:tr>
              <a:tr h="493200">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Benefits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Decreased transmission of disease</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extLst>
                  <a:ext uri="{0D108BD9-81ED-4DB2-BD59-A6C34878D82A}">
                    <a16:rowId xmlns:a16="http://schemas.microsoft.com/office/drawing/2014/main" xmlns="" val="2759814616"/>
                  </a:ext>
                </a:extLst>
              </a:tr>
              <a:tr h="493200">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Risk, harm, cost</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Possible hand irritation</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extLst>
                  <a:ext uri="{0D108BD9-81ED-4DB2-BD59-A6C34878D82A}">
                    <a16:rowId xmlns:a16="http://schemas.microsoft.com/office/drawing/2014/main" xmlns="" val="1669350404"/>
                  </a:ext>
                </a:extLst>
              </a:tr>
              <a:tr h="493200">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Benefit-harm assessment</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Benefits outweigh the harms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extLst>
                  <a:ext uri="{0D108BD9-81ED-4DB2-BD59-A6C34878D82A}">
                    <a16:rowId xmlns:a16="http://schemas.microsoft.com/office/drawing/2014/main" xmlns="" val="2258717636"/>
                  </a:ext>
                </a:extLst>
              </a:tr>
              <a:tr h="493200">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Value judgments</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extLst>
                  <a:ext uri="{0D108BD9-81ED-4DB2-BD59-A6C34878D82A}">
                    <a16:rowId xmlns:a16="http://schemas.microsoft.com/office/drawing/2014/main" xmlns="" val="3823632282"/>
                  </a:ext>
                </a:extLst>
              </a:tr>
              <a:tr h="493200">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Intentional vagueness</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extLst>
                  <a:ext uri="{0D108BD9-81ED-4DB2-BD59-A6C34878D82A}">
                    <a16:rowId xmlns:a16="http://schemas.microsoft.com/office/drawing/2014/main" xmlns="" val="3738986132"/>
                  </a:ext>
                </a:extLst>
              </a:tr>
              <a:tr h="493200">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Role of patient preferences</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extLst>
                  <a:ext uri="{0D108BD9-81ED-4DB2-BD59-A6C34878D82A}">
                    <a16:rowId xmlns:a16="http://schemas.microsoft.com/office/drawing/2014/main" xmlns="" val="2079359699"/>
                  </a:ext>
                </a:extLst>
              </a:tr>
              <a:tr h="493200">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Exclusions</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extLst>
                  <a:ext uri="{0D108BD9-81ED-4DB2-BD59-A6C34878D82A}">
                    <a16:rowId xmlns:a16="http://schemas.microsoft.com/office/drawing/2014/main" xmlns="" val="1240761919"/>
                  </a:ext>
                </a:extLst>
              </a:tr>
              <a:tr h="493200">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Strength</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Strong Recommendations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extLst>
                  <a:ext uri="{0D108BD9-81ED-4DB2-BD59-A6C34878D82A}">
                    <a16:rowId xmlns:a16="http://schemas.microsoft.com/office/drawing/2014/main" xmlns="" val="2841221889"/>
                  </a:ext>
                </a:extLst>
              </a:tr>
              <a:tr h="493200">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Differences of opinion</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None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1653" marR="11653" marT="11653" marB="0" anchor="ctr"/>
                </a:tc>
                <a:extLst>
                  <a:ext uri="{0D108BD9-81ED-4DB2-BD59-A6C34878D82A}">
                    <a16:rowId xmlns:a16="http://schemas.microsoft.com/office/drawing/2014/main" xmlns="" val="695408068"/>
                  </a:ext>
                </a:extLst>
              </a:tr>
            </a:tbl>
          </a:graphicData>
        </a:graphic>
      </p:graphicFrame>
    </p:spTree>
    <p:extLst>
      <p:ext uri="{BB962C8B-B14F-4D97-AF65-F5344CB8AC3E}">
        <p14:creationId xmlns:p14="http://schemas.microsoft.com/office/powerpoint/2010/main" val="132166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4AE4BE-357D-4EBB-A4C4-B6A0F86EF22F}"/>
              </a:ext>
            </a:extLst>
          </p:cNvPr>
          <p:cNvSpPr>
            <a:spLocks noGrp="1"/>
          </p:cNvSpPr>
          <p:nvPr>
            <p:ph type="title"/>
          </p:nvPr>
        </p:nvSpPr>
        <p:spPr>
          <a:xfrm>
            <a:off x="804672" y="964692"/>
            <a:ext cx="3066937" cy="1188720"/>
          </a:xfrm>
        </p:spPr>
        <p:txBody>
          <a:bodyPr>
            <a:normAutofit/>
          </a:bodyPr>
          <a:lstStyle/>
          <a:p>
            <a:r>
              <a:rPr lang="en-US" sz="1800">
                <a:latin typeface="Times New Roman" panose="02020603050405020304" pitchFamily="18" charset="0"/>
                <a:cs typeface="Times New Roman" panose="02020603050405020304" pitchFamily="18" charset="0"/>
              </a:rPr>
              <a:t>Alcohol-based decontamination</a:t>
            </a:r>
          </a:p>
        </p:txBody>
      </p:sp>
      <p:sp>
        <p:nvSpPr>
          <p:cNvPr id="3" name="Content Placeholder 2">
            <a:extLst>
              <a:ext uri="{FF2B5EF4-FFF2-40B4-BE49-F238E27FC236}">
                <a16:creationId xmlns:a16="http://schemas.microsoft.com/office/drawing/2014/main" xmlns="" id="{A3B1D9C0-7445-4DBB-A5DA-E8B3C5189B81}"/>
              </a:ext>
            </a:extLst>
          </p:cNvPr>
          <p:cNvSpPr>
            <a:spLocks noGrp="1"/>
          </p:cNvSpPr>
          <p:nvPr>
            <p:ph idx="1"/>
          </p:nvPr>
        </p:nvSpPr>
        <p:spPr>
          <a:xfrm>
            <a:off x="803244" y="2638044"/>
            <a:ext cx="3063765" cy="3263206"/>
          </a:xfrm>
        </p:spPr>
        <p:txBody>
          <a:bodyPr>
            <a:normAutofit/>
          </a:bodyPr>
          <a:lstStyle/>
          <a:p>
            <a:r>
              <a:rPr lang="en-US" dirty="0">
                <a:latin typeface="Times New Roman" panose="02020603050405020304" pitchFamily="18" charset="0"/>
                <a:cs typeface="Times New Roman" panose="02020603050405020304" pitchFamily="18" charset="0"/>
              </a:rPr>
              <a:t>Evidence Quality: B; Recommendation Strength: Strong Recommendation</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xmlns="" id="{6515FC82-3453-4CBE-8895-4CCFF33952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C5FD847B-65C0-4027-8DFC-70CB42451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xmlns="" id="{2C945FFB-4FFC-43F2-9456-CE0C19FC5636}"/>
              </a:ext>
            </a:extLst>
          </p:cNvPr>
          <p:cNvGraphicFramePr>
            <a:graphicFrameLocks noGrp="1"/>
          </p:cNvGraphicFramePr>
          <p:nvPr>
            <p:extLst>
              <p:ext uri="{D42A27DB-BD31-4B8C-83A1-F6EECF244321}">
                <p14:modId xmlns:p14="http://schemas.microsoft.com/office/powerpoint/2010/main" val="3590746684"/>
              </p:ext>
            </p:extLst>
          </p:nvPr>
        </p:nvGraphicFramePr>
        <p:xfrm>
          <a:off x="4657802" y="956751"/>
          <a:ext cx="6721811" cy="4810315"/>
        </p:xfrm>
        <a:graphic>
          <a:graphicData uri="http://schemas.openxmlformats.org/drawingml/2006/table">
            <a:tbl>
              <a:tblPr>
                <a:tableStyleId>{5C22544A-7EE6-4342-B048-85BDC9FD1C3A}</a:tableStyleId>
              </a:tblPr>
              <a:tblGrid>
                <a:gridCol w="3119303">
                  <a:extLst>
                    <a:ext uri="{9D8B030D-6E8A-4147-A177-3AD203B41FA5}">
                      <a16:colId xmlns:a16="http://schemas.microsoft.com/office/drawing/2014/main" xmlns="" val="1939192970"/>
                    </a:ext>
                  </a:extLst>
                </a:gridCol>
                <a:gridCol w="3602508">
                  <a:extLst>
                    <a:ext uri="{9D8B030D-6E8A-4147-A177-3AD203B41FA5}">
                      <a16:colId xmlns:a16="http://schemas.microsoft.com/office/drawing/2014/main" xmlns="" val="2586662819"/>
                    </a:ext>
                  </a:extLst>
                </a:gridCol>
              </a:tblGrid>
              <a:tr h="329866">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 Aggregate evidence quality</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B</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extLst>
                  <a:ext uri="{0D108BD9-81ED-4DB2-BD59-A6C34878D82A}">
                    <a16:rowId xmlns:a16="http://schemas.microsoft.com/office/drawing/2014/main" xmlns="" val="3233362359"/>
                  </a:ext>
                </a:extLst>
              </a:tr>
              <a:tr h="329866">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Benefits</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Less hand irritation </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extLst>
                  <a:ext uri="{0D108BD9-81ED-4DB2-BD59-A6C34878D82A}">
                    <a16:rowId xmlns:a16="http://schemas.microsoft.com/office/drawing/2014/main" xmlns="" val="1097935402"/>
                  </a:ext>
                </a:extLst>
              </a:tr>
              <a:tr h="1647130">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Risk, harm, cost</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tc>
                  <a:txBody>
                    <a:bodyPr/>
                    <a:lstStyle/>
                    <a:p>
                      <a:pPr algn="ctr" fontAlgn="t"/>
                      <a:r>
                        <a:rPr lang="en-US" sz="2000" u="none" strike="noStrike" dirty="0">
                          <a:effectLst/>
                          <a:latin typeface="Times New Roman" panose="02020603050405020304" pitchFamily="18" charset="0"/>
                          <a:cs typeface="Times New Roman" panose="02020603050405020304" pitchFamily="18" charset="0"/>
                        </a:rPr>
                        <a:t>If there is visible dirt on the hands, hand washing is necessary. Alcohol-based rubs are not effective for C. Difficile, present a fire </a:t>
                      </a:r>
                      <a:r>
                        <a:rPr lang="en-US" sz="2000" u="none" strike="noStrike" dirty="0" err="1">
                          <a:effectLst/>
                          <a:latin typeface="Times New Roman" panose="02020603050405020304" pitchFamily="18" charset="0"/>
                          <a:cs typeface="Times New Roman" panose="02020603050405020304" pitchFamily="18" charset="0"/>
                        </a:rPr>
                        <a:t>harzard</a:t>
                      </a:r>
                      <a:r>
                        <a:rPr lang="en-US" sz="2000" u="none" strike="noStrike" dirty="0">
                          <a:effectLst/>
                          <a:latin typeface="Times New Roman" panose="02020603050405020304" pitchFamily="18" charset="0"/>
                          <a:cs typeface="Times New Roman" panose="02020603050405020304" pitchFamily="18" charset="0"/>
                        </a:rPr>
                        <a:t>, and have a slight increased cost</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721" marR="12721" marT="12721" marB="0"/>
                </a:tc>
                <a:extLst>
                  <a:ext uri="{0D108BD9-81ED-4DB2-BD59-A6C34878D82A}">
                    <a16:rowId xmlns:a16="http://schemas.microsoft.com/office/drawing/2014/main" xmlns="" val="3868813958"/>
                  </a:ext>
                </a:extLst>
              </a:tr>
              <a:tr h="329866">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Benefit-harm assessment</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Benefits outweigh the harms</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extLst>
                  <a:ext uri="{0D108BD9-81ED-4DB2-BD59-A6C34878D82A}">
                    <a16:rowId xmlns:a16="http://schemas.microsoft.com/office/drawing/2014/main" xmlns="" val="693551419"/>
                  </a:ext>
                </a:extLst>
              </a:tr>
              <a:tr h="329866">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Value judgments</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extLst>
                  <a:ext uri="{0D108BD9-81ED-4DB2-BD59-A6C34878D82A}">
                    <a16:rowId xmlns:a16="http://schemas.microsoft.com/office/drawing/2014/main" xmlns="" val="1172518009"/>
                  </a:ext>
                </a:extLst>
              </a:tr>
              <a:tr h="329866">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Intentional vagueness</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extLst>
                  <a:ext uri="{0D108BD9-81ED-4DB2-BD59-A6C34878D82A}">
                    <a16:rowId xmlns:a16="http://schemas.microsoft.com/office/drawing/2014/main" xmlns="" val="2306290670"/>
                  </a:ext>
                </a:extLst>
              </a:tr>
              <a:tr h="329866">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Role of patient preferences</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extLst>
                  <a:ext uri="{0D108BD9-81ED-4DB2-BD59-A6C34878D82A}">
                    <a16:rowId xmlns:a16="http://schemas.microsoft.com/office/drawing/2014/main" xmlns="" val="1494605767"/>
                  </a:ext>
                </a:extLst>
              </a:tr>
              <a:tr h="329866">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Exclusions</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extLst>
                  <a:ext uri="{0D108BD9-81ED-4DB2-BD59-A6C34878D82A}">
                    <a16:rowId xmlns:a16="http://schemas.microsoft.com/office/drawing/2014/main" xmlns="" val="2198706926"/>
                  </a:ext>
                </a:extLst>
              </a:tr>
              <a:tr h="329866">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Strength</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Strong Recommendations</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extLst>
                  <a:ext uri="{0D108BD9-81ED-4DB2-BD59-A6C34878D82A}">
                    <a16:rowId xmlns:a16="http://schemas.microsoft.com/office/drawing/2014/main" xmlns="" val="1387498518"/>
                  </a:ext>
                </a:extLst>
              </a:tr>
              <a:tr h="329866">
                <a:tc>
                  <a:txBody>
                    <a:bodyPr/>
                    <a:lstStyle/>
                    <a:p>
                      <a:pPr algn="ctr" fontAlgn="ctr"/>
                      <a:r>
                        <a:rPr lang="en-US" sz="2000" u="none" strike="noStrike">
                          <a:effectLst/>
                          <a:latin typeface="Times New Roman" panose="02020603050405020304" pitchFamily="18" charset="0"/>
                          <a:cs typeface="Times New Roman" panose="02020603050405020304" pitchFamily="18" charset="0"/>
                        </a:rPr>
                        <a:t>Differences of opinion</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None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2721" marR="12721" marT="12721" marB="0" anchor="ctr"/>
                </a:tc>
                <a:extLst>
                  <a:ext uri="{0D108BD9-81ED-4DB2-BD59-A6C34878D82A}">
                    <a16:rowId xmlns:a16="http://schemas.microsoft.com/office/drawing/2014/main" xmlns="" val="167779549"/>
                  </a:ext>
                </a:extLst>
              </a:tr>
            </a:tbl>
          </a:graphicData>
        </a:graphic>
      </p:graphicFrame>
    </p:spTree>
    <p:extLst>
      <p:ext uri="{BB962C8B-B14F-4D97-AF65-F5344CB8AC3E}">
        <p14:creationId xmlns:p14="http://schemas.microsoft.com/office/powerpoint/2010/main" val="1689510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C966A4D4-049A-4389-B407-0E7091A07C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4786BB8-279F-489A-9550-419388E82FC9}"/>
              </a:ext>
            </a:extLst>
          </p:cNvPr>
          <p:cNvSpPr>
            <a:spLocks noGrp="1"/>
          </p:cNvSpPr>
          <p:nvPr>
            <p:ph type="title"/>
          </p:nvPr>
        </p:nvSpPr>
        <p:spPr>
          <a:xfrm>
            <a:off x="804672" y="1290025"/>
            <a:ext cx="4475892" cy="1188720"/>
          </a:xfrm>
          <a:solidFill>
            <a:srgbClr val="FFFFFF"/>
          </a:solidFill>
          <a:ln>
            <a:solidFill>
              <a:srgbClr val="404040"/>
            </a:solidFill>
          </a:ln>
        </p:spPr>
        <p:txBody>
          <a:bodyPr>
            <a:normAutofit/>
          </a:bodyPr>
          <a:lstStyle/>
          <a:p>
            <a:r>
              <a:rPr lang="en-US" dirty="0">
                <a:latin typeface="Times New Roman" panose="02020603050405020304" pitchFamily="18" charset="0"/>
                <a:cs typeface="Times New Roman" panose="02020603050405020304" pitchFamily="18" charset="0"/>
              </a:rPr>
              <a:t>Smoking</a:t>
            </a:r>
          </a:p>
        </p:txBody>
      </p:sp>
      <p:sp>
        <p:nvSpPr>
          <p:cNvPr id="3" name="Content Placeholder 2">
            <a:extLst>
              <a:ext uri="{FF2B5EF4-FFF2-40B4-BE49-F238E27FC236}">
                <a16:creationId xmlns:a16="http://schemas.microsoft.com/office/drawing/2014/main" xmlns="" id="{249D4AB1-75C3-4845-8492-7C193065A1B5}"/>
              </a:ext>
            </a:extLst>
          </p:cNvPr>
          <p:cNvSpPr>
            <a:spLocks noGrp="1"/>
          </p:cNvSpPr>
          <p:nvPr>
            <p:ph idx="1"/>
          </p:nvPr>
        </p:nvSpPr>
        <p:spPr>
          <a:xfrm>
            <a:off x="804672" y="2858703"/>
            <a:ext cx="4475892" cy="3042547"/>
          </a:xfrm>
        </p:spPr>
        <p:txBody>
          <a:bodyPr>
            <a:normAutofit/>
          </a:bodyPr>
          <a:lstStyle/>
          <a:p>
            <a:r>
              <a:rPr lang="en-US" dirty="0">
                <a:solidFill>
                  <a:srgbClr val="FFFFFF"/>
                </a:solidFill>
                <a:latin typeface="Times New Roman" panose="02020603050405020304" pitchFamily="18" charset="0"/>
                <a:cs typeface="Times New Roman" panose="02020603050405020304" pitchFamily="18" charset="0"/>
              </a:rPr>
              <a:t>Evidence Quality: C; Recommendation Strength: Moderate Recommendation</a:t>
            </a:r>
          </a:p>
          <a:p>
            <a:endParaRPr lang="en-US" dirty="0">
              <a:solidFill>
                <a:srgbClr val="FFFFFF"/>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xmlns="" id="{B5899359-8523-4D4D-B568-3FDFAF9821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2E9C9585-DA89-4D7E-BCDF-576461A1A2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xmlns="" id="{B6FD4EAC-7B90-4638-88E8-37D07A46080B}"/>
              </a:ext>
            </a:extLst>
          </p:cNvPr>
          <p:cNvGraphicFramePr>
            <a:graphicFrameLocks noGrp="1"/>
          </p:cNvGraphicFramePr>
          <p:nvPr>
            <p:extLst>
              <p:ext uri="{D42A27DB-BD31-4B8C-83A1-F6EECF244321}">
                <p14:modId xmlns:p14="http://schemas.microsoft.com/office/powerpoint/2010/main" val="1603178566"/>
              </p:ext>
            </p:extLst>
          </p:nvPr>
        </p:nvGraphicFramePr>
        <p:xfrm>
          <a:off x="6877585" y="363557"/>
          <a:ext cx="4965547" cy="6032362"/>
        </p:xfrm>
        <a:graphic>
          <a:graphicData uri="http://schemas.openxmlformats.org/drawingml/2006/table">
            <a:tbl>
              <a:tblPr>
                <a:tableStyleId>{5C22544A-7EE6-4342-B048-85BDC9FD1C3A}</a:tableStyleId>
              </a:tblPr>
              <a:tblGrid>
                <a:gridCol w="2407854">
                  <a:extLst>
                    <a:ext uri="{9D8B030D-6E8A-4147-A177-3AD203B41FA5}">
                      <a16:colId xmlns:a16="http://schemas.microsoft.com/office/drawing/2014/main" xmlns="" val="1146626052"/>
                    </a:ext>
                  </a:extLst>
                </a:gridCol>
                <a:gridCol w="2557693">
                  <a:extLst>
                    <a:ext uri="{9D8B030D-6E8A-4147-A177-3AD203B41FA5}">
                      <a16:colId xmlns:a16="http://schemas.microsoft.com/office/drawing/2014/main" xmlns="" val="1408239466"/>
                    </a:ext>
                  </a:extLst>
                </a:gridCol>
              </a:tblGrid>
              <a:tr h="603236">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 Aggregate evidence quality</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C</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extLst>
                  <a:ext uri="{0D108BD9-81ED-4DB2-BD59-A6C34878D82A}">
                    <a16:rowId xmlns:a16="http://schemas.microsoft.com/office/drawing/2014/main" xmlns="" val="2937821233"/>
                  </a:ext>
                </a:extLst>
              </a:tr>
              <a:tr h="1491390">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Benefits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Can identify infants and children at risk whose family may benefit from counseling, predicting risk of severe disease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extLst>
                  <a:ext uri="{0D108BD9-81ED-4DB2-BD59-A6C34878D82A}">
                    <a16:rowId xmlns:a16="http://schemas.microsoft.com/office/drawing/2014/main" xmlns="" val="2702818582"/>
                  </a:ext>
                </a:extLst>
              </a:tr>
              <a:tr h="307185">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Risk, harm, cost</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tc>
                  <a:txBody>
                    <a:bodyPr/>
                    <a:lstStyle/>
                    <a:p>
                      <a:pPr algn="ctr" fontAlgn="t"/>
                      <a:r>
                        <a:rPr lang="en-US" sz="1800" u="none" strike="noStrike" dirty="0">
                          <a:effectLst/>
                          <a:latin typeface="Times New Roman" panose="02020603050405020304" pitchFamily="18" charset="0"/>
                          <a:cs typeface="Times New Roman" panose="02020603050405020304" pitchFamily="18" charset="0"/>
                        </a:rPr>
                        <a:t>Time to inquire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316" marR="10316" marT="10316" marB="0"/>
                </a:tc>
                <a:extLst>
                  <a:ext uri="{0D108BD9-81ED-4DB2-BD59-A6C34878D82A}">
                    <a16:rowId xmlns:a16="http://schemas.microsoft.com/office/drawing/2014/main" xmlns="" val="2787159496"/>
                  </a:ext>
                </a:extLst>
              </a:tr>
              <a:tr h="603236">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Benefit-harm assessment</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Benefits outweigh the harms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extLst>
                  <a:ext uri="{0D108BD9-81ED-4DB2-BD59-A6C34878D82A}">
                    <a16:rowId xmlns:a16="http://schemas.microsoft.com/office/drawing/2014/main" xmlns="" val="1500238633"/>
                  </a:ext>
                </a:extLst>
              </a:tr>
              <a:tr h="30718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Value judgments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extLst>
                  <a:ext uri="{0D108BD9-81ED-4DB2-BD59-A6C34878D82A}">
                    <a16:rowId xmlns:a16="http://schemas.microsoft.com/office/drawing/2014/main" xmlns="" val="2115908865"/>
                  </a:ext>
                </a:extLst>
              </a:tr>
              <a:tr h="30718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Intentional vagueness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extLst>
                  <a:ext uri="{0D108BD9-81ED-4DB2-BD59-A6C34878D82A}">
                    <a16:rowId xmlns:a16="http://schemas.microsoft.com/office/drawing/2014/main" xmlns="" val="1655074285"/>
                  </a:ext>
                </a:extLst>
              </a:tr>
              <a:tr h="119533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Role of patient preferences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Parents may choose to deny tobacco use even though they are, in fact users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extLst>
                  <a:ext uri="{0D108BD9-81ED-4DB2-BD59-A6C34878D82A}">
                    <a16:rowId xmlns:a16="http://schemas.microsoft.com/office/drawing/2014/main" xmlns="" val="3354127154"/>
                  </a:ext>
                </a:extLst>
              </a:tr>
              <a:tr h="30718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Exclusions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extLst>
                  <a:ext uri="{0D108BD9-81ED-4DB2-BD59-A6C34878D82A}">
                    <a16:rowId xmlns:a16="http://schemas.microsoft.com/office/drawing/2014/main" xmlns="" val="4091766562"/>
                  </a:ext>
                </a:extLst>
              </a:tr>
              <a:tr h="603236">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Strength</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Moderate Recommendations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extLst>
                  <a:ext uri="{0D108BD9-81ED-4DB2-BD59-A6C34878D82A}">
                    <a16:rowId xmlns:a16="http://schemas.microsoft.com/office/drawing/2014/main" xmlns="" val="3742429603"/>
                  </a:ext>
                </a:extLst>
              </a:tr>
              <a:tr h="30718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Differences of opinion</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316" marR="10316" marT="10316" marB="0" anchor="ctr"/>
                </a:tc>
                <a:extLst>
                  <a:ext uri="{0D108BD9-81ED-4DB2-BD59-A6C34878D82A}">
                    <a16:rowId xmlns:a16="http://schemas.microsoft.com/office/drawing/2014/main" xmlns="" val="2530818049"/>
                  </a:ext>
                </a:extLst>
              </a:tr>
            </a:tbl>
          </a:graphicData>
        </a:graphic>
      </p:graphicFrame>
    </p:spTree>
    <p:extLst>
      <p:ext uri="{BB962C8B-B14F-4D97-AF65-F5344CB8AC3E}">
        <p14:creationId xmlns:p14="http://schemas.microsoft.com/office/powerpoint/2010/main" val="799783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765658-77D2-4995-B390-C3B382EBDCE8}"/>
              </a:ext>
            </a:extLst>
          </p:cNvPr>
          <p:cNvSpPr>
            <a:spLocks noGrp="1"/>
          </p:cNvSpPr>
          <p:nvPr>
            <p:ph type="title"/>
          </p:nvPr>
        </p:nvSpPr>
        <p:spPr>
          <a:xfrm>
            <a:off x="8312677" y="964692"/>
            <a:ext cx="3066937" cy="1188720"/>
          </a:xfrm>
        </p:spPr>
        <p:txBody>
          <a:bodyPr>
            <a:normAutofit/>
          </a:bodyPr>
          <a:lstStyle/>
          <a:p>
            <a:r>
              <a:rPr lang="en-US" sz="2000">
                <a:latin typeface="Times New Roman" panose="02020603050405020304" pitchFamily="18" charset="0"/>
                <a:cs typeface="Times New Roman" panose="02020603050405020304" pitchFamily="18" charset="0"/>
              </a:rPr>
              <a:t>Counseling on Environmental</a:t>
            </a:r>
          </a:p>
        </p:txBody>
      </p:sp>
      <p:sp>
        <p:nvSpPr>
          <p:cNvPr id="9" name="Rectangle 8">
            <a:extLst>
              <a:ext uri="{FF2B5EF4-FFF2-40B4-BE49-F238E27FC236}">
                <a16:creationId xmlns:a16="http://schemas.microsoft.com/office/drawing/2014/main" xmlns="" id="{A99FE660-E3DF-47E7-962D-66C6F6CE0D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4795"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38C29FEE-8E8F-43D5-AD23-EB4060B4D9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78415"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B0DC91F8-BEF5-4404-8EF3-4DF7A9AC7C79}"/>
              </a:ext>
            </a:extLst>
          </p:cNvPr>
          <p:cNvSpPr>
            <a:spLocks noGrp="1"/>
          </p:cNvSpPr>
          <p:nvPr>
            <p:ph idx="1"/>
          </p:nvPr>
        </p:nvSpPr>
        <p:spPr>
          <a:xfrm>
            <a:off x="8311249" y="2638044"/>
            <a:ext cx="3063765" cy="3263206"/>
          </a:xfrm>
        </p:spPr>
        <p:txBody>
          <a:bodyPr>
            <a:normAutofit/>
          </a:bodyPr>
          <a:lstStyle/>
          <a:p>
            <a:r>
              <a:rPr lang="en-US" dirty="0">
                <a:latin typeface="Times New Roman" panose="02020603050405020304" pitchFamily="18" charset="0"/>
                <a:cs typeface="Times New Roman" panose="02020603050405020304" pitchFamily="18" charset="0"/>
              </a:rPr>
              <a:t>Evidence Quality: B; Recommendation Strength: Strong Recommendation</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xmlns="" id="{0C104509-2C5E-4ACA-AE30-3DA19B37968A}"/>
              </a:ext>
            </a:extLst>
          </p:cNvPr>
          <p:cNvGraphicFramePr>
            <a:graphicFrameLocks noGrp="1"/>
          </p:cNvGraphicFramePr>
          <p:nvPr>
            <p:extLst>
              <p:ext uri="{D42A27DB-BD31-4B8C-83A1-F6EECF244321}">
                <p14:modId xmlns:p14="http://schemas.microsoft.com/office/powerpoint/2010/main" val="1232551629"/>
              </p:ext>
            </p:extLst>
          </p:nvPr>
        </p:nvGraphicFramePr>
        <p:xfrm>
          <a:off x="1090779" y="1052055"/>
          <a:ext cx="6165427" cy="4971122"/>
        </p:xfrm>
        <a:graphic>
          <a:graphicData uri="http://schemas.openxmlformats.org/drawingml/2006/table">
            <a:tbl>
              <a:tblPr>
                <a:tableStyleId>{3B4B98B0-60AC-42C2-AFA5-B58CD77FA1E5}</a:tableStyleId>
              </a:tblPr>
              <a:tblGrid>
                <a:gridCol w="2503727">
                  <a:extLst>
                    <a:ext uri="{9D8B030D-6E8A-4147-A177-3AD203B41FA5}">
                      <a16:colId xmlns:a16="http://schemas.microsoft.com/office/drawing/2014/main" xmlns="" val="886033460"/>
                    </a:ext>
                  </a:extLst>
                </a:gridCol>
                <a:gridCol w="3661700">
                  <a:extLst>
                    <a:ext uri="{9D8B030D-6E8A-4147-A177-3AD203B41FA5}">
                      <a16:colId xmlns:a16="http://schemas.microsoft.com/office/drawing/2014/main" xmlns="" val="1045114030"/>
                    </a:ext>
                  </a:extLst>
                </a:gridCol>
              </a:tblGrid>
              <a:tr h="506473">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 Aggregate evidence quality</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B</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extLst>
                  <a:ext uri="{0D108BD9-81ED-4DB2-BD59-A6C34878D82A}">
                    <a16:rowId xmlns:a16="http://schemas.microsoft.com/office/drawing/2014/main" xmlns="" val="1689157144"/>
                  </a:ext>
                </a:extLst>
              </a:tr>
              <a:tr h="566262">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Benefits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Reinforce the detrimental effects of smoking, potential to decrease smoking</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extLst>
                  <a:ext uri="{0D108BD9-81ED-4DB2-BD59-A6C34878D82A}">
                    <a16:rowId xmlns:a16="http://schemas.microsoft.com/office/drawing/2014/main" xmlns="" val="2686791688"/>
                  </a:ext>
                </a:extLst>
              </a:tr>
              <a:tr h="309235">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Risk, harm, cost</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tc>
                  <a:txBody>
                    <a:bodyPr/>
                    <a:lstStyle/>
                    <a:p>
                      <a:pPr algn="ctr" fontAlgn="t"/>
                      <a:r>
                        <a:rPr lang="en-US" sz="1800" u="none" strike="noStrike" dirty="0">
                          <a:effectLst/>
                          <a:latin typeface="Times New Roman" panose="02020603050405020304" pitchFamily="18" charset="0"/>
                          <a:cs typeface="Times New Roman" panose="02020603050405020304" pitchFamily="18" charset="0"/>
                        </a:rPr>
                        <a:t>Time to counsel</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tc>
                <a:extLst>
                  <a:ext uri="{0D108BD9-81ED-4DB2-BD59-A6C34878D82A}">
                    <a16:rowId xmlns:a16="http://schemas.microsoft.com/office/drawing/2014/main" xmlns="" val="1594325862"/>
                  </a:ext>
                </a:extLst>
              </a:tr>
              <a:tr h="30923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Benefit-harm assessment</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Benefits outweigh the harms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extLst>
                  <a:ext uri="{0D108BD9-81ED-4DB2-BD59-A6C34878D82A}">
                    <a16:rowId xmlns:a16="http://schemas.microsoft.com/office/drawing/2014/main" xmlns="" val="1093597811"/>
                  </a:ext>
                </a:extLst>
              </a:tr>
              <a:tr h="30923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Value judgments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extLst>
                  <a:ext uri="{0D108BD9-81ED-4DB2-BD59-A6C34878D82A}">
                    <a16:rowId xmlns:a16="http://schemas.microsoft.com/office/drawing/2014/main" xmlns="" val="1657903709"/>
                  </a:ext>
                </a:extLst>
              </a:tr>
              <a:tr h="30923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Intentional vagueness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extLst>
                  <a:ext uri="{0D108BD9-81ED-4DB2-BD59-A6C34878D82A}">
                    <a16:rowId xmlns:a16="http://schemas.microsoft.com/office/drawing/2014/main" xmlns="" val="3062624289"/>
                  </a:ext>
                </a:extLst>
              </a:tr>
              <a:tr h="506473">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Role of patient preferences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Parents may choose to ignore counseling</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extLst>
                  <a:ext uri="{0D108BD9-81ED-4DB2-BD59-A6C34878D82A}">
                    <a16:rowId xmlns:a16="http://schemas.microsoft.com/office/drawing/2014/main" xmlns="" val="3966694533"/>
                  </a:ext>
                </a:extLst>
              </a:tr>
              <a:tr h="30923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Exclusions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extLst>
                  <a:ext uri="{0D108BD9-81ED-4DB2-BD59-A6C34878D82A}">
                    <a16:rowId xmlns:a16="http://schemas.microsoft.com/office/drawing/2014/main" xmlns="" val="3727875584"/>
                  </a:ext>
                </a:extLst>
              </a:tr>
              <a:tr h="30923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Strength</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Moderate Recommendations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extLst>
                  <a:ext uri="{0D108BD9-81ED-4DB2-BD59-A6C34878D82A}">
                    <a16:rowId xmlns:a16="http://schemas.microsoft.com/office/drawing/2014/main" xmlns="" val="831994949"/>
                  </a:ext>
                </a:extLst>
              </a:tr>
              <a:tr h="30923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Differences of opinion</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extLst>
                  <a:ext uri="{0D108BD9-81ED-4DB2-BD59-A6C34878D82A}">
                    <a16:rowId xmlns:a16="http://schemas.microsoft.com/office/drawing/2014/main" xmlns="" val="802301550"/>
                  </a:ext>
                </a:extLst>
              </a:tr>
              <a:tr h="112184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Notes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tc>
                  <a:txBody>
                    <a:bodyPr/>
                    <a:lstStyle/>
                    <a:p>
                      <a:pPr algn="l" fontAlgn="ctr"/>
                      <a:r>
                        <a:rPr lang="en-US" sz="1800" u="none" strike="noStrike" dirty="0">
                          <a:effectLst/>
                          <a:latin typeface="Times New Roman" panose="02020603050405020304" pitchFamily="18" charset="0"/>
                          <a:cs typeface="Times New Roman" panose="02020603050405020304" pitchFamily="18" charset="0"/>
                        </a:rPr>
                        <a:t>Counseling for tobacco smoke prevention should begin in the prenatal period and continue in family-centered care and at all well-infant visits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0543" marR="10543" marT="10543" marB="0" anchor="ctr"/>
                </a:tc>
                <a:extLst>
                  <a:ext uri="{0D108BD9-81ED-4DB2-BD59-A6C34878D82A}">
                    <a16:rowId xmlns:a16="http://schemas.microsoft.com/office/drawing/2014/main" xmlns="" val="4126162039"/>
                  </a:ext>
                </a:extLst>
              </a:tr>
            </a:tbl>
          </a:graphicData>
        </a:graphic>
      </p:graphicFrame>
    </p:spTree>
    <p:extLst>
      <p:ext uri="{BB962C8B-B14F-4D97-AF65-F5344CB8AC3E}">
        <p14:creationId xmlns:p14="http://schemas.microsoft.com/office/powerpoint/2010/main" val="3509829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0449C6-36A9-4C8D-A2FA-37E407854B7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Breastfeeding</a:t>
            </a:r>
          </a:p>
        </p:txBody>
      </p:sp>
      <p:sp>
        <p:nvSpPr>
          <p:cNvPr id="5" name="Text Placeholder 4">
            <a:extLst>
              <a:ext uri="{FF2B5EF4-FFF2-40B4-BE49-F238E27FC236}">
                <a16:creationId xmlns:a16="http://schemas.microsoft.com/office/drawing/2014/main" xmlns="" id="{7990A026-D5C9-4204-A44B-39680D3C7DCA}"/>
              </a:ext>
            </a:extLst>
          </p:cNvPr>
          <p:cNvSpPr>
            <a:spLocks noGrp="1"/>
          </p:cNvSpPr>
          <p:nvPr>
            <p:ph type="body" sz="half" idx="2"/>
          </p:nvPr>
        </p:nvSpPr>
        <p:spPr/>
        <p:txBody>
          <a:bodyPr/>
          <a:lstStyle/>
          <a:p>
            <a:r>
              <a:rPr lang="en-US" sz="2000" dirty="0">
                <a:solidFill>
                  <a:schemeClr val="tx1"/>
                </a:solidFill>
                <a:latin typeface="Times New Roman" panose="02020603050405020304" pitchFamily="18" charset="0"/>
                <a:cs typeface="Times New Roman" panose="02020603050405020304" pitchFamily="18" charset="0"/>
              </a:rPr>
              <a:t>Evidence Quality: Grade B; Recommendation Strength: Moderate Recommendation</a:t>
            </a:r>
          </a:p>
          <a:p>
            <a:endParaRPr lang="en-US" dirty="0"/>
          </a:p>
        </p:txBody>
      </p:sp>
      <p:graphicFrame>
        <p:nvGraphicFramePr>
          <p:cNvPr id="4" name="Table 3">
            <a:extLst>
              <a:ext uri="{FF2B5EF4-FFF2-40B4-BE49-F238E27FC236}">
                <a16:creationId xmlns:a16="http://schemas.microsoft.com/office/drawing/2014/main" xmlns="" id="{1814161C-D544-472C-8244-B0D0B313F2D5}"/>
              </a:ext>
            </a:extLst>
          </p:cNvPr>
          <p:cNvGraphicFramePr>
            <a:graphicFrameLocks noGrp="1"/>
          </p:cNvGraphicFramePr>
          <p:nvPr>
            <p:extLst>
              <p:ext uri="{D42A27DB-BD31-4B8C-83A1-F6EECF244321}">
                <p14:modId xmlns:p14="http://schemas.microsoft.com/office/powerpoint/2010/main" val="4133964079"/>
              </p:ext>
            </p:extLst>
          </p:nvPr>
        </p:nvGraphicFramePr>
        <p:xfrm>
          <a:off x="6235556" y="385585"/>
          <a:ext cx="5890342" cy="5411820"/>
        </p:xfrm>
        <a:graphic>
          <a:graphicData uri="http://schemas.openxmlformats.org/drawingml/2006/table">
            <a:tbl>
              <a:tblPr>
                <a:tableStyleId>{5C22544A-7EE6-4342-B048-85BDC9FD1C3A}</a:tableStyleId>
              </a:tblPr>
              <a:tblGrid>
                <a:gridCol w="2394139">
                  <a:extLst>
                    <a:ext uri="{9D8B030D-6E8A-4147-A177-3AD203B41FA5}">
                      <a16:colId xmlns:a16="http://schemas.microsoft.com/office/drawing/2014/main" xmlns="" val="324715261"/>
                    </a:ext>
                  </a:extLst>
                </a:gridCol>
                <a:gridCol w="3496203">
                  <a:extLst>
                    <a:ext uri="{9D8B030D-6E8A-4147-A177-3AD203B41FA5}">
                      <a16:colId xmlns:a16="http://schemas.microsoft.com/office/drawing/2014/main" xmlns="" val="1929789457"/>
                    </a:ext>
                  </a:extLst>
                </a:gridCol>
              </a:tblGrid>
              <a:tr h="257480">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 Aggregate evidence quality</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B</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extLst>
                  <a:ext uri="{0D108BD9-81ED-4DB2-BD59-A6C34878D82A}">
                    <a16:rowId xmlns:a16="http://schemas.microsoft.com/office/drawing/2014/main" xmlns="" val="3692998091"/>
                  </a:ext>
                </a:extLst>
              </a:tr>
              <a:tr h="748300">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Benefits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May reduce the risk of bronchiolitis and other illnesses; multiple benefits of breastfeeding unrelated to bronchiolitis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extLst>
                  <a:ext uri="{0D108BD9-81ED-4DB2-BD59-A6C34878D82A}">
                    <a16:rowId xmlns:a16="http://schemas.microsoft.com/office/drawing/2014/main" xmlns="" val="2004820319"/>
                  </a:ext>
                </a:extLst>
              </a:tr>
              <a:tr h="124716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Risk, harm, cost</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extLst>
                  <a:ext uri="{0D108BD9-81ED-4DB2-BD59-A6C34878D82A}">
                    <a16:rowId xmlns:a16="http://schemas.microsoft.com/office/drawing/2014/main" xmlns="" val="2924076706"/>
                  </a:ext>
                </a:extLst>
              </a:tr>
              <a:tr h="249433">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Benefit-harm assessment</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Benefits outweigh harms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extLst>
                  <a:ext uri="{0D108BD9-81ED-4DB2-BD59-A6C34878D82A}">
                    <a16:rowId xmlns:a16="http://schemas.microsoft.com/office/drawing/2014/main" xmlns="" val="1767836692"/>
                  </a:ext>
                </a:extLst>
              </a:tr>
              <a:tr h="249433">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Value judgments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extLst>
                  <a:ext uri="{0D108BD9-81ED-4DB2-BD59-A6C34878D82A}">
                    <a16:rowId xmlns:a16="http://schemas.microsoft.com/office/drawing/2014/main" xmlns="" val="3241446921"/>
                  </a:ext>
                </a:extLst>
              </a:tr>
              <a:tr h="249433">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Intentional vagueness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extLst>
                  <a:ext uri="{0D108BD9-81ED-4DB2-BD59-A6C34878D82A}">
                    <a16:rowId xmlns:a16="http://schemas.microsoft.com/office/drawing/2014/main" xmlns="" val="2348660138"/>
                  </a:ext>
                </a:extLst>
              </a:tr>
              <a:tr h="498867">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Role of patient preferences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Parents may choose to feed formula rather than breastfeed</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extLst>
                  <a:ext uri="{0D108BD9-81ED-4DB2-BD59-A6C34878D82A}">
                    <a16:rowId xmlns:a16="http://schemas.microsoft.com/office/drawing/2014/main" xmlns="" val="1468635214"/>
                  </a:ext>
                </a:extLst>
              </a:tr>
              <a:tr h="249433">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Exclusions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extLst>
                  <a:ext uri="{0D108BD9-81ED-4DB2-BD59-A6C34878D82A}">
                    <a16:rowId xmlns:a16="http://schemas.microsoft.com/office/drawing/2014/main" xmlns="" val="70611291"/>
                  </a:ext>
                </a:extLst>
              </a:tr>
              <a:tr h="249433">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Strength</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Moderate Recommendations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extLst>
                  <a:ext uri="{0D108BD9-81ED-4DB2-BD59-A6C34878D82A}">
                    <a16:rowId xmlns:a16="http://schemas.microsoft.com/office/drawing/2014/main" xmlns="" val="1135400793"/>
                  </a:ext>
                </a:extLst>
              </a:tr>
              <a:tr h="506913">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Differences of opinion</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Education on breastfeeding should begin in the prenatal period</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539" marR="5539" marT="5539" marB="0" anchor="ctr"/>
                </a:tc>
                <a:extLst>
                  <a:ext uri="{0D108BD9-81ED-4DB2-BD59-A6C34878D82A}">
                    <a16:rowId xmlns:a16="http://schemas.microsoft.com/office/drawing/2014/main" xmlns="" val="4119192603"/>
                  </a:ext>
                </a:extLst>
              </a:tr>
            </a:tbl>
          </a:graphicData>
        </a:graphic>
      </p:graphicFrame>
    </p:spTree>
    <p:extLst>
      <p:ext uri="{BB962C8B-B14F-4D97-AF65-F5344CB8AC3E}">
        <p14:creationId xmlns:p14="http://schemas.microsoft.com/office/powerpoint/2010/main" val="1817403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132C21-5D22-475A-A59B-D7D59F2B2BB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FAMILY EDUCATION </a:t>
            </a:r>
          </a:p>
        </p:txBody>
      </p:sp>
      <p:graphicFrame>
        <p:nvGraphicFramePr>
          <p:cNvPr id="5" name="Content Placeholder 4">
            <a:extLst>
              <a:ext uri="{FF2B5EF4-FFF2-40B4-BE49-F238E27FC236}">
                <a16:creationId xmlns:a16="http://schemas.microsoft.com/office/drawing/2014/main" xmlns="" id="{F7C7183E-15AF-4F96-9A8F-CF1488FEC9D9}"/>
              </a:ext>
            </a:extLst>
          </p:cNvPr>
          <p:cNvGraphicFramePr>
            <a:graphicFrameLocks noGrp="1"/>
          </p:cNvGraphicFramePr>
          <p:nvPr>
            <p:ph idx="1"/>
            <p:extLst>
              <p:ext uri="{D42A27DB-BD31-4B8C-83A1-F6EECF244321}">
                <p14:modId xmlns:p14="http://schemas.microsoft.com/office/powerpoint/2010/main" val="1575098453"/>
              </p:ext>
            </p:extLst>
          </p:nvPr>
        </p:nvGraphicFramePr>
        <p:xfrm>
          <a:off x="6323683" y="672030"/>
          <a:ext cx="5717754" cy="5707793"/>
        </p:xfrm>
        <a:graphic>
          <a:graphicData uri="http://schemas.openxmlformats.org/drawingml/2006/table">
            <a:tbl>
              <a:tblPr>
                <a:tableStyleId>{5C22544A-7EE6-4342-B048-85BDC9FD1C3A}</a:tableStyleId>
              </a:tblPr>
              <a:tblGrid>
                <a:gridCol w="2323990">
                  <a:extLst>
                    <a:ext uri="{9D8B030D-6E8A-4147-A177-3AD203B41FA5}">
                      <a16:colId xmlns:a16="http://schemas.microsoft.com/office/drawing/2014/main" xmlns="" val="1230793366"/>
                    </a:ext>
                  </a:extLst>
                </a:gridCol>
                <a:gridCol w="3393764">
                  <a:extLst>
                    <a:ext uri="{9D8B030D-6E8A-4147-A177-3AD203B41FA5}">
                      <a16:colId xmlns:a16="http://schemas.microsoft.com/office/drawing/2014/main" xmlns="" val="2454065408"/>
                    </a:ext>
                  </a:extLst>
                </a:gridCol>
              </a:tblGrid>
              <a:tr h="388116">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 Aggregate evidence quality</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C</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extLst>
                  <a:ext uri="{0D108BD9-81ED-4DB2-BD59-A6C34878D82A}">
                    <a16:rowId xmlns:a16="http://schemas.microsoft.com/office/drawing/2014/main" xmlns="" val="2120683724"/>
                  </a:ext>
                </a:extLst>
              </a:tr>
              <a:tr h="1503955">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Benefits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Decrease transmission of disease, benefits of breastfeeding promotion of judicious use of antibiotics, risks of infant lung damage attributable to tobacco smoke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extLst>
                  <a:ext uri="{0D108BD9-81ED-4DB2-BD59-A6C34878D82A}">
                    <a16:rowId xmlns:a16="http://schemas.microsoft.com/office/drawing/2014/main" xmlns="" val="3042704134"/>
                  </a:ext>
                </a:extLst>
              </a:tr>
              <a:tr h="37598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Risk, harm, cost</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Time to educate properly</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extLst>
                  <a:ext uri="{0D108BD9-81ED-4DB2-BD59-A6C34878D82A}">
                    <a16:rowId xmlns:a16="http://schemas.microsoft.com/office/drawing/2014/main" xmlns="" val="858574371"/>
                  </a:ext>
                </a:extLst>
              </a:tr>
              <a:tr h="37598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Benefit-harm assessment</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Benefits outweigh harms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extLst>
                  <a:ext uri="{0D108BD9-81ED-4DB2-BD59-A6C34878D82A}">
                    <a16:rowId xmlns:a16="http://schemas.microsoft.com/office/drawing/2014/main" xmlns="" val="1201616345"/>
                  </a:ext>
                </a:extLst>
              </a:tr>
              <a:tr h="37598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Value judgments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extLst>
                  <a:ext uri="{0D108BD9-81ED-4DB2-BD59-A6C34878D82A}">
                    <a16:rowId xmlns:a16="http://schemas.microsoft.com/office/drawing/2014/main" xmlns="" val="1956531732"/>
                  </a:ext>
                </a:extLst>
              </a:tr>
              <a:tr h="751976">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Intentional vagueness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Personnel is not </a:t>
                      </a:r>
                      <a:r>
                        <a:rPr lang="en-US" sz="1800" u="none" strike="noStrike" dirty="0" err="1">
                          <a:effectLst/>
                          <a:latin typeface="Times New Roman" panose="02020603050405020304" pitchFamily="18" charset="0"/>
                          <a:cs typeface="Times New Roman" panose="02020603050405020304" pitchFamily="18" charset="0"/>
                        </a:rPr>
                        <a:t>speifically</a:t>
                      </a:r>
                      <a:r>
                        <a:rPr lang="en-US" sz="1800" u="none" strike="noStrike" dirty="0">
                          <a:effectLst/>
                          <a:latin typeface="Times New Roman" panose="02020603050405020304" pitchFamily="18" charset="0"/>
                          <a:cs typeface="Times New Roman" panose="02020603050405020304" pitchFamily="18" charset="0"/>
                        </a:rPr>
                        <a:t> defined but should include all people who enter a patient's room</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extLst>
                  <a:ext uri="{0D108BD9-81ED-4DB2-BD59-A6C34878D82A}">
                    <a16:rowId xmlns:a16="http://schemas.microsoft.com/office/drawing/2014/main" xmlns="" val="2226244954"/>
                  </a:ext>
                </a:extLst>
              </a:tr>
              <a:tr h="37598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Role of patient preferences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extLst>
                  <a:ext uri="{0D108BD9-81ED-4DB2-BD59-A6C34878D82A}">
                    <a16:rowId xmlns:a16="http://schemas.microsoft.com/office/drawing/2014/main" xmlns="" val="3044737436"/>
                  </a:ext>
                </a:extLst>
              </a:tr>
              <a:tr h="37598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Exclusions</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extLst>
                  <a:ext uri="{0D108BD9-81ED-4DB2-BD59-A6C34878D82A}">
                    <a16:rowId xmlns:a16="http://schemas.microsoft.com/office/drawing/2014/main" xmlns="" val="4043286902"/>
                  </a:ext>
                </a:extLst>
              </a:tr>
              <a:tr h="375989">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Strength</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Moderate Recommendations</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extLst>
                  <a:ext uri="{0D108BD9-81ED-4DB2-BD59-A6C34878D82A}">
                    <a16:rowId xmlns:a16="http://schemas.microsoft.com/office/drawing/2014/main" xmlns="" val="4099139217"/>
                  </a:ext>
                </a:extLst>
              </a:tr>
              <a:tr h="388116">
                <a:tc>
                  <a:txBody>
                    <a:bodyPr/>
                    <a:lstStyle/>
                    <a:p>
                      <a:pPr algn="ctr" fontAlgn="ctr"/>
                      <a:r>
                        <a:rPr lang="en-US" sz="1800" u="none" strike="noStrike">
                          <a:effectLst/>
                          <a:latin typeface="Times New Roman" panose="02020603050405020304" pitchFamily="18" charset="0"/>
                          <a:cs typeface="Times New Roman" panose="02020603050405020304" pitchFamily="18" charset="0"/>
                        </a:rPr>
                        <a:t>Differences of opinion</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tc>
                  <a:txBody>
                    <a:bodyPr/>
                    <a:lstStyle/>
                    <a:p>
                      <a:pPr algn="ctr" fontAlgn="ctr"/>
                      <a:r>
                        <a:rPr lang="en-US" sz="1800" u="none" strike="noStrike" dirty="0">
                          <a:effectLst/>
                          <a:latin typeface="Times New Roman" panose="02020603050405020304" pitchFamily="18" charset="0"/>
                          <a:cs typeface="Times New Roman" panose="02020603050405020304" pitchFamily="18" charset="0"/>
                        </a:rPr>
                        <a:t>None</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179" marR="5179" marT="5179" marB="0" anchor="ctr"/>
                </a:tc>
                <a:extLst>
                  <a:ext uri="{0D108BD9-81ED-4DB2-BD59-A6C34878D82A}">
                    <a16:rowId xmlns:a16="http://schemas.microsoft.com/office/drawing/2014/main" xmlns="" val="2412917299"/>
                  </a:ext>
                </a:extLst>
              </a:tr>
            </a:tbl>
          </a:graphicData>
        </a:graphic>
      </p:graphicFrame>
      <p:sp>
        <p:nvSpPr>
          <p:cNvPr id="4" name="Text Placeholder 3">
            <a:extLst>
              <a:ext uri="{FF2B5EF4-FFF2-40B4-BE49-F238E27FC236}">
                <a16:creationId xmlns:a16="http://schemas.microsoft.com/office/drawing/2014/main" xmlns="" id="{6E7B7419-E1D2-459D-996D-114760671542}"/>
              </a:ext>
            </a:extLst>
          </p:cNvPr>
          <p:cNvSpPr>
            <a:spLocks noGrp="1"/>
          </p:cNvSpPr>
          <p:nvPr>
            <p:ph type="body" sz="half" idx="2"/>
          </p:nvPr>
        </p:nvSpPr>
        <p:spPr/>
        <p:txBody>
          <a:bodyPr>
            <a:normAutofit/>
          </a:bodyPr>
          <a:lstStyle/>
          <a:p>
            <a:pPr algn="l"/>
            <a:r>
              <a:rPr lang="en-US" sz="2000" dirty="0">
                <a:latin typeface="Times New Roman" panose="02020603050405020304" pitchFamily="18" charset="0"/>
                <a:cs typeface="Times New Roman" panose="02020603050405020304" pitchFamily="18" charset="0"/>
              </a:rPr>
              <a:t>Evidence Quality: C; observational studies; Recommendation Strength; Moderate Recommendation</a:t>
            </a:r>
          </a:p>
          <a:p>
            <a:pPr algn="l"/>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626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9A3303-1138-46A2-AF55-98DD9C2971D3}"/>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FUTURE RESEARCH NEEDS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C4A14C7A-4935-46D1-82DC-5ECE1683A145}"/>
              </a:ext>
            </a:extLst>
          </p:cNvPr>
          <p:cNvSpPr>
            <a:spLocks noGrp="1"/>
          </p:cNvSpPr>
          <p:nvPr>
            <p:ph idx="1"/>
          </p:nvPr>
        </p:nvSpPr>
        <p:spPr>
          <a:xfrm>
            <a:off x="6736079" y="363557"/>
            <a:ext cx="5162137" cy="5689771"/>
          </a:xfrm>
        </p:spPr>
        <p:txBody>
          <a:bodyPr>
            <a:normAutofit/>
          </a:bodyPr>
          <a:lstStyle/>
          <a:p>
            <a:r>
              <a:rPr lang="en-US" dirty="0"/>
              <a:t> </a:t>
            </a:r>
            <a:r>
              <a:rPr lang="en-US" dirty="0">
                <a:latin typeface="Times New Roman" panose="02020603050405020304" pitchFamily="18" charset="0"/>
                <a:cs typeface="Times New Roman" panose="02020603050405020304" pitchFamily="18" charset="0"/>
              </a:rPr>
              <a:t>Better algorithms for predicting the course of illness </a:t>
            </a:r>
          </a:p>
          <a:p>
            <a:r>
              <a:rPr lang="en-US" dirty="0">
                <a:latin typeface="Times New Roman" panose="02020603050405020304" pitchFamily="18" charset="0"/>
                <a:cs typeface="Times New Roman" panose="02020603050405020304" pitchFamily="18" charset="0"/>
              </a:rPr>
              <a:t> Impact of clinical score on patient outcomes </a:t>
            </a:r>
          </a:p>
          <a:p>
            <a:r>
              <a:rPr lang="en-US" dirty="0">
                <a:latin typeface="Times New Roman" panose="02020603050405020304" pitchFamily="18" charset="0"/>
                <a:cs typeface="Times New Roman" panose="02020603050405020304" pitchFamily="18" charset="0"/>
              </a:rPr>
              <a:t>Evaluating different ethnic groups and varying response to treatments </a:t>
            </a:r>
          </a:p>
          <a:p>
            <a:r>
              <a:rPr lang="en-US" dirty="0">
                <a:latin typeface="Times New Roman" panose="02020603050405020304" pitchFamily="18" charset="0"/>
                <a:cs typeface="Times New Roman" panose="02020603050405020304" pitchFamily="18" charset="0"/>
              </a:rPr>
              <a:t>Does epinephrine alone reduce admission in outpatient settings? </a:t>
            </a:r>
          </a:p>
          <a:p>
            <a:r>
              <a:rPr lang="en-US" dirty="0">
                <a:latin typeface="Times New Roman" panose="02020603050405020304" pitchFamily="18" charset="0"/>
                <a:cs typeface="Times New Roman" panose="02020603050405020304" pitchFamily="18" charset="0"/>
              </a:rPr>
              <a:t> Additional studies on epinephrine in combination with dexamethasone or other corticosteroids </a:t>
            </a:r>
          </a:p>
          <a:p>
            <a:r>
              <a:rPr lang="en-US" dirty="0">
                <a:latin typeface="Times New Roman" panose="02020603050405020304" pitchFamily="18" charset="0"/>
                <a:cs typeface="Times New Roman" panose="02020603050405020304" pitchFamily="18" charset="0"/>
              </a:rPr>
              <a:t> Hypertonic saline studies in the outpatient setting and in in hospitals with shorter LOS </a:t>
            </a:r>
          </a:p>
          <a:p>
            <a:r>
              <a:rPr lang="en-US" dirty="0">
                <a:latin typeface="Times New Roman" panose="02020603050405020304" pitchFamily="18" charset="0"/>
                <a:cs typeface="Times New Roman" panose="02020603050405020304" pitchFamily="18" charset="0"/>
              </a:rPr>
              <a:t>More studies on nasogastric hydration </a:t>
            </a:r>
          </a:p>
          <a:p>
            <a:r>
              <a:rPr lang="en-US" dirty="0">
                <a:latin typeface="Times New Roman" panose="02020603050405020304" pitchFamily="18" charset="0"/>
                <a:cs typeface="Times New Roman" panose="02020603050405020304" pitchFamily="18" charset="0"/>
              </a:rPr>
              <a:t>More studies on tonicity of intravenous ﬂuids</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85699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3182F5-DAE0-4FB6-8F80-2656B772C5A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FUTURE RESEARCH NEEDS</a:t>
            </a:r>
            <a:endParaRPr lang="en-US" dirty="0"/>
          </a:p>
        </p:txBody>
      </p:sp>
      <p:sp>
        <p:nvSpPr>
          <p:cNvPr id="3" name="Content Placeholder 2">
            <a:extLst>
              <a:ext uri="{FF2B5EF4-FFF2-40B4-BE49-F238E27FC236}">
                <a16:creationId xmlns:a16="http://schemas.microsoft.com/office/drawing/2014/main" xmlns="" id="{B257610B-6B33-4025-9E0E-41B152745309}"/>
              </a:ext>
            </a:extLst>
          </p:cNvPr>
          <p:cNvSpPr>
            <a:spLocks noGrp="1"/>
          </p:cNvSpPr>
          <p:nvPr>
            <p:ph idx="1"/>
          </p:nvPr>
        </p:nvSpPr>
        <p:spPr>
          <a:xfrm>
            <a:off x="6736079" y="463147"/>
            <a:ext cx="5294339" cy="6053328"/>
          </a:xfrm>
        </p:spPr>
        <p:txBody>
          <a:bodyPr>
            <a:normAutofit/>
          </a:bodyPr>
          <a:lstStyle/>
          <a:p>
            <a:r>
              <a:rPr lang="en-US" dirty="0">
                <a:latin typeface="Times New Roman" panose="02020603050405020304" pitchFamily="18" charset="0"/>
                <a:cs typeface="Times New Roman" panose="02020603050405020304" pitchFamily="18" charset="0"/>
              </a:rPr>
              <a:t> Incidence of true AOM in bronchiolitis by using 2013 guideline deﬁnition </a:t>
            </a:r>
          </a:p>
          <a:p>
            <a:r>
              <a:rPr lang="en-US" dirty="0">
                <a:latin typeface="Times New Roman" panose="02020603050405020304" pitchFamily="18" charset="0"/>
                <a:cs typeface="Times New Roman" panose="02020603050405020304" pitchFamily="18" charset="0"/>
              </a:rPr>
              <a:t> More studies on deep suctioning and nasopharyngeal suctioning </a:t>
            </a:r>
          </a:p>
          <a:p>
            <a:r>
              <a:rPr lang="en-US" dirty="0">
                <a:latin typeface="Times New Roman" panose="02020603050405020304" pitchFamily="18" charset="0"/>
                <a:cs typeface="Times New Roman" panose="02020603050405020304" pitchFamily="18" charset="0"/>
              </a:rPr>
              <a:t>Strategies for monitoring oxygen saturation </a:t>
            </a:r>
          </a:p>
          <a:p>
            <a:r>
              <a:rPr lang="en-US" dirty="0">
                <a:latin typeface="Times New Roman" panose="02020603050405020304" pitchFamily="18" charset="0"/>
                <a:cs typeface="Times New Roman" panose="02020603050405020304" pitchFamily="18" charset="0"/>
              </a:rPr>
              <a:t>Use of home oxygen </a:t>
            </a:r>
          </a:p>
          <a:p>
            <a:r>
              <a:rPr lang="en-US" dirty="0">
                <a:latin typeface="Times New Roman" panose="02020603050405020304" pitchFamily="18" charset="0"/>
                <a:cs typeface="Times New Roman" panose="02020603050405020304" pitchFamily="18" charset="0"/>
              </a:rPr>
              <a:t>Appropriate cutoff for use of oxygen in high altitude </a:t>
            </a:r>
          </a:p>
          <a:p>
            <a:r>
              <a:rPr lang="en-US" dirty="0">
                <a:latin typeface="Times New Roman" panose="02020603050405020304" pitchFamily="18" charset="0"/>
                <a:cs typeface="Times New Roman" panose="02020603050405020304" pitchFamily="18" charset="0"/>
              </a:rPr>
              <a:t>Oxygen delivered by high-ﬂow nasal cannula </a:t>
            </a:r>
          </a:p>
          <a:p>
            <a:r>
              <a:rPr lang="en-US" dirty="0">
                <a:latin typeface="Times New Roman" panose="02020603050405020304" pitchFamily="18" charset="0"/>
                <a:cs typeface="Times New Roman" panose="02020603050405020304" pitchFamily="18" charset="0"/>
              </a:rPr>
              <a:t>RSV vaccine and antiviral agents </a:t>
            </a:r>
          </a:p>
          <a:p>
            <a:r>
              <a:rPr lang="en-US" dirty="0">
                <a:latin typeface="Times New Roman" panose="02020603050405020304" pitchFamily="18" charset="0"/>
                <a:cs typeface="Times New Roman" panose="02020603050405020304" pitchFamily="18" charset="0"/>
              </a:rPr>
              <a:t>Use of palivizumab in special populations, such as cystic ﬁbrosis, neuromuscular diseases, Down syndrome, immune deﬁciency </a:t>
            </a:r>
          </a:p>
          <a:p>
            <a:r>
              <a:rPr lang="en-US" dirty="0">
                <a:latin typeface="Times New Roman" panose="02020603050405020304" pitchFamily="18" charset="0"/>
                <a:cs typeface="Times New Roman" panose="02020603050405020304" pitchFamily="18" charset="0"/>
              </a:rPr>
              <a:t> Emphasis on parent satisfaction/ patient-centered outcomes in all research (</a:t>
            </a:r>
            <a:r>
              <a:rPr lang="en-US" dirty="0" err="1">
                <a:latin typeface="Times New Roman" panose="02020603050405020304" pitchFamily="18" charset="0"/>
                <a:cs typeface="Times New Roman" panose="02020603050405020304" pitchFamily="18" charset="0"/>
              </a:rPr>
              <a:t>ie</a:t>
            </a:r>
            <a:r>
              <a:rPr lang="en-US" dirty="0">
                <a:latin typeface="Times New Roman" panose="02020603050405020304" pitchFamily="18" charset="0"/>
                <a:cs typeface="Times New Roman" panose="02020603050405020304" pitchFamily="18" charset="0"/>
              </a:rPr>
              <a:t>, not LOS as the only measure)</a:t>
            </a:r>
          </a:p>
          <a:p>
            <a:endParaRPr lang="en-US" dirty="0"/>
          </a:p>
        </p:txBody>
      </p:sp>
      <p:sp>
        <p:nvSpPr>
          <p:cNvPr id="4" name="Text Placeholder 3">
            <a:extLst>
              <a:ext uri="{FF2B5EF4-FFF2-40B4-BE49-F238E27FC236}">
                <a16:creationId xmlns:a16="http://schemas.microsoft.com/office/drawing/2014/main" xmlns="" id="{B6EE671E-1801-4731-8797-D2DC5B747CC3}"/>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09156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9580A7-9215-408A-A3F2-E850D85526E1}"/>
              </a:ext>
            </a:extLst>
          </p:cNvPr>
          <p:cNvSpPr>
            <a:spLocks noGrp="1"/>
          </p:cNvSpPr>
          <p:nvPr>
            <p:ph type="title"/>
          </p:nvPr>
        </p:nvSpPr>
        <p:spPr>
          <a:xfrm>
            <a:off x="2231136" y="964692"/>
            <a:ext cx="7729728" cy="1188720"/>
          </a:xfrm>
        </p:spPr>
        <p:txBody>
          <a:bodyPr/>
          <a:lstStyle/>
          <a:p>
            <a:r>
              <a:rPr lang="en-US" dirty="0">
                <a:latin typeface="Times New Roman" panose="02020603050405020304" pitchFamily="18" charset="0"/>
                <a:cs typeface="Times New Roman" panose="02020603050405020304" pitchFamily="18" charset="0"/>
              </a:rPr>
              <a:t>population</a:t>
            </a:r>
          </a:p>
        </p:txBody>
      </p:sp>
      <p:sp>
        <p:nvSpPr>
          <p:cNvPr id="3" name="Content Placeholder 2">
            <a:extLst>
              <a:ext uri="{FF2B5EF4-FFF2-40B4-BE49-F238E27FC236}">
                <a16:creationId xmlns:a16="http://schemas.microsoft.com/office/drawing/2014/main" xmlns="" id="{8B3D9D1F-282E-4354-ADA8-4F2B65575C95}"/>
              </a:ext>
            </a:extLst>
          </p:cNvPr>
          <p:cNvSpPr>
            <a:spLocks noGrp="1"/>
          </p:cNvSpPr>
          <p:nvPr>
            <p:ph idx="1"/>
          </p:nvPr>
        </p:nvSpPr>
        <p:spPr>
          <a:xfrm>
            <a:off x="1718631" y="2412694"/>
            <a:ext cx="9353321" cy="4098275"/>
          </a:xfrm>
        </p:spPr>
        <p:txBody>
          <a:bodyPr>
            <a:normAutofit/>
          </a:bodyPr>
          <a:lstStyle/>
          <a:p>
            <a:r>
              <a:rPr lang="en-US" sz="2400" dirty="0">
                <a:latin typeface="Times New Roman" panose="02020603050405020304" pitchFamily="18" charset="0"/>
                <a:cs typeface="Times New Roman" panose="02020603050405020304" pitchFamily="18" charset="0"/>
              </a:rPr>
              <a:t>Intended for children 1-23 months of age</a:t>
            </a:r>
          </a:p>
          <a:p>
            <a:r>
              <a:rPr lang="en-US" sz="2400" dirty="0">
                <a:latin typeface="Times New Roman" panose="02020603050405020304" pitchFamily="18" charset="0"/>
                <a:cs typeface="Times New Roman" panose="02020603050405020304" pitchFamily="18" charset="0"/>
              </a:rPr>
              <a:t>Excluded:</a:t>
            </a:r>
          </a:p>
          <a:p>
            <a:r>
              <a:rPr lang="en-US" sz="2400" dirty="0">
                <a:latin typeface="Times New Roman" panose="02020603050405020304" pitchFamily="18" charset="0"/>
                <a:cs typeface="Times New Roman" panose="02020603050405020304" pitchFamily="18" charset="0"/>
              </a:rPr>
              <a:t>Children who are Immunocompromised.</a:t>
            </a:r>
          </a:p>
          <a:p>
            <a:r>
              <a:rPr lang="en-US" sz="2400" dirty="0">
                <a:latin typeface="Times New Roman" panose="02020603050405020304" pitchFamily="18" charset="0"/>
                <a:cs typeface="Times New Roman" panose="02020603050405020304" pitchFamily="18" charset="0"/>
              </a:rPr>
              <a:t>Children with underlying respiratory disease.</a:t>
            </a:r>
          </a:p>
          <a:p>
            <a:r>
              <a:rPr lang="en-US" sz="2400" dirty="0">
                <a:latin typeface="Times New Roman" panose="02020603050405020304" pitchFamily="18" charset="0"/>
                <a:cs typeface="Times New Roman" panose="02020603050405020304" pitchFamily="18" charset="0"/>
              </a:rPr>
              <a:t>Children with neuromuscular disease.</a:t>
            </a:r>
          </a:p>
          <a:p>
            <a:r>
              <a:rPr lang="en-US" sz="2400" dirty="0">
                <a:latin typeface="Times New Roman" panose="02020603050405020304" pitchFamily="18" charset="0"/>
                <a:cs typeface="Times New Roman" panose="02020603050405020304" pitchFamily="18" charset="0"/>
              </a:rPr>
              <a:t>Children with congenital heart disease or known hemodynamic conditions.</a:t>
            </a:r>
          </a:p>
          <a:p>
            <a:r>
              <a:rPr lang="en-US" sz="2400" dirty="0">
                <a:latin typeface="Times New Roman" panose="02020603050405020304" pitchFamily="18" charset="0"/>
                <a:cs typeface="Times New Roman" panose="02020603050405020304" pitchFamily="18" charset="0"/>
              </a:rPr>
              <a:t>Recurrent wheezing or risk of asthma.</a:t>
            </a:r>
          </a:p>
        </p:txBody>
      </p:sp>
    </p:spTree>
    <p:extLst>
      <p:ext uri="{BB962C8B-B14F-4D97-AF65-F5344CB8AC3E}">
        <p14:creationId xmlns:p14="http://schemas.microsoft.com/office/powerpoint/2010/main" val="1019057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5F2FC2-16A3-47D4-BE39-4D16B988A0AE}"/>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xmlns="" id="{29592324-3482-4360-A849-70B04BFD8C3D}"/>
              </a:ext>
            </a:extLst>
          </p:cNvPr>
          <p:cNvSpPr>
            <a:spLocks noGrp="1"/>
          </p:cNvSpPr>
          <p:nvPr>
            <p:ph idx="1"/>
          </p:nvPr>
        </p:nvSpPr>
        <p:spPr>
          <a:xfrm>
            <a:off x="1355075" y="2743199"/>
            <a:ext cx="10124501" cy="3779026"/>
          </a:xfrm>
        </p:spPr>
        <p:txBody>
          <a:bodyPr>
            <a:normAutofit/>
          </a:bodyPr>
          <a:lstStyle/>
          <a:p>
            <a:pPr marL="0" indent="-457200">
              <a:lnSpc>
                <a:spcPct val="200000"/>
              </a:lnSpc>
              <a:buNone/>
            </a:pPr>
            <a:r>
              <a:rPr lang="en-US" sz="2000" dirty="0">
                <a:latin typeface="Times New Roman" panose="02020603050405020304" pitchFamily="18" charset="0"/>
                <a:cs typeface="Times New Roman" panose="02020603050405020304" pitchFamily="18" charset="0"/>
              </a:rPr>
              <a:t>Ralston, S. L., </a:t>
            </a:r>
            <a:r>
              <a:rPr lang="en-US" sz="2000" dirty="0" err="1">
                <a:latin typeface="Times New Roman" panose="02020603050405020304" pitchFamily="18" charset="0"/>
                <a:cs typeface="Times New Roman" panose="02020603050405020304" pitchFamily="18" charset="0"/>
              </a:rPr>
              <a:t>Lieberthal</a:t>
            </a:r>
            <a:r>
              <a:rPr lang="en-US" sz="2000" dirty="0">
                <a:latin typeface="Times New Roman" panose="02020603050405020304" pitchFamily="18" charset="0"/>
                <a:cs typeface="Times New Roman" panose="02020603050405020304" pitchFamily="18" charset="0"/>
              </a:rPr>
              <a:t>, A. S., Meissner, C.,  </a:t>
            </a:r>
            <a:r>
              <a:rPr lang="en-US" sz="2000" dirty="0" err="1">
                <a:latin typeface="Times New Roman" panose="02020603050405020304" pitchFamily="18" charset="0"/>
                <a:cs typeface="Times New Roman" panose="02020603050405020304" pitchFamily="18" charset="0"/>
              </a:rPr>
              <a:t>Alverson</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Baley</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Gadomski,A</a:t>
            </a:r>
            <a:r>
              <a:rPr lang="en-US" sz="2000" dirty="0">
                <a:latin typeface="Times New Roman" panose="02020603050405020304" pitchFamily="18" charset="0"/>
                <a:cs typeface="Times New Roman" panose="02020603050405020304" pitchFamily="18" charset="0"/>
              </a:rPr>
              <a:t>. m.,  Johnson, D. W.,  Light,  M.J., </a:t>
            </a:r>
            <a:r>
              <a:rPr lang="en-US" sz="2000" dirty="0" err="1">
                <a:latin typeface="Times New Roman" panose="02020603050405020304" pitchFamily="18" charset="0"/>
                <a:cs typeface="Times New Roman" panose="02020603050405020304" pitchFamily="18" charset="0"/>
              </a:rPr>
              <a:t>Maraqa</a:t>
            </a:r>
            <a:r>
              <a:rPr lang="en-US" sz="2000" dirty="0">
                <a:latin typeface="Times New Roman" panose="02020603050405020304" pitchFamily="18" charset="0"/>
                <a:cs typeface="Times New Roman" panose="02020603050405020304" pitchFamily="18" charset="0"/>
              </a:rPr>
              <a:t>, N. F., Mendonca, E.A.,  Phelan, K.J., </a:t>
            </a:r>
            <a:r>
              <a:rPr lang="en-US" sz="2000" dirty="0" err="1">
                <a:latin typeface="Times New Roman" panose="02020603050405020304" pitchFamily="18" charset="0"/>
                <a:cs typeface="Times New Roman" panose="02020603050405020304" pitchFamily="18" charset="0"/>
              </a:rPr>
              <a:t>Zorc</a:t>
            </a:r>
            <a:r>
              <a:rPr lang="en-US" sz="2000" dirty="0">
                <a:latin typeface="Times New Roman" panose="02020603050405020304" pitchFamily="18" charset="0"/>
                <a:cs typeface="Times New Roman" panose="02020603050405020304" pitchFamily="18" charset="0"/>
              </a:rPr>
              <a:t>, J.J.,  Stanko-</a:t>
            </a:r>
            <a:r>
              <a:rPr lang="en-US" sz="2000" dirty="0" err="1">
                <a:latin typeface="Times New Roman" panose="02020603050405020304" pitchFamily="18" charset="0"/>
                <a:cs typeface="Times New Roman" panose="02020603050405020304" pitchFamily="18" charset="0"/>
              </a:rPr>
              <a:t>Lopp</a:t>
            </a:r>
            <a:r>
              <a:rPr lang="en-US" sz="2000" dirty="0">
                <a:latin typeface="Times New Roman" panose="02020603050405020304" pitchFamily="18" charset="0"/>
                <a:cs typeface="Times New Roman" panose="02020603050405020304" pitchFamily="18" charset="0"/>
              </a:rPr>
              <a:t>, D., Brown, M.A., Nathanson, I., </a:t>
            </a:r>
            <a:r>
              <a:rPr lang="en-US" sz="2000" dirty="0" err="1">
                <a:latin typeface="Times New Roman" panose="02020603050405020304" pitchFamily="18" charset="0"/>
                <a:cs typeface="Times New Roman" panose="02020603050405020304" pitchFamily="18" charset="0"/>
              </a:rPr>
              <a:t>Rosenblum,E</a:t>
            </a:r>
            <a:r>
              <a:rPr lang="en-US" sz="2000" dirty="0">
                <a:latin typeface="Times New Roman" panose="02020603050405020304" pitchFamily="18" charset="0"/>
                <a:cs typeface="Times New Roman" panose="02020603050405020304" pitchFamily="18" charset="0"/>
              </a:rPr>
              <a:t>., Sayles, S., and Hernandez-</a:t>
            </a:r>
            <a:r>
              <a:rPr lang="en-US" sz="2000" dirty="0" err="1">
                <a:latin typeface="Times New Roman" panose="02020603050405020304" pitchFamily="18" charset="0"/>
                <a:cs typeface="Times New Roman" panose="02020603050405020304" pitchFamily="18" charset="0"/>
              </a:rPr>
              <a:t>Cancio</a:t>
            </a:r>
            <a:r>
              <a:rPr lang="en-US" sz="2000" dirty="0">
                <a:latin typeface="Times New Roman" panose="02020603050405020304" pitchFamily="18" charset="0"/>
                <a:cs typeface="Times New Roman" panose="02020603050405020304" pitchFamily="18" charset="0"/>
              </a:rPr>
              <a:t>, S. (2014). Clinical practice guideline: The diagnosis,  management, and prevention of bronchiolitis. </a:t>
            </a:r>
            <a:r>
              <a:rPr lang="en-US" sz="2000" i="1" dirty="0">
                <a:latin typeface="Times New Roman" panose="02020603050405020304" pitchFamily="18" charset="0"/>
                <a:cs typeface="Times New Roman" panose="02020603050405020304" pitchFamily="18" charset="0"/>
              </a:rPr>
              <a:t>Pediatrics. 134. e1474-1501.</a:t>
            </a:r>
          </a:p>
        </p:txBody>
      </p:sp>
    </p:spTree>
    <p:extLst>
      <p:ext uri="{BB962C8B-B14F-4D97-AF65-F5344CB8AC3E}">
        <p14:creationId xmlns:p14="http://schemas.microsoft.com/office/powerpoint/2010/main" val="339968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960E96-25A0-4F9D-8104-F85932CE572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Definition</a:t>
            </a:r>
          </a:p>
        </p:txBody>
      </p:sp>
      <p:sp>
        <p:nvSpPr>
          <p:cNvPr id="3" name="Content Placeholder 2">
            <a:extLst>
              <a:ext uri="{FF2B5EF4-FFF2-40B4-BE49-F238E27FC236}">
                <a16:creationId xmlns:a16="http://schemas.microsoft.com/office/drawing/2014/main" xmlns="" id="{54F19EFC-F44E-4A6D-9489-C40A04E90765}"/>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Bronchiolitis is commonly caused by a viral illness of the lower respiratory tract in infants.</a:t>
            </a:r>
          </a:p>
          <a:p>
            <a:r>
              <a:rPr lang="en-US" dirty="0">
                <a:latin typeface="Times New Roman" panose="02020603050405020304" pitchFamily="18" charset="0"/>
                <a:cs typeface="Times New Roman" panose="02020603050405020304" pitchFamily="18" charset="0"/>
              </a:rPr>
              <a:t>It is characterized by acute inflammation, edema, and necrosis of the epithelial cells lining the small airways. </a:t>
            </a:r>
          </a:p>
          <a:p>
            <a:r>
              <a:rPr lang="en-US" dirty="0">
                <a:latin typeface="Times New Roman" panose="02020603050405020304" pitchFamily="18" charset="0"/>
                <a:cs typeface="Times New Roman" panose="02020603050405020304" pitchFamily="18" charset="0"/>
              </a:rPr>
              <a:t>There is increased mucous production</a:t>
            </a:r>
          </a:p>
          <a:p>
            <a:r>
              <a:rPr lang="en-US" dirty="0">
                <a:latin typeface="Times New Roman" panose="02020603050405020304" pitchFamily="18" charset="0"/>
                <a:cs typeface="Times New Roman" panose="02020603050405020304" pitchFamily="18" charset="0"/>
              </a:rPr>
              <a:t>Signs and Symptoms include; rhinitis, cough which may progress to tachypnea, wheezing, rales, use of accessory muscles, and/or nasal flaring.</a:t>
            </a:r>
          </a:p>
          <a:p>
            <a:r>
              <a:rPr lang="en-US" dirty="0">
                <a:latin typeface="Times New Roman" panose="02020603050405020304" pitchFamily="18" charset="0"/>
                <a:cs typeface="Times New Roman" panose="02020603050405020304" pitchFamily="18" charset="0"/>
              </a:rPr>
              <a:t>Peak season December to March</a:t>
            </a:r>
          </a:p>
          <a:p>
            <a:r>
              <a:rPr lang="en-US" dirty="0">
                <a:latin typeface="Times New Roman" panose="02020603050405020304" pitchFamily="18" charset="0"/>
                <a:cs typeface="Times New Roman" panose="02020603050405020304" pitchFamily="18" charset="0"/>
              </a:rPr>
              <a:t>Bronchiolitis is the most common cause for hospitalization among infants during the first 12 months.</a:t>
            </a:r>
          </a:p>
          <a:p>
            <a:pPr marL="0" indent="0">
              <a:buNone/>
            </a:pPr>
            <a:endParaRPr lang="en-US" dirty="0"/>
          </a:p>
          <a:p>
            <a:endParaRPr lang="en-US" dirty="0"/>
          </a:p>
        </p:txBody>
      </p:sp>
    </p:spTree>
    <p:extLst>
      <p:ext uri="{BB962C8B-B14F-4D97-AF65-F5344CB8AC3E}">
        <p14:creationId xmlns:p14="http://schemas.microsoft.com/office/powerpoint/2010/main" val="2574214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E85A65-D14C-4A9B-9CEB-DD48656DD63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Risks</a:t>
            </a:r>
          </a:p>
        </p:txBody>
      </p:sp>
      <p:sp>
        <p:nvSpPr>
          <p:cNvPr id="3" name="Content Placeholder 2">
            <a:extLst>
              <a:ext uri="{FF2B5EF4-FFF2-40B4-BE49-F238E27FC236}">
                <a16:creationId xmlns:a16="http://schemas.microsoft.com/office/drawing/2014/main" xmlns="" id="{D65E92FB-63CA-4E99-99EF-68502FD0B5E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Bronchiolitis is the most common cause of hospitalization among infants during their first 12 months of life. </a:t>
            </a:r>
          </a:p>
          <a:p>
            <a:r>
              <a:rPr lang="en-US" dirty="0">
                <a:latin typeface="Times New Roman" panose="02020603050405020304" pitchFamily="18" charset="0"/>
                <a:cs typeface="Times New Roman" panose="02020603050405020304" pitchFamily="18" charset="0"/>
              </a:rPr>
              <a:t>~ 100,000 admissions annually in the United States</a:t>
            </a:r>
          </a:p>
          <a:p>
            <a:r>
              <a:rPr lang="en-US" dirty="0">
                <a:latin typeface="Times New Roman" panose="02020603050405020304" pitchFamily="18" charset="0"/>
                <a:cs typeface="Times New Roman" panose="02020603050405020304" pitchFamily="18" charset="0"/>
              </a:rPr>
              <a:t>The estimated cost of these admission is $1.73 billion.</a:t>
            </a:r>
          </a:p>
          <a:p>
            <a:r>
              <a:rPr lang="en-US" dirty="0">
                <a:latin typeface="Times New Roman" panose="02020603050405020304" pitchFamily="18" charset="0"/>
                <a:cs typeface="Times New Roman" panose="02020603050405020304" pitchFamily="18" charset="0"/>
              </a:rPr>
              <a:t>One estimate of hospitalization from the CDC was 5.2 per 1000 children &lt; 24 months (study timeline 200-2005)</a:t>
            </a:r>
          </a:p>
          <a:p>
            <a:r>
              <a:rPr lang="en-US" dirty="0">
                <a:latin typeface="Times New Roman" panose="02020603050405020304" pitchFamily="18" charset="0"/>
                <a:cs typeface="Times New Roman" panose="02020603050405020304" pitchFamily="18" charset="0"/>
              </a:rPr>
              <a:t>The largest age-specific hospitalization occurred between 30-60 days of age at a rate of 25.9/1000 children.</a:t>
            </a:r>
          </a:p>
        </p:txBody>
      </p:sp>
    </p:spTree>
    <p:extLst>
      <p:ext uri="{BB962C8B-B14F-4D97-AF65-F5344CB8AC3E}">
        <p14:creationId xmlns:p14="http://schemas.microsoft.com/office/powerpoint/2010/main" val="869298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829575-C048-43EA-B833-2D02226ECA3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Methods</a:t>
            </a:r>
          </a:p>
        </p:txBody>
      </p:sp>
      <p:sp>
        <p:nvSpPr>
          <p:cNvPr id="3" name="Content Placeholder 2">
            <a:extLst>
              <a:ext uri="{FF2B5EF4-FFF2-40B4-BE49-F238E27FC236}">
                <a16:creationId xmlns:a16="http://schemas.microsoft.com/office/drawing/2014/main" xmlns="" id="{BFF5858B-6E95-4B96-B20D-915E3D21175E}"/>
              </a:ext>
            </a:extLst>
          </p:cNvPr>
          <p:cNvSpPr>
            <a:spLocks noGrp="1"/>
          </p:cNvSpPr>
          <p:nvPr>
            <p:ph idx="1"/>
          </p:nvPr>
        </p:nvSpPr>
        <p:spPr>
          <a:xfrm>
            <a:off x="2231136" y="2450755"/>
            <a:ext cx="8939968" cy="3905975"/>
          </a:xfrm>
        </p:spPr>
        <p:txBody>
          <a:bodyPr>
            <a:noAutofit/>
          </a:bodyPr>
          <a:lstStyle/>
          <a:p>
            <a:r>
              <a:rPr lang="en-US" sz="2400" dirty="0">
                <a:latin typeface="Times New Roman" panose="02020603050405020304" pitchFamily="18" charset="0"/>
                <a:cs typeface="Times New Roman" panose="02020603050405020304" pitchFamily="18" charset="0"/>
              </a:rPr>
              <a:t>A subcommittee was made up of;  primary care physicians, pediatricians, family practice, ED, hospital medicine, pulmonologists, neonatal, peds infectious disease, a parent representative, and an epidemiologist trained in systemic reviews.</a:t>
            </a:r>
          </a:p>
          <a:p>
            <a:r>
              <a:rPr lang="en-US" sz="2400" dirty="0">
                <a:latin typeface="Times New Roman" panose="02020603050405020304" pitchFamily="18" charset="0"/>
                <a:cs typeface="Times New Roman" panose="02020603050405020304" pitchFamily="18" charset="0"/>
              </a:rPr>
              <a:t>The evidence search and review included electronic database searches in The Cochrane Library, Ovid, CINAHL, EBSCO and </a:t>
            </a:r>
            <a:r>
              <a:rPr lang="en-US" sz="2400" dirty="0" err="1">
                <a:latin typeface="Times New Roman" panose="02020603050405020304" pitchFamily="18" charset="0"/>
                <a:cs typeface="Times New Roman" panose="02020603050405020304" pitchFamily="18" charset="0"/>
              </a:rPr>
              <a:t>Pubmed</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The search strategy included database searches reviewed by 1 of 4 members of the committee. The original evidence-based articles from 2003 were reviewed along with new evidence-based articles written from 2004 – 2014. </a:t>
            </a:r>
          </a:p>
        </p:txBody>
      </p:sp>
    </p:spTree>
    <p:extLst>
      <p:ext uri="{BB962C8B-B14F-4D97-AF65-F5344CB8AC3E}">
        <p14:creationId xmlns:p14="http://schemas.microsoft.com/office/powerpoint/2010/main" val="3484692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C9755C-E2AA-467C-BF94-295FEFA7269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Evidence-Based APPROACH</a:t>
            </a:r>
          </a:p>
        </p:txBody>
      </p:sp>
      <p:sp>
        <p:nvSpPr>
          <p:cNvPr id="3" name="Content Placeholder 2">
            <a:extLst>
              <a:ext uri="{FF2B5EF4-FFF2-40B4-BE49-F238E27FC236}">
                <a16:creationId xmlns:a16="http://schemas.microsoft.com/office/drawing/2014/main" xmlns="" id="{46E99506-C6BA-4064-98E0-10373437107F}"/>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The evidence-based approach reflect the quality of evidence and the balance of benefit and harm that is anticipated when the recommendation is followed.</a:t>
            </a:r>
          </a:p>
          <a:p>
            <a:r>
              <a:rPr lang="en-US" sz="2400" dirty="0">
                <a:latin typeface="Times New Roman" panose="02020603050405020304" pitchFamily="18" charset="0"/>
                <a:cs typeface="Times New Roman" panose="02020603050405020304" pitchFamily="18" charset="0"/>
              </a:rPr>
              <a:t>This clinical practice guideline is not intended as a sole source of guidance in management of children with bronchiolitis only as a guide to support decision making. </a:t>
            </a:r>
          </a:p>
          <a:p>
            <a:r>
              <a:rPr lang="en-US" sz="2400" dirty="0">
                <a:latin typeface="Times New Roman" panose="02020603050405020304" pitchFamily="18" charset="0"/>
                <a:cs typeface="Times New Roman" panose="02020603050405020304" pitchFamily="18" charset="0"/>
              </a:rPr>
              <a:t>These guidelines are reviewed every 5 years. </a:t>
            </a:r>
          </a:p>
        </p:txBody>
      </p:sp>
    </p:spTree>
    <p:extLst>
      <p:ext uri="{BB962C8B-B14F-4D97-AF65-F5344CB8AC3E}">
        <p14:creationId xmlns:p14="http://schemas.microsoft.com/office/powerpoint/2010/main" val="1366054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417A4F-5BB9-4615-9CD6-0DF4AD5B47CD}"/>
              </a:ext>
            </a:extLst>
          </p:cNvPr>
          <p:cNvSpPr>
            <a:spLocks noGrp="1"/>
          </p:cNvSpPr>
          <p:nvPr>
            <p:ph type="title"/>
          </p:nvPr>
        </p:nvSpPr>
        <p:spPr>
          <a:xfrm>
            <a:off x="8340090" y="2404872"/>
            <a:ext cx="3044952" cy="1627632"/>
          </a:xfrm>
        </p:spPr>
        <p:txBody>
          <a:bodyPr vert="horz" lIns="274320" tIns="182880" rIns="274320" bIns="182880" rtlCol="0" anchor="ctr" anchorCtr="1">
            <a:normAutofit/>
          </a:bodyPr>
          <a:lstStyle/>
          <a:p>
            <a:r>
              <a:rPr lang="en-US" sz="1800"/>
              <a:t>Levels of Recommendation</a:t>
            </a:r>
          </a:p>
        </p:txBody>
      </p:sp>
      <p:sp>
        <p:nvSpPr>
          <p:cNvPr id="9" name="Rectangle 8">
            <a:extLst>
              <a:ext uri="{FF2B5EF4-FFF2-40B4-BE49-F238E27FC236}">
                <a16:creationId xmlns:a16="http://schemas.microsoft.com/office/drawing/2014/main" xmlns="" id="{CB94C45D-FCB1-4B86-967A-2C9EDB637F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27045" y="640080"/>
            <a:ext cx="689762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xmlns="" id="{232C4A34-762E-40DF-A8AF-0D811BC025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93161" y="802767"/>
            <a:ext cx="656539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xmlns="" id="{0190208A-2872-4512-B65D-A9F641C5F732}"/>
              </a:ext>
            </a:extLst>
          </p:cNvPr>
          <p:cNvPicPr>
            <a:picLocks noChangeAspect="1"/>
          </p:cNvPicPr>
          <p:nvPr/>
        </p:nvPicPr>
        <p:blipFill rotWithShape="1">
          <a:blip r:embed="rId3"/>
          <a:srcRect r="-2" b="3290"/>
          <a:stretch/>
        </p:blipFill>
        <p:spPr>
          <a:xfrm>
            <a:off x="628452" y="561861"/>
            <a:ext cx="7493032" cy="5905040"/>
          </a:xfrm>
          <a:prstGeom prst="rect">
            <a:avLst/>
          </a:prstGeom>
        </p:spPr>
      </p:pic>
    </p:spTree>
    <p:extLst>
      <p:ext uri="{BB962C8B-B14F-4D97-AF65-F5344CB8AC3E}">
        <p14:creationId xmlns:p14="http://schemas.microsoft.com/office/powerpoint/2010/main" val="443403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02BD67-F138-4270-881D-80EACB77582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Diagnosis</a:t>
            </a:r>
          </a:p>
        </p:txBody>
      </p:sp>
      <p:sp>
        <p:nvSpPr>
          <p:cNvPr id="3" name="Text Placeholder 2">
            <a:extLst>
              <a:ext uri="{FF2B5EF4-FFF2-40B4-BE49-F238E27FC236}">
                <a16:creationId xmlns:a16="http://schemas.microsoft.com/office/drawing/2014/main" xmlns="" id="{2FB25314-72A3-4697-8469-C47E841DF6A0}"/>
              </a:ext>
            </a:extLst>
          </p:cNvPr>
          <p:cNvSpPr>
            <a:spLocks noGrp="1"/>
          </p:cNvSpPr>
          <p:nvPr>
            <p:ph type="body" sz="half" idx="2"/>
          </p:nvPr>
        </p:nvSpPr>
        <p:spPr>
          <a:xfrm>
            <a:off x="1150620" y="3560935"/>
            <a:ext cx="3794760" cy="2194036"/>
          </a:xfrm>
        </p:spPr>
        <p:txBody>
          <a:bodyPr/>
          <a:lstStyle/>
          <a:p>
            <a:r>
              <a:rPr lang="en-US" sz="2000" dirty="0">
                <a:latin typeface="Times New Roman" panose="02020603050405020304" pitchFamily="18" charset="0"/>
                <a:cs typeface="Times New Roman" panose="02020603050405020304" pitchFamily="18" charset="0"/>
              </a:rPr>
              <a:t>This is 1A (strongly recommended</a:t>
            </a:r>
          </a:p>
          <a:p>
            <a:r>
              <a:rPr lang="en-US" sz="2000" b="1" dirty="0">
                <a:solidFill>
                  <a:srgbClr val="000000"/>
                </a:solidFill>
                <a:latin typeface="Times New Roman" panose="02020603050405020304" pitchFamily="18" charset="0"/>
                <a:cs typeface="Times New Roman" panose="02020603050405020304" pitchFamily="18" charset="0"/>
              </a:rPr>
              <a:t>Evidence Quality: B; Recommendation Strength: Strong Recommendation).</a:t>
            </a:r>
          </a:p>
          <a:p>
            <a:endParaRPr lang="en-US" dirty="0">
              <a:latin typeface="Times New Roman" panose="02020603050405020304" pitchFamily="18" charset="0"/>
              <a:cs typeface="Times New Roman" panose="02020603050405020304" pitchFamily="18" charset="0"/>
            </a:endParaRPr>
          </a:p>
          <a:p>
            <a:endParaRPr lang="en-US" dirty="0"/>
          </a:p>
        </p:txBody>
      </p:sp>
      <p:graphicFrame>
        <p:nvGraphicFramePr>
          <p:cNvPr id="7" name="Table 6">
            <a:extLst>
              <a:ext uri="{FF2B5EF4-FFF2-40B4-BE49-F238E27FC236}">
                <a16:creationId xmlns:a16="http://schemas.microsoft.com/office/drawing/2014/main" xmlns="" id="{64ADA398-8272-4E26-A3B1-51D272A57055}"/>
              </a:ext>
            </a:extLst>
          </p:cNvPr>
          <p:cNvGraphicFramePr>
            <a:graphicFrameLocks noGrp="1"/>
          </p:cNvGraphicFramePr>
          <p:nvPr>
            <p:extLst>
              <p:ext uri="{D42A27DB-BD31-4B8C-83A1-F6EECF244321}">
                <p14:modId xmlns:p14="http://schemas.microsoft.com/office/powerpoint/2010/main" val="482909622"/>
              </p:ext>
            </p:extLst>
          </p:nvPr>
        </p:nvGraphicFramePr>
        <p:xfrm>
          <a:off x="6334699" y="385592"/>
          <a:ext cx="5596567" cy="6004193"/>
        </p:xfrm>
        <a:graphic>
          <a:graphicData uri="http://schemas.openxmlformats.org/drawingml/2006/table">
            <a:tbl>
              <a:tblPr/>
              <a:tblGrid>
                <a:gridCol w="2721089">
                  <a:extLst>
                    <a:ext uri="{9D8B030D-6E8A-4147-A177-3AD203B41FA5}">
                      <a16:colId xmlns:a16="http://schemas.microsoft.com/office/drawing/2014/main" xmlns="" val="339160504"/>
                    </a:ext>
                  </a:extLst>
                </a:gridCol>
                <a:gridCol w="2875478">
                  <a:extLst>
                    <a:ext uri="{9D8B030D-6E8A-4147-A177-3AD203B41FA5}">
                      <a16:colId xmlns:a16="http://schemas.microsoft.com/office/drawing/2014/main" xmlns="" val="3400448494"/>
                    </a:ext>
                  </a:extLst>
                </a:gridCol>
              </a:tblGrid>
              <a:tr h="816664">
                <a:tc>
                  <a:txBody>
                    <a:bodyPr/>
                    <a:lstStyle/>
                    <a:p>
                      <a:pPr algn="ctr" fontAlgn="ctr"/>
                      <a:r>
                        <a:rPr lang="en-US" sz="1600" b="1" i="0" u="none" strike="noStrike" dirty="0">
                          <a:solidFill>
                            <a:srgbClr val="666666"/>
                          </a:solidFill>
                          <a:effectLst/>
                          <a:latin typeface="Times New Roman" panose="02020603050405020304" pitchFamily="18" charset="0"/>
                        </a:rPr>
                        <a:t>Aggregate evidence quality</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1" i="0" u="none" strike="noStrike" dirty="0">
                          <a:solidFill>
                            <a:srgbClr val="666666"/>
                          </a:solidFill>
                          <a:effectLst/>
                          <a:latin typeface="Times New Roman" panose="02020603050405020304" pitchFamily="18" charset="0"/>
                        </a:rPr>
                        <a:t>B</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365554653"/>
                  </a:ext>
                </a:extLst>
              </a:tr>
              <a:tr h="816664">
                <a:tc>
                  <a:txBody>
                    <a:bodyPr/>
                    <a:lstStyle/>
                    <a:p>
                      <a:pPr algn="ctr" fontAlgn="ctr"/>
                      <a:r>
                        <a:rPr lang="en-US" sz="1600" b="0" i="0" u="none" strike="noStrike">
                          <a:solidFill>
                            <a:srgbClr val="666666"/>
                          </a:solidFill>
                          <a:effectLst/>
                          <a:latin typeface="Times New Roman" panose="02020603050405020304" pitchFamily="18" charset="0"/>
                        </a:rPr>
                        <a:t>Benefits</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666666"/>
                          </a:solidFill>
                          <a:effectLst/>
                          <a:latin typeface="Times New Roman" panose="02020603050405020304" pitchFamily="18" charset="0"/>
                        </a:rPr>
                        <a:t>Inexpensive, noninvasive, accurate</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989400967"/>
                  </a:ext>
                </a:extLst>
              </a:tr>
              <a:tr h="504142">
                <a:tc>
                  <a:txBody>
                    <a:bodyPr/>
                    <a:lstStyle/>
                    <a:p>
                      <a:pPr algn="ctr" fontAlgn="ctr"/>
                      <a:r>
                        <a:rPr lang="en-US" sz="1600" b="0" i="0" u="none" strike="noStrike">
                          <a:solidFill>
                            <a:srgbClr val="666666"/>
                          </a:solidFill>
                          <a:effectLst/>
                          <a:latin typeface="Times New Roman" panose="02020603050405020304" pitchFamily="18" charset="0"/>
                        </a:rPr>
                        <a:t>Risk, harm, cost</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EEE"/>
                    </a:solidFill>
                  </a:tcPr>
                </a:tc>
                <a:tc>
                  <a:txBody>
                    <a:bodyPr/>
                    <a:lstStyle/>
                    <a:p>
                      <a:pPr algn="ctr" fontAlgn="ctr"/>
                      <a:r>
                        <a:rPr lang="en-US" sz="1600" b="0" i="0" u="none" strike="noStrike" dirty="0">
                          <a:solidFill>
                            <a:srgbClr val="666666"/>
                          </a:solidFill>
                          <a:effectLst/>
                          <a:latin typeface="Times New Roman" panose="02020603050405020304" pitchFamily="18" charset="0"/>
                        </a:rPr>
                        <a:t>Missing other diagnoses</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EEE"/>
                    </a:solidFill>
                  </a:tcPr>
                </a:tc>
                <a:extLst>
                  <a:ext uri="{0D108BD9-81ED-4DB2-BD59-A6C34878D82A}">
                    <a16:rowId xmlns:a16="http://schemas.microsoft.com/office/drawing/2014/main" xmlns="" val="3014646275"/>
                  </a:ext>
                </a:extLst>
              </a:tr>
              <a:tr h="504142">
                <a:tc>
                  <a:txBody>
                    <a:bodyPr/>
                    <a:lstStyle/>
                    <a:p>
                      <a:pPr algn="ctr" fontAlgn="ctr"/>
                      <a:r>
                        <a:rPr lang="en-US" sz="1600" b="0" i="0" u="none" strike="noStrike" dirty="0">
                          <a:solidFill>
                            <a:srgbClr val="666666"/>
                          </a:solidFill>
                          <a:effectLst/>
                          <a:latin typeface="Times New Roman" panose="02020603050405020304" pitchFamily="18" charset="0"/>
                        </a:rPr>
                        <a:t>Benefit-harm assessment</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666666"/>
                          </a:solidFill>
                          <a:effectLst/>
                          <a:latin typeface="Times New Roman" panose="02020603050405020304" pitchFamily="18" charset="0"/>
                        </a:rPr>
                        <a:t>Benefits outweigh harms</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298507638"/>
                  </a:ext>
                </a:extLst>
              </a:tr>
              <a:tr h="504142">
                <a:tc>
                  <a:txBody>
                    <a:bodyPr/>
                    <a:lstStyle/>
                    <a:p>
                      <a:pPr algn="ctr" fontAlgn="ctr"/>
                      <a:r>
                        <a:rPr lang="en-US" sz="1600" b="0" i="0" u="none" strike="noStrike">
                          <a:solidFill>
                            <a:srgbClr val="666666"/>
                          </a:solidFill>
                          <a:effectLst/>
                          <a:latin typeface="Times New Roman" panose="02020603050405020304" pitchFamily="18" charset="0"/>
                        </a:rPr>
                        <a:t>Value judgments</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666666"/>
                          </a:solidFill>
                          <a:effectLst/>
                          <a:latin typeface="Times New Roman" panose="02020603050405020304" pitchFamily="18" charset="0"/>
                        </a:rPr>
                        <a:t>None</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543248515"/>
                  </a:ext>
                </a:extLst>
              </a:tr>
              <a:tr h="504142">
                <a:tc>
                  <a:txBody>
                    <a:bodyPr/>
                    <a:lstStyle/>
                    <a:p>
                      <a:pPr algn="ctr" fontAlgn="ctr"/>
                      <a:r>
                        <a:rPr lang="en-US" sz="1600" b="0" i="0" u="none" strike="noStrike">
                          <a:solidFill>
                            <a:srgbClr val="666666"/>
                          </a:solidFill>
                          <a:effectLst/>
                          <a:latin typeface="Times New Roman" panose="02020603050405020304" pitchFamily="18" charset="0"/>
                        </a:rPr>
                        <a:t>Intentional vagueness</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666666"/>
                          </a:solidFill>
                          <a:effectLst/>
                          <a:latin typeface="Times New Roman" panose="02020603050405020304" pitchFamily="18" charset="0"/>
                        </a:rPr>
                        <a:t>None</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166589524"/>
                  </a:ext>
                </a:extLst>
              </a:tr>
              <a:tr h="816664">
                <a:tc>
                  <a:txBody>
                    <a:bodyPr/>
                    <a:lstStyle/>
                    <a:p>
                      <a:pPr algn="ctr" fontAlgn="ctr"/>
                      <a:r>
                        <a:rPr lang="en-US" sz="1600" b="0" i="0" u="none" strike="noStrike">
                          <a:solidFill>
                            <a:srgbClr val="666666"/>
                          </a:solidFill>
                          <a:effectLst/>
                          <a:latin typeface="Times New Roman" panose="02020603050405020304" pitchFamily="18" charset="0"/>
                        </a:rPr>
                        <a:t>Role of patient preferences</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666666"/>
                          </a:solidFill>
                          <a:effectLst/>
                          <a:latin typeface="Times New Roman" panose="02020603050405020304" pitchFamily="18" charset="0"/>
                        </a:rPr>
                        <a:t>None</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28960853"/>
                  </a:ext>
                </a:extLst>
              </a:tr>
              <a:tr h="504142">
                <a:tc>
                  <a:txBody>
                    <a:bodyPr/>
                    <a:lstStyle/>
                    <a:p>
                      <a:pPr algn="ctr" fontAlgn="ctr"/>
                      <a:r>
                        <a:rPr lang="en-US" sz="1600" b="0" i="0" u="none" strike="noStrike">
                          <a:solidFill>
                            <a:srgbClr val="666666"/>
                          </a:solidFill>
                          <a:effectLst/>
                          <a:latin typeface="Times New Roman" panose="02020603050405020304" pitchFamily="18" charset="0"/>
                        </a:rPr>
                        <a:t>Exclusions</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666666"/>
                          </a:solidFill>
                          <a:effectLst/>
                          <a:latin typeface="Times New Roman" panose="02020603050405020304" pitchFamily="18" charset="0"/>
                        </a:rPr>
                        <a:t>None</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324088086"/>
                  </a:ext>
                </a:extLst>
              </a:tr>
              <a:tr h="504142">
                <a:tc>
                  <a:txBody>
                    <a:bodyPr/>
                    <a:lstStyle/>
                    <a:p>
                      <a:pPr algn="ctr" fontAlgn="ctr"/>
                      <a:r>
                        <a:rPr lang="en-US" sz="1600" b="0" i="0" u="none" strike="noStrike">
                          <a:solidFill>
                            <a:srgbClr val="666666"/>
                          </a:solidFill>
                          <a:effectLst/>
                          <a:latin typeface="Times New Roman" panose="02020603050405020304" pitchFamily="18" charset="0"/>
                        </a:rPr>
                        <a:t>Strength</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666666"/>
                          </a:solidFill>
                          <a:effectLst/>
                          <a:latin typeface="Times New Roman" panose="02020603050405020304" pitchFamily="18" charset="0"/>
                        </a:rPr>
                        <a:t>Strong recommendation</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21650070"/>
                  </a:ext>
                </a:extLst>
              </a:tr>
              <a:tr h="529349">
                <a:tc>
                  <a:txBody>
                    <a:bodyPr/>
                    <a:lstStyle/>
                    <a:p>
                      <a:pPr algn="ctr" fontAlgn="ctr"/>
                      <a:r>
                        <a:rPr lang="en-US" sz="1600" b="0" i="0" u="none" strike="noStrike">
                          <a:solidFill>
                            <a:srgbClr val="666666"/>
                          </a:solidFill>
                          <a:effectLst/>
                          <a:latin typeface="Times New Roman" panose="02020603050405020304" pitchFamily="18" charset="0"/>
                        </a:rPr>
                        <a:t>Differences of opinion</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666666"/>
                          </a:solidFill>
                          <a:effectLst/>
                          <a:latin typeface="Times New Roman" panose="02020603050405020304" pitchFamily="18" charset="0"/>
                        </a:rPr>
                        <a:t>None</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47813785"/>
                  </a:ext>
                </a:extLst>
              </a:tr>
            </a:tbl>
          </a:graphicData>
        </a:graphic>
      </p:graphicFrame>
    </p:spTree>
    <p:extLst>
      <p:ext uri="{BB962C8B-B14F-4D97-AF65-F5344CB8AC3E}">
        <p14:creationId xmlns:p14="http://schemas.microsoft.com/office/powerpoint/2010/main" val="251433449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5324</Words>
  <Application>Microsoft Office PowerPoint</Application>
  <PresentationFormat>Widescreen</PresentationFormat>
  <Paragraphs>621</Paragraphs>
  <Slides>30</Slides>
  <Notes>26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AdvOT5630c1e9.B</vt:lpstr>
      <vt:lpstr>Arial</vt:lpstr>
      <vt:lpstr>Arvo</vt:lpstr>
      <vt:lpstr>Calibri</vt:lpstr>
      <vt:lpstr>Gill Sans MT</vt:lpstr>
      <vt:lpstr>inherit</vt:lpstr>
      <vt:lpstr>PT Sans</vt:lpstr>
      <vt:lpstr>Times New Roman</vt:lpstr>
      <vt:lpstr>Parcel</vt:lpstr>
      <vt:lpstr>Worksheet</vt:lpstr>
      <vt:lpstr>Journal Club: Evidence Based Practice</vt:lpstr>
      <vt:lpstr>Guideline  application</vt:lpstr>
      <vt:lpstr>population</vt:lpstr>
      <vt:lpstr>Definition</vt:lpstr>
      <vt:lpstr>Risks</vt:lpstr>
      <vt:lpstr>Methods</vt:lpstr>
      <vt:lpstr>Evidence-Based APPROACH</vt:lpstr>
      <vt:lpstr>Levels of Recommendation</vt:lpstr>
      <vt:lpstr>Diagnosis</vt:lpstr>
      <vt:lpstr>Assess risk</vt:lpstr>
      <vt:lpstr>Diagnosis based on history and physical exam   Evidence Quality: B; Recommendation Strength: Moderate Recommendation </vt:lpstr>
      <vt:lpstr>Albuterol</vt:lpstr>
      <vt:lpstr>EPINEPHRINE</vt:lpstr>
      <vt:lpstr>HYPERTONIC SALINE</vt:lpstr>
      <vt:lpstr>CORTICOSTEROIDS</vt:lpstr>
      <vt:lpstr>Oxygen</vt:lpstr>
      <vt:lpstr>Continuous Pulse Oximetry</vt:lpstr>
      <vt:lpstr>Chest Physiotherapy</vt:lpstr>
      <vt:lpstr>Antibiotic use</vt:lpstr>
      <vt:lpstr>Fluids</vt:lpstr>
      <vt:lpstr>Palivizumab</vt:lpstr>
      <vt:lpstr>HAND HYGIENE</vt:lpstr>
      <vt:lpstr>Alcohol-based decontamination</vt:lpstr>
      <vt:lpstr>Smoking</vt:lpstr>
      <vt:lpstr>Counseling on Environmental</vt:lpstr>
      <vt:lpstr>Breastfeeding</vt:lpstr>
      <vt:lpstr>FAMILY EDUCATION </vt:lpstr>
      <vt:lpstr>FUTURE RESEARCH NEEDS  </vt:lpstr>
      <vt:lpstr>FUTURE RESEARCH NEEDS</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Club: Evidence Based Practice</dc:title>
  <dc:creator>Thew, Margaret</dc:creator>
  <cp:lastModifiedBy>Romashko, Dr. Amy</cp:lastModifiedBy>
  <cp:revision>103</cp:revision>
  <dcterms:created xsi:type="dcterms:W3CDTF">2019-10-18T21:13:57Z</dcterms:created>
  <dcterms:modified xsi:type="dcterms:W3CDTF">2019-10-24T18:14:25Z</dcterms:modified>
</cp:coreProperties>
</file>